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4"/>
  </p:sldMasterIdLst>
  <p:notesMasterIdLst>
    <p:notesMasterId r:id="rId44"/>
  </p:notesMasterIdLst>
  <p:handoutMasterIdLst>
    <p:handoutMasterId r:id="rId45"/>
  </p:handoutMasterIdLst>
  <p:sldIdLst>
    <p:sldId id="515" r:id="rId5"/>
    <p:sldId id="636" r:id="rId6"/>
    <p:sldId id="638" r:id="rId7"/>
    <p:sldId id="639" r:id="rId8"/>
    <p:sldId id="640" r:id="rId9"/>
    <p:sldId id="641" r:id="rId10"/>
    <p:sldId id="642" r:id="rId11"/>
    <p:sldId id="577" r:id="rId12"/>
    <p:sldId id="571" r:id="rId13"/>
    <p:sldId id="581" r:id="rId14"/>
    <p:sldId id="583" r:id="rId15"/>
    <p:sldId id="590" r:id="rId16"/>
    <p:sldId id="596" r:id="rId17"/>
    <p:sldId id="595" r:id="rId18"/>
    <p:sldId id="627" r:id="rId19"/>
    <p:sldId id="631" r:id="rId20"/>
    <p:sldId id="558" r:id="rId21"/>
    <p:sldId id="643" r:id="rId22"/>
    <p:sldId id="644" r:id="rId23"/>
    <p:sldId id="645" r:id="rId24"/>
    <p:sldId id="646" r:id="rId25"/>
    <p:sldId id="647" r:id="rId26"/>
    <p:sldId id="648" r:id="rId27"/>
    <p:sldId id="649" r:id="rId28"/>
    <p:sldId id="650" r:id="rId29"/>
    <p:sldId id="651" r:id="rId30"/>
    <p:sldId id="657" r:id="rId31"/>
    <p:sldId id="559" r:id="rId32"/>
    <p:sldId id="617" r:id="rId33"/>
    <p:sldId id="618" r:id="rId34"/>
    <p:sldId id="611" r:id="rId35"/>
    <p:sldId id="630" r:id="rId36"/>
    <p:sldId id="655" r:id="rId37"/>
    <p:sldId id="545" r:id="rId38"/>
    <p:sldId id="654" r:id="rId39"/>
    <p:sldId id="634" r:id="rId40"/>
    <p:sldId id="656" r:id="rId41"/>
    <p:sldId id="652" r:id="rId42"/>
    <p:sldId id="570"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6EA42C-0041-4E71-9D55-E73947E19C33}">
          <p14:sldIdLst>
            <p14:sldId id="515"/>
            <p14:sldId id="636"/>
            <p14:sldId id="638"/>
            <p14:sldId id="639"/>
            <p14:sldId id="640"/>
            <p14:sldId id="641"/>
            <p14:sldId id="642"/>
            <p14:sldId id="577"/>
            <p14:sldId id="571"/>
            <p14:sldId id="581"/>
            <p14:sldId id="583"/>
            <p14:sldId id="590"/>
            <p14:sldId id="596"/>
            <p14:sldId id="595"/>
            <p14:sldId id="627"/>
            <p14:sldId id="631"/>
            <p14:sldId id="558"/>
            <p14:sldId id="643"/>
            <p14:sldId id="644"/>
            <p14:sldId id="645"/>
            <p14:sldId id="646"/>
            <p14:sldId id="647"/>
            <p14:sldId id="648"/>
            <p14:sldId id="649"/>
            <p14:sldId id="650"/>
            <p14:sldId id="651"/>
            <p14:sldId id="657"/>
            <p14:sldId id="559"/>
            <p14:sldId id="617"/>
            <p14:sldId id="618"/>
            <p14:sldId id="611"/>
            <p14:sldId id="630"/>
            <p14:sldId id="655"/>
            <p14:sldId id="545"/>
            <p14:sldId id="654"/>
            <p14:sldId id="634"/>
            <p14:sldId id="656"/>
            <p14:sldId id="652"/>
            <p14:sldId id="570"/>
          </p14:sldIdLst>
        </p14:section>
      </p14:sectionLst>
    </p:ext>
    <p:ext uri="{EFAFB233-063F-42B5-8137-9DF3F51BA10A}">
      <p15:sldGuideLst xmlns:p15="http://schemas.microsoft.com/office/powerpoint/2012/main">
        <p15:guide id="1" orient="horz" pos="2160" userDrawn="1">
          <p15:clr>
            <a:srgbClr val="A4A3A4"/>
          </p15:clr>
        </p15:guide>
        <p15:guide id="2" orient="horz" pos="1008" userDrawn="1">
          <p15:clr>
            <a:srgbClr val="A4A3A4"/>
          </p15:clr>
        </p15:guide>
        <p15:guide id="3" orient="horz" pos="3792" userDrawn="1">
          <p15:clr>
            <a:srgbClr val="A4A3A4"/>
          </p15:clr>
        </p15:guide>
        <p15:guide id="4" orient="horz" pos="336" userDrawn="1">
          <p15:clr>
            <a:srgbClr val="A4A3A4"/>
          </p15:clr>
        </p15:guide>
        <p15:guide id="5" orient="horz" pos="1920" userDrawn="1">
          <p15:clr>
            <a:srgbClr val="A4A3A4"/>
          </p15:clr>
        </p15:guide>
        <p15:guide id="6" orient="horz" pos="3984" userDrawn="1">
          <p15:clr>
            <a:srgbClr val="A4A3A4"/>
          </p15:clr>
        </p15:guide>
        <p15:guide id="7" orient="horz" pos="1152" userDrawn="1">
          <p15:clr>
            <a:srgbClr val="A4A3A4"/>
          </p15:clr>
        </p15:guide>
        <p15:guide id="8" pos="3840" userDrawn="1">
          <p15:clr>
            <a:srgbClr val="A4A3A4"/>
          </p15:clr>
        </p15:guide>
        <p15:guide id="9" pos="671" userDrawn="1">
          <p15:clr>
            <a:srgbClr val="A4A3A4"/>
          </p15:clr>
        </p15:guide>
        <p15:guide id="10" pos="7009" userDrawn="1">
          <p15:clr>
            <a:srgbClr val="A4A3A4"/>
          </p15:clr>
        </p15:guide>
        <p15:guide id="11" pos="6145" userDrawn="1">
          <p15:clr>
            <a:srgbClr val="A4A3A4"/>
          </p15:clr>
        </p15:guide>
        <p15:guide id="12" pos="3264" userDrawn="1">
          <p15:clr>
            <a:srgbClr val="A4A3A4"/>
          </p15:clr>
        </p15:guide>
        <p15:guide id="13" pos="7393" userDrawn="1">
          <p15:clr>
            <a:srgbClr val="A4A3A4"/>
          </p15:clr>
        </p15:guide>
        <p15:guide id="14" pos="36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222A73"/>
    <a:srgbClr val="4A66AC"/>
    <a:srgbClr val="597ED9"/>
    <a:srgbClr val="404040"/>
    <a:srgbClr val="F8931F"/>
    <a:srgbClr val="FCB957"/>
    <a:srgbClr val="13A6D4"/>
    <a:srgbClr val="AFAC99"/>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88" autoAdjust="0"/>
    <p:restoredTop sz="73072" autoAdjust="0"/>
  </p:normalViewPr>
  <p:slideViewPr>
    <p:cSldViewPr showGuides="1">
      <p:cViewPr varScale="1">
        <p:scale>
          <a:sx n="79" d="100"/>
          <a:sy n="79" d="100"/>
        </p:scale>
        <p:origin x="699" y="45"/>
      </p:cViewPr>
      <p:guideLst>
        <p:guide orient="horz" pos="2160"/>
        <p:guide orient="horz" pos="1008"/>
        <p:guide orient="horz" pos="3792"/>
        <p:guide orient="horz" pos="336"/>
        <p:guide orient="horz" pos="1920"/>
        <p:guide orient="horz" pos="3984"/>
        <p:guide orient="horz" pos="1152"/>
        <p:guide pos="3840"/>
        <p:guide pos="671"/>
        <p:guide pos="7009"/>
        <p:guide pos="6145"/>
        <p:guide pos="3264"/>
        <p:guide pos="7393"/>
        <p:guide pos="369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76" d="100"/>
          <a:sy n="76" d="100"/>
        </p:scale>
        <p:origin x="168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dirty="0"/>
          </a:p>
        </p:txBody>
      </p:sp>
      <p:sp>
        <p:nvSpPr>
          <p:cNvPr id="3" name="Date Placeholder 2"/>
          <p:cNvSpPr>
            <a:spLocks noGrp="1"/>
          </p:cNvSpPr>
          <p:nvPr>
            <p:ph type="dt" sz="quarter" idx="1"/>
          </p:nvPr>
        </p:nvSpPr>
        <p:spPr>
          <a:xfrm>
            <a:off x="3970939" y="0"/>
            <a:ext cx="3037840" cy="466434"/>
          </a:xfrm>
          <a:prstGeom prst="rect">
            <a:avLst/>
          </a:prstGeom>
        </p:spPr>
        <p:txBody>
          <a:bodyPr vert="horz" lIns="92446" tIns="46223" rIns="92446" bIns="46223" rtlCol="0"/>
          <a:lstStyle>
            <a:lvl1pPr algn="r">
              <a:defRPr sz="1200"/>
            </a:lvl1pPr>
          </a:lstStyle>
          <a:p>
            <a:fld id="{24CE221E-83ED-4F6C-BA5F-3F9E6FDB6953}" type="datetimeFigureOut">
              <a:rPr lang="en-US"/>
              <a:t>11/1/2018</a:t>
            </a:fld>
            <a:endParaRPr dirty="0"/>
          </a:p>
        </p:txBody>
      </p:sp>
      <p:sp>
        <p:nvSpPr>
          <p:cNvPr id="4" name="Footer Placeholder 3"/>
          <p:cNvSpPr>
            <a:spLocks noGrp="1"/>
          </p:cNvSpPr>
          <p:nvPr>
            <p:ph type="ftr" sz="quarter" idx="2"/>
          </p:nvPr>
        </p:nvSpPr>
        <p:spPr>
          <a:xfrm>
            <a:off x="1" y="8829968"/>
            <a:ext cx="3037840" cy="466433"/>
          </a:xfrm>
          <a:prstGeom prst="rect">
            <a:avLst/>
          </a:prstGeom>
        </p:spPr>
        <p:txBody>
          <a:bodyPr vert="horz" lIns="92446" tIns="46223" rIns="92446" bIns="46223" rtlCol="0" anchor="b"/>
          <a:lstStyle>
            <a:lvl1pPr algn="l">
              <a:defRPr sz="1200"/>
            </a:lvl1pPr>
          </a:lstStyle>
          <a:p>
            <a:endParaRPr dirty="0"/>
          </a:p>
        </p:txBody>
      </p:sp>
      <p:sp>
        <p:nvSpPr>
          <p:cNvPr id="5" name="Slide Number Placeholder 4"/>
          <p:cNvSpPr>
            <a:spLocks noGrp="1"/>
          </p:cNvSpPr>
          <p:nvPr>
            <p:ph type="sldNum" sz="quarter" idx="3"/>
          </p:nvPr>
        </p:nvSpPr>
        <p:spPr>
          <a:xfrm>
            <a:off x="3970939" y="8829968"/>
            <a:ext cx="3037840" cy="466433"/>
          </a:xfrm>
          <a:prstGeom prst="rect">
            <a:avLst/>
          </a:prstGeom>
        </p:spPr>
        <p:txBody>
          <a:bodyPr vert="horz" lIns="92446" tIns="46223" rIns="92446" bIns="46223" rtlCol="0" anchor="b"/>
          <a:lstStyle>
            <a:lvl1pPr algn="r">
              <a:defRPr sz="1200"/>
            </a:lvl1pPr>
          </a:lstStyle>
          <a:p>
            <a:fld id="{CA4CBEF8-5CDE-472B-839B-B8BB0C881006}" type="slidenum">
              <a:rPr/>
              <a:t>‹#›</a:t>
            </a:fld>
            <a:endParaRPr dirty="0"/>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dirty="0"/>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a:defRPr sz="1200"/>
            </a:lvl1pPr>
          </a:lstStyle>
          <a:p>
            <a:fld id="{97853E5F-CE67-483C-A264-F17AC70E9CA2}" type="datetimeFigureOut">
              <a:rPr lang="en-US"/>
              <a:t>11/1/2018</a:t>
            </a:fld>
            <a:endParaRPr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446" tIns="46223" rIns="92446" bIns="46223" rtlCol="0" anchor="ctr"/>
          <a:lstStyle/>
          <a:p>
            <a:endParaRPr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2446" tIns="46223" rIns="92446" bIns="46223" rtlCol="0" anchor="b"/>
          <a:lstStyle>
            <a:lvl1pPr algn="l">
              <a:defRPr sz="1200"/>
            </a:lvl1pPr>
          </a:lstStyle>
          <a:p>
            <a:endParaRPr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46" tIns="46223" rIns="92446" bIns="46223" rtlCol="0" anchor="b"/>
          <a:lstStyle>
            <a:lvl1pPr algn="r">
              <a:defRPr sz="1200"/>
            </a:lvl1pPr>
          </a:lstStyle>
          <a:p>
            <a:fld id="{6BB98AFB-CB0D-4DFE-87B9-B4B0D0DE73CD}" type="slidenum">
              <a:rPr/>
              <a:t>‹#›</a:t>
            </a:fld>
            <a:endParaRPr dirty="0"/>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a:t>
            </a:fld>
            <a:endParaRPr lang="en-US" dirty="0"/>
          </a:p>
        </p:txBody>
      </p:sp>
    </p:spTree>
    <p:extLst>
      <p:ext uri="{BB962C8B-B14F-4D97-AF65-F5344CB8AC3E}">
        <p14:creationId xmlns:p14="http://schemas.microsoft.com/office/powerpoint/2010/main" val="3863113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need to inform</a:t>
            </a:r>
            <a:r>
              <a:rPr lang="en-US" baseline="0" dirty="0" smtClean="0"/>
              <a:t> the public of events occurring on the roadways is an important TSMO strategies. </a:t>
            </a:r>
          </a:p>
          <a:p>
            <a:r>
              <a:rPr lang="en-US" baseline="0" dirty="0" smtClean="0"/>
              <a:t>Both the public section and private developers are working hard to bring all types of events that affect the roadway network to the public</a:t>
            </a:r>
          </a:p>
          <a:p>
            <a:endParaRPr lang="en-US" baseline="0" dirty="0" smtClean="0"/>
          </a:p>
          <a:p>
            <a:r>
              <a:rPr lang="en-US" baseline="0" dirty="0" smtClean="0"/>
              <a:t>There has been much discussion about the use of WAZE for trucking and how this application creates diversion routing onto non-freeway segments</a:t>
            </a:r>
          </a:p>
          <a:p>
            <a:r>
              <a:rPr lang="en-US" baseline="0" dirty="0" smtClean="0"/>
              <a:t>The member states come together to discuss how they are providing information to the traveler relative to all types of Strategies such as TIM, R&amp;W, etc. </a:t>
            </a:r>
          </a:p>
          <a:p>
            <a:endParaRPr lang="en-US" baseline="0" dirty="0" smtClean="0"/>
          </a:p>
          <a:p>
            <a:r>
              <a:rPr lang="en-US" baseline="0" dirty="0" smtClean="0"/>
              <a:t>Each year, we hold two in-person meetings that focus on agency traveler information programs – one meeting focues on a specific topic – Last year we held a Crowdsourcing summit where agencies talked about how they were using WAZE as a trav info app. </a:t>
            </a:r>
          </a:p>
          <a:p>
            <a:r>
              <a:rPr lang="en-US" baseline="0" dirty="0" smtClean="0"/>
              <a:t>The TIS Annual meeting is held in March and this meeting focuses on an agency roundtable that highlight new programs within the member agencies since the last roundtable the year before.</a:t>
            </a:r>
          </a:p>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14</a:t>
            </a:fld>
            <a:endParaRPr lang="en-US" dirty="0"/>
          </a:p>
        </p:txBody>
      </p:sp>
    </p:spTree>
    <p:extLst>
      <p:ext uri="{BB962C8B-B14F-4D97-AF65-F5344CB8AC3E}">
        <p14:creationId xmlns:p14="http://schemas.microsoft.com/office/powerpoint/2010/main" val="298367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A2CB4A57-9119-462B-BDD8-5061A2355A19}" type="slidenum">
              <a:rPr lang="en-US" smtClean="0">
                <a:cs typeface="Arial" charset="0"/>
              </a:rPr>
              <a:pPr/>
              <a:t>15</a:t>
            </a:fld>
            <a:endParaRPr lang="en-US" dirty="0">
              <a:cs typeface="Arial" charset="0"/>
            </a:endParaRPr>
          </a:p>
        </p:txBody>
      </p:sp>
      <p:sp>
        <p:nvSpPr>
          <p:cNvPr id="70659" name="Rectangle 7"/>
          <p:cNvSpPr txBox="1">
            <a:spLocks noGrp="1" noChangeArrowheads="1"/>
          </p:cNvSpPr>
          <p:nvPr/>
        </p:nvSpPr>
        <p:spPr bwMode="auto">
          <a:xfrm>
            <a:off x="4097169" y="9041219"/>
            <a:ext cx="3135537" cy="476282"/>
          </a:xfrm>
          <a:prstGeom prst="rect">
            <a:avLst/>
          </a:prstGeom>
          <a:noFill/>
          <a:ln w="9525">
            <a:noFill/>
            <a:miter lim="800000"/>
            <a:headEnd/>
            <a:tailEnd/>
          </a:ln>
        </p:spPr>
        <p:txBody>
          <a:bodyPr lIns="96829" tIns="48415" rIns="96829" bIns="48415" anchor="b"/>
          <a:lstStyle/>
          <a:p>
            <a:pPr algn="r" defTabSz="968718"/>
            <a:fld id="{60C8AF97-BDC9-4604-87FA-5D538A159DDE}" type="slidenum">
              <a:rPr lang="en-US" sz="1200"/>
              <a:pPr algn="r" defTabSz="968718"/>
              <a:t>15</a:t>
            </a:fld>
            <a:endParaRPr lang="en-US" sz="1200" dirty="0"/>
          </a:p>
        </p:txBody>
      </p:sp>
      <p:sp>
        <p:nvSpPr>
          <p:cNvPr id="70660" name="Rectangle 2"/>
          <p:cNvSpPr>
            <a:spLocks noGrp="1" noRot="1" noChangeAspect="1" noChangeArrowheads="1" noTextEdit="1"/>
          </p:cNvSpPr>
          <p:nvPr>
            <p:ph type="sldImg"/>
          </p:nvPr>
        </p:nvSpPr>
        <p:spPr>
          <a:xfrm>
            <a:off x="446088" y="714375"/>
            <a:ext cx="6346825" cy="3570288"/>
          </a:xfrm>
          <a:ln/>
        </p:spPr>
      </p:sp>
      <p:sp>
        <p:nvSpPr>
          <p:cNvPr id="70661" name="Rectangle 3"/>
          <p:cNvSpPr>
            <a:spLocks noGrp="1" noChangeArrowheads="1"/>
          </p:cNvSpPr>
          <p:nvPr>
            <p:ph type="body" idx="1"/>
          </p:nvPr>
        </p:nvSpPr>
        <p:spPr>
          <a:noFill/>
          <a:ln/>
        </p:spPr>
        <p:txBody>
          <a:bodyPr lIns="96817" tIns="48408" rIns="96817" bIns="48408"/>
          <a:lstStyle/>
          <a:p>
            <a:pPr eaLnBrk="1" hangingPunct="1"/>
            <a:r>
              <a:rPr lang="en-US" b="1" dirty="0"/>
              <a:t>Denise to review</a:t>
            </a:r>
          </a:p>
          <a:p>
            <a:pPr eaLnBrk="1" hangingPunct="1"/>
            <a:endParaRPr lang="en-US" b="0" dirty="0"/>
          </a:p>
          <a:p>
            <a:pPr eaLnBrk="1" hangingPunct="1"/>
            <a:endParaRPr lang="en-US" b="0" dirty="0"/>
          </a:p>
          <a:p>
            <a:pPr eaLnBrk="1" hangingPunct="1"/>
            <a:r>
              <a:rPr lang="en-US" b="1" dirty="0"/>
              <a:t>Upcoming Meeting</a:t>
            </a:r>
          </a:p>
          <a:p>
            <a:pPr eaLnBrk="1" hangingPunct="1"/>
            <a:endParaRPr lang="en-US" b="0" dirty="0"/>
          </a:p>
          <a:p>
            <a:pPr eaLnBrk="1" hangingPunct="1"/>
            <a:endParaRPr lang="en-US" b="0" dirty="0"/>
          </a:p>
          <a:p>
            <a:pPr eaLnBrk="1" hangingPunct="1"/>
            <a:r>
              <a:rPr lang="en-US" b="1" dirty="0"/>
              <a:t>Reminder</a:t>
            </a:r>
          </a:p>
          <a:p>
            <a:pPr eaLnBrk="1" hangingPunct="1"/>
            <a:r>
              <a:rPr lang="en-US" sz="1200" kern="1200" dirty="0">
                <a:solidFill>
                  <a:schemeClr val="tx1"/>
                </a:solidFill>
                <a:effectLst/>
                <a:latin typeface="+mn-lt"/>
                <a:ea typeface="+mn-ea"/>
                <a:cs typeface="+mn-cs"/>
              </a:rPr>
              <a:t>Use the Probe Data Analytics Suite tools to help travelers better plan for a less stressful trip by using </a:t>
            </a:r>
            <a:r>
              <a:rPr lang="en-US" sz="1200" b="1" kern="1200" dirty="0">
                <a:solidFill>
                  <a:schemeClr val="tx1"/>
                </a:solidFill>
                <a:effectLst/>
                <a:latin typeface="+mn-lt"/>
                <a:ea typeface="+mn-ea"/>
                <a:cs typeface="+mn-cs"/>
              </a:rPr>
              <a:t>Trend Map</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Congestion Scan</a:t>
            </a:r>
            <a:r>
              <a:rPr lang="en-US" sz="1200" kern="1200" dirty="0">
                <a:solidFill>
                  <a:schemeClr val="tx1"/>
                </a:solidFill>
                <a:effectLst/>
                <a:latin typeface="+mn-lt"/>
                <a:ea typeface="+mn-ea"/>
                <a:cs typeface="+mn-cs"/>
              </a:rPr>
              <a:t> to evaluate previous holiday travel and suggest the best times to travel (and what times to avoid) major recreational corridors for this year. </a:t>
            </a:r>
            <a:endParaRPr lang="en-US" b="0" dirty="0"/>
          </a:p>
        </p:txBody>
      </p:sp>
    </p:spTree>
    <p:extLst>
      <p:ext uri="{BB962C8B-B14F-4D97-AF65-F5344CB8AC3E}">
        <p14:creationId xmlns:p14="http://schemas.microsoft.com/office/powerpoint/2010/main" val="1004503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16</a:t>
            </a:fld>
            <a:endParaRPr lang="en-US" dirty="0"/>
          </a:p>
        </p:txBody>
      </p:sp>
    </p:spTree>
    <p:extLst>
      <p:ext uri="{BB962C8B-B14F-4D97-AF65-F5344CB8AC3E}">
        <p14:creationId xmlns:p14="http://schemas.microsoft.com/office/powerpoint/2010/main" val="2403050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E3F42-C5A9-485A-B8FC-C762A835578D}" type="slidenum">
              <a:rPr lang="en-US" smtClean="0"/>
              <a:t>17</a:t>
            </a:fld>
            <a:endParaRPr lang="en-US" dirty="0"/>
          </a:p>
        </p:txBody>
      </p:sp>
    </p:spTree>
    <p:extLst>
      <p:ext uri="{BB962C8B-B14F-4D97-AF65-F5344CB8AC3E}">
        <p14:creationId xmlns:p14="http://schemas.microsoft.com/office/powerpoint/2010/main" val="1430175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five</a:t>
            </a:r>
            <a:r>
              <a:rPr lang="en-US" baseline="0" dirty="0" smtClean="0"/>
              <a:t> core TSMO strategies that are integral to the management of any transportation network and they are:</a:t>
            </a:r>
          </a:p>
          <a:p>
            <a:r>
              <a:rPr lang="en-US" baseline="0" dirty="0" smtClean="0"/>
              <a:t>Traffic Incident Management or TIM  - Road and Weather Operations - Construction Work Zone Management (also known as Work Zone ITS)</a:t>
            </a:r>
          </a:p>
          <a:p>
            <a:r>
              <a:rPr lang="en-US" baseline="0" dirty="0" smtClean="0"/>
              <a:t>Traveler Information and   Emergency Operations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Throughout the year, the Coalition holds regional exchanges and provides data tool webinars that support development and education of these strategies amongst the members.</a:t>
            </a:r>
          </a:p>
          <a:p>
            <a:r>
              <a:rPr lang="en-US" sz="1200" dirty="0" smtClean="0"/>
              <a:t>How do</a:t>
            </a:r>
            <a:r>
              <a:rPr lang="en-US" sz="1200" baseline="0" dirty="0" smtClean="0"/>
              <a:t> we do this?   </a:t>
            </a:r>
            <a:r>
              <a:rPr lang="en-US" sz="1200" dirty="0" smtClean="0"/>
              <a:t>Through Member input to individual program and overall Coalition work plan/activities –</a:t>
            </a:r>
            <a:r>
              <a:rPr lang="en-US" sz="1200" baseline="0" dirty="0" smtClean="0"/>
              <a:t> which provided transparency</a:t>
            </a:r>
            <a:endParaRPr lang="en-US" sz="1200" dirty="0" smtClean="0"/>
          </a:p>
          <a:p>
            <a:pPr marL="457200" lvl="1" indent="0">
              <a:buNone/>
            </a:pPr>
            <a:endParaRPr lang="en-US" sz="1200" dirty="0" smtClean="0"/>
          </a:p>
          <a:p>
            <a:r>
              <a:rPr lang="en-US" sz="1200" dirty="0" smtClean="0"/>
              <a:t>Why do we do this? To improve</a:t>
            </a:r>
            <a:r>
              <a:rPr lang="en-US" sz="1200" baseline="0" dirty="0" smtClean="0"/>
              <a:t> </a:t>
            </a:r>
            <a:r>
              <a:rPr lang="en-US" sz="1200" dirty="0" smtClean="0"/>
              <a:t>Cross-Coalition Program Communication </a:t>
            </a:r>
          </a:p>
          <a:p>
            <a:pPr lvl="1"/>
            <a:r>
              <a:rPr lang="en-US" sz="1200" dirty="0" smtClean="0"/>
              <a:t>Providing</a:t>
            </a:r>
            <a:r>
              <a:rPr lang="en-US" sz="1200" baseline="0" dirty="0" smtClean="0"/>
              <a:t> </a:t>
            </a:r>
            <a:r>
              <a:rPr lang="en-US" sz="1200" dirty="0" smtClean="0"/>
              <a:t> awareness to individual committee members of other Coalition program committee activities</a:t>
            </a:r>
          </a:p>
          <a:p>
            <a:pPr lvl="1"/>
            <a:r>
              <a:rPr lang="en-US" sz="1200" dirty="0" smtClean="0"/>
              <a:t>Insuring</a:t>
            </a:r>
            <a:r>
              <a:rPr lang="en-US" sz="1200" baseline="0" dirty="0" smtClean="0"/>
              <a:t> </a:t>
            </a:r>
            <a:r>
              <a:rPr lang="en-US" sz="1200" dirty="0" smtClean="0"/>
              <a:t> coordination to leverage committee work, avoid redundancy/gaps in activities/efforts</a:t>
            </a:r>
          </a:p>
          <a:p>
            <a:pPr marL="457200" lvl="1" indent="0">
              <a:buNone/>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baseline="0" dirty="0" smtClean="0"/>
          </a:p>
          <a:p>
            <a:endParaRPr lang="en-US" baseline="0" dirty="0" smtClean="0"/>
          </a:p>
          <a:p>
            <a:r>
              <a:rPr lang="en-US" baseline="0" dirty="0" smtClean="0"/>
              <a:t>All of these </a:t>
            </a:r>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18</a:t>
            </a:fld>
            <a:endParaRPr lang="en-US" dirty="0"/>
          </a:p>
        </p:txBody>
      </p:sp>
    </p:spTree>
    <p:extLst>
      <p:ext uri="{BB962C8B-B14F-4D97-AF65-F5344CB8AC3E}">
        <p14:creationId xmlns:p14="http://schemas.microsoft.com/office/powerpoint/2010/main" val="2502856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BB98AFB-CB0D-4DFE-87B9-B4B0D0DE73CD}" type="slidenum">
              <a:rPr lang="en-US" smtClean="0"/>
              <a:t>19</a:t>
            </a:fld>
            <a:endParaRPr lang="en-US" dirty="0"/>
          </a:p>
        </p:txBody>
      </p:sp>
    </p:spTree>
    <p:extLst>
      <p:ext uri="{BB962C8B-B14F-4D97-AF65-F5344CB8AC3E}">
        <p14:creationId xmlns:p14="http://schemas.microsoft.com/office/powerpoint/2010/main" val="2091687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Davisville/Brooklyn/Newark Container-on-Barge Service (awarded $855,200)</a:t>
            </a:r>
          </a:p>
          <a:p>
            <a:r>
              <a:rPr lang="en-US" dirty="0" smtClean="0"/>
              <a:t>Sponsored by the Quonset Development Corporation, this service will run between Brooklyn, N.Y., Newark, N.J. and the Port of Davisville in Rhode Island. The service will include a dedicated run twice a week utilizing one 800-TEU capacity deck barge and will remove approximately 83,200 containers and 14,976,000 vehicular miles annually from the road. It will also relieve landside congestion and lower transportation costs for shippers while providing additional economic opportunities regionally.</a:t>
            </a:r>
          </a:p>
          <a:p>
            <a:r>
              <a:rPr lang="en-US" dirty="0" smtClean="0"/>
              <a:t>James River Expansion Project on the M-64 (awarded $456,000)</a:t>
            </a:r>
          </a:p>
          <a:p>
            <a:r>
              <a:rPr lang="en-US" dirty="0" smtClean="0"/>
              <a:t>Sponsored by the Port of Virginia, this regularly scheduled service operates three times a week between terminals in Hampton Roads, and the Richmond Marine Terminal. The grant will allow the service to continue expanding by increasing freight handling capacity at the Richmond Marine Terminal, enabling it to provide a more efficient level of service.</a:t>
            </a:r>
          </a:p>
          <a:p>
            <a:r>
              <a:rPr lang="en-US" dirty="0" smtClean="0"/>
              <a:t>New York Harbor Container and Trailer-on-Barge Service (awarded $298,423)</a:t>
            </a:r>
          </a:p>
          <a:p>
            <a:r>
              <a:rPr lang="en-US" dirty="0" smtClean="0"/>
              <a:t>Sponsored by the New York City Economic Development Corporation, the grant will assist with funding a planning study to look at how marine highway services can be expanded throughout the Northeast region from New York Harbor to other points. Since many of the terminals at the Port Authority of New York and New Jersey are reaching capacity; the study will provide the data necessary to establish the business case to support shipping container movement by barge between terminals and beyond. Services derived from this study could reduce landside congestion, provide greater market access and improve terminal capacity and efficiency.</a:t>
            </a:r>
          </a:p>
          <a:p>
            <a:r>
              <a:rPr lang="en-US" dirty="0" smtClean="0"/>
              <a:t>Cross Sound Enhancement Project (awarded $503,250)</a:t>
            </a:r>
          </a:p>
          <a:p>
            <a:r>
              <a:rPr lang="en-US" dirty="0" smtClean="0"/>
              <a:t>Sponsored by the Connecticut Port Authority, this grant will support the improvement of the Cross-Sound Ferry by expanding the dock and supporting infrastructure. The project will focus on maintaining and improving operational safety and efficiency. The grants funding will be utilized for shoreside infrastructure improvements and more efficient direction of vehicular traffic.</a:t>
            </a:r>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20</a:t>
            </a:fld>
            <a:endParaRPr lang="en-US" dirty="0"/>
          </a:p>
        </p:txBody>
      </p:sp>
    </p:spTree>
    <p:extLst>
      <p:ext uri="{BB962C8B-B14F-4D97-AF65-F5344CB8AC3E}">
        <p14:creationId xmlns:p14="http://schemas.microsoft.com/office/powerpoint/2010/main" val="1379696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22</a:t>
            </a:fld>
            <a:endParaRPr lang="en-US" dirty="0"/>
          </a:p>
        </p:txBody>
      </p:sp>
    </p:spTree>
    <p:extLst>
      <p:ext uri="{BB962C8B-B14F-4D97-AF65-F5344CB8AC3E}">
        <p14:creationId xmlns:p14="http://schemas.microsoft.com/office/powerpoint/2010/main" val="2893848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Big overall need is lack of capacity – this is a difficult topic for public sector as many see truck parking as a private sector issue with a private sector business solution (80-90% of parking capacity is provided by private sector)</a:t>
            </a:r>
          </a:p>
          <a:p>
            <a:endParaRPr lang="en-US" baseline="0" dirty="0" smtClean="0"/>
          </a:p>
          <a:p>
            <a:r>
              <a:rPr lang="en-US" baseline="0" dirty="0" smtClean="0"/>
              <a:t>Better information can help address some of this concern</a:t>
            </a:r>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23</a:t>
            </a:fld>
            <a:endParaRPr lang="en-US" dirty="0"/>
          </a:p>
        </p:txBody>
      </p:sp>
    </p:spTree>
    <p:extLst>
      <p:ext uri="{BB962C8B-B14F-4D97-AF65-F5344CB8AC3E}">
        <p14:creationId xmlns:p14="http://schemas.microsoft.com/office/powerpoint/2010/main" val="2195375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2BEE6-525D-4375-AB7F-C92ADD4C3A13}" type="slidenum">
              <a:rPr lang="en-US" smtClean="0"/>
              <a:pPr>
                <a:defRPr/>
              </a:pPr>
              <a:t>24</a:t>
            </a:fld>
            <a:endParaRPr lang="en-US" dirty="0"/>
          </a:p>
        </p:txBody>
      </p:sp>
    </p:spTree>
    <p:extLst>
      <p:ext uri="{BB962C8B-B14F-4D97-AF65-F5344CB8AC3E}">
        <p14:creationId xmlns:p14="http://schemas.microsoft.com/office/powerpoint/2010/main" val="13074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Waze: Founded in 2007</a:t>
            </a:r>
          </a:p>
          <a:p>
            <a:r>
              <a:rPr lang="en-US" dirty="0" smtClean="0"/>
              <a:t>Users: 65 million active users (10/11/16)</a:t>
            </a:r>
          </a:p>
          <a:p>
            <a:r>
              <a:rPr lang="en-US" dirty="0" smtClean="0"/>
              <a:t>Number of Countries Waze has users in: 185 (11/25/16)</a:t>
            </a:r>
          </a:p>
          <a:p>
            <a:r>
              <a:rPr lang="en-US" dirty="0" smtClean="0"/>
              <a:t>Number of Countries Waze has 20,000+ monthly active users in: 38</a:t>
            </a:r>
          </a:p>
          <a:p>
            <a:r>
              <a:rPr lang="en-US" dirty="0" smtClean="0"/>
              <a:t>Waze was purchased by Google in 2013 for (drum roll here...) $1.15 billion</a:t>
            </a:r>
          </a:p>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6</a:t>
            </a:fld>
            <a:endParaRPr lang="en-US" dirty="0"/>
          </a:p>
        </p:txBody>
      </p:sp>
    </p:spTree>
    <p:extLst>
      <p:ext uri="{BB962C8B-B14F-4D97-AF65-F5344CB8AC3E}">
        <p14:creationId xmlns:p14="http://schemas.microsoft.com/office/powerpoint/2010/main" val="3644210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Breakout groups:</a:t>
            </a:r>
          </a:p>
          <a:p>
            <a:pPr marL="45720" indent="0">
              <a:buNone/>
            </a:pPr>
            <a:r>
              <a:rPr lang="en-US" dirty="0" smtClean="0"/>
              <a:t>1) </a:t>
            </a:r>
            <a:r>
              <a:rPr lang="en-US" dirty="0" smtClean="0">
                <a:solidFill>
                  <a:srgbClr val="002060"/>
                </a:solidFill>
              </a:rPr>
              <a:t>Expanding Parking Capacity</a:t>
            </a:r>
          </a:p>
          <a:p>
            <a:pPr marL="45720" indent="0">
              <a:buNone/>
            </a:pPr>
            <a:r>
              <a:rPr lang="en-US" dirty="0" smtClean="0">
                <a:solidFill>
                  <a:srgbClr val="002060"/>
                </a:solidFill>
              </a:rPr>
              <a:t>2) Design Options</a:t>
            </a:r>
          </a:p>
          <a:p>
            <a:pPr marL="45720" indent="0">
              <a:buNone/>
            </a:pPr>
            <a:r>
              <a:rPr lang="en-US" dirty="0" smtClean="0">
                <a:solidFill>
                  <a:srgbClr val="002060"/>
                </a:solidFill>
              </a:rPr>
              <a:t>3) Information Distribution</a:t>
            </a:r>
          </a:p>
          <a:p>
            <a:pPr marL="45720" indent="0">
              <a:buNone/>
            </a:pPr>
            <a:r>
              <a:rPr lang="en-US" dirty="0" smtClean="0">
                <a:solidFill>
                  <a:srgbClr val="002060"/>
                </a:solidFill>
              </a:rPr>
              <a:t>4) Data Decisions</a:t>
            </a:r>
          </a:p>
          <a:p>
            <a:pPr marL="45720" indent="0">
              <a:buNone/>
            </a:pPr>
            <a:r>
              <a:rPr lang="en-US" dirty="0" smtClean="0">
                <a:solidFill>
                  <a:srgbClr val="002060"/>
                </a:solidFill>
              </a:rPr>
              <a:t>5) Outreach and Education</a:t>
            </a:r>
          </a:p>
          <a:p>
            <a:endParaRPr lang="en-US" baseline="0" dirty="0" smtClean="0"/>
          </a:p>
        </p:txBody>
      </p:sp>
      <p:sp>
        <p:nvSpPr>
          <p:cNvPr id="4" name="Slide Number Placeholder 3"/>
          <p:cNvSpPr>
            <a:spLocks noGrp="1"/>
          </p:cNvSpPr>
          <p:nvPr>
            <p:ph type="sldNum" sz="quarter" idx="10"/>
          </p:nvPr>
        </p:nvSpPr>
        <p:spPr/>
        <p:txBody>
          <a:bodyPr/>
          <a:lstStyle/>
          <a:p>
            <a:fld id="{6BB98AFB-CB0D-4DFE-87B9-B4B0D0DE73CD}" type="slidenum">
              <a:rPr lang="en-US" smtClean="0"/>
              <a:t>25</a:t>
            </a:fld>
            <a:endParaRPr lang="en-US" dirty="0"/>
          </a:p>
        </p:txBody>
      </p:sp>
    </p:spTree>
    <p:extLst>
      <p:ext uri="{BB962C8B-B14F-4D97-AF65-F5344CB8AC3E}">
        <p14:creationId xmlns:p14="http://schemas.microsoft.com/office/powerpoint/2010/main" val="4129425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EDA/IDA- Economic Development Agency/Industrial Development Agency</a:t>
            </a:r>
          </a:p>
          <a:p>
            <a:r>
              <a:rPr lang="en-US" dirty="0" smtClean="0"/>
              <a:t>The commercial parking and urban brownfield</a:t>
            </a:r>
            <a:r>
              <a:rPr lang="en-US" baseline="0" dirty="0" smtClean="0"/>
              <a:t> “easy” win addresses more staging/short-term parking needs than long-haul which was the focus of most of the conference. However, with potential of truck platooning/automation more likely to reduce long-haul needs faster, the this type of parking need may grow</a:t>
            </a:r>
          </a:p>
          <a:p>
            <a:endParaRPr lang="en-US" baseline="0" dirty="0" smtClean="0"/>
          </a:p>
          <a:p>
            <a:r>
              <a:rPr lang="en-US" baseline="0" dirty="0" smtClean="0"/>
              <a:t>Costs are from MoDOT</a:t>
            </a:r>
          </a:p>
          <a:p>
            <a:r>
              <a:rPr lang="en-US" baseline="0" dirty="0" smtClean="0"/>
              <a:t>USACE is using pavement to quickly build runways overseas – could this be useful for truck parking? Lower cost than asphalt but allows for striping (which cannot do with gravel). MoDOT is working with them on this. </a:t>
            </a:r>
            <a:endParaRPr lang="en-US" dirty="0" smtClean="0"/>
          </a:p>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26</a:t>
            </a:fld>
            <a:endParaRPr lang="en-US" dirty="0"/>
          </a:p>
        </p:txBody>
      </p:sp>
    </p:spTree>
    <p:extLst>
      <p:ext uri="{BB962C8B-B14F-4D97-AF65-F5344CB8AC3E}">
        <p14:creationId xmlns:p14="http://schemas.microsoft.com/office/powerpoint/2010/main" val="1612144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27</a:t>
            </a:fld>
            <a:endParaRPr lang="en-US" dirty="0"/>
          </a:p>
        </p:txBody>
      </p:sp>
    </p:spTree>
    <p:extLst>
      <p:ext uri="{BB962C8B-B14F-4D97-AF65-F5344CB8AC3E}">
        <p14:creationId xmlns:p14="http://schemas.microsoft.com/office/powerpoint/2010/main" val="2303851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areas</a:t>
            </a:r>
            <a:r>
              <a:rPr lang="en-US" baseline="0" dirty="0" smtClean="0"/>
              <a:t> of common interest under the Coalition’s Innovation Program Track?</a:t>
            </a:r>
          </a:p>
          <a:p>
            <a:endParaRPr lang="en-US" baseline="0" dirty="0" smtClean="0"/>
          </a:p>
          <a:p>
            <a:r>
              <a:rPr lang="en-US" baseline="0" dirty="0" smtClean="0"/>
              <a:t>Briefly mention 2: CAV and MBUF</a:t>
            </a:r>
            <a:endParaRPr lang="en-US" dirty="0"/>
          </a:p>
        </p:txBody>
      </p:sp>
      <p:sp>
        <p:nvSpPr>
          <p:cNvPr id="4" name="Slide Number Placeholder 3"/>
          <p:cNvSpPr>
            <a:spLocks noGrp="1"/>
          </p:cNvSpPr>
          <p:nvPr>
            <p:ph type="sldNum" sz="quarter" idx="10"/>
          </p:nvPr>
        </p:nvSpPr>
        <p:spPr/>
        <p:txBody>
          <a:bodyPr/>
          <a:lstStyle/>
          <a:p>
            <a:fld id="{270E3F42-C5A9-485A-B8FC-C762A835578D}" type="slidenum">
              <a:rPr lang="en-US" smtClean="0"/>
              <a:t>28</a:t>
            </a:fld>
            <a:endParaRPr lang="en-US" dirty="0"/>
          </a:p>
        </p:txBody>
      </p:sp>
    </p:spTree>
    <p:extLst>
      <p:ext uri="{BB962C8B-B14F-4D97-AF65-F5344CB8AC3E}">
        <p14:creationId xmlns:p14="http://schemas.microsoft.com/office/powerpoint/2010/main" val="3225652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29</a:t>
            </a:fld>
            <a:endParaRPr lang="en-US" dirty="0"/>
          </a:p>
        </p:txBody>
      </p:sp>
    </p:spTree>
    <p:extLst>
      <p:ext uri="{BB962C8B-B14F-4D97-AF65-F5344CB8AC3E}">
        <p14:creationId xmlns:p14="http://schemas.microsoft.com/office/powerpoint/2010/main" val="2227416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30</a:t>
            </a:fld>
            <a:endParaRPr lang="en-US" dirty="0"/>
          </a:p>
        </p:txBody>
      </p:sp>
    </p:spTree>
    <p:extLst>
      <p:ext uri="{BB962C8B-B14F-4D97-AF65-F5344CB8AC3E}">
        <p14:creationId xmlns:p14="http://schemas.microsoft.com/office/powerpoint/2010/main" val="1494750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0"/>
              </a:spcAft>
              <a:buFont typeface="Arial" panose="020B0604020202020204" pitchFamily="34" charset="0"/>
              <a:buNone/>
            </a:pPr>
            <a:r>
              <a:rPr lang="en-US" sz="1200" b="1" dirty="0" smtClean="0">
                <a:solidFill>
                  <a:srgbClr val="002060"/>
                </a:solidFill>
              </a:rPr>
              <a:t>Four main discussion areas:</a:t>
            </a:r>
          </a:p>
          <a:p>
            <a:pPr marL="457200" indent="-457200">
              <a:spcAft>
                <a:spcPts val="6000"/>
              </a:spcAft>
              <a:buFont typeface="Arial" panose="020B0604020202020204" pitchFamily="34" charset="0"/>
              <a:buChar char="•"/>
            </a:pPr>
            <a:r>
              <a:rPr lang="en-US" sz="1200" b="1" dirty="0" smtClean="0">
                <a:solidFill>
                  <a:srgbClr val="002060"/>
                </a:solidFill>
              </a:rPr>
              <a:t>Infrastructure and Asset Management </a:t>
            </a:r>
          </a:p>
          <a:p>
            <a:pPr marL="457200" indent="-457200">
              <a:spcAft>
                <a:spcPts val="6000"/>
              </a:spcAft>
              <a:buFont typeface="Arial" panose="020B0604020202020204" pitchFamily="34" charset="0"/>
              <a:buChar char="•"/>
            </a:pPr>
            <a:r>
              <a:rPr lang="en-US" sz="1200" b="1" dirty="0" smtClean="0">
                <a:solidFill>
                  <a:srgbClr val="002060"/>
                </a:solidFill>
              </a:rPr>
              <a:t>Systems, Data, Communications/Networks</a:t>
            </a:r>
          </a:p>
          <a:p>
            <a:pPr marL="457200" indent="-457200">
              <a:spcAft>
                <a:spcPts val="6000"/>
              </a:spcAft>
              <a:buFont typeface="Arial" panose="020B0604020202020204" pitchFamily="34" charset="0"/>
              <a:buChar char="•"/>
            </a:pPr>
            <a:r>
              <a:rPr lang="en-US" sz="1200" b="1" dirty="0" smtClean="0">
                <a:solidFill>
                  <a:srgbClr val="002060"/>
                </a:solidFill>
              </a:rPr>
              <a:t>Education/Outreach and Key Stakeholders</a:t>
            </a:r>
          </a:p>
          <a:p>
            <a:pPr marL="457200" indent="-457200">
              <a:spcAft>
                <a:spcPts val="6000"/>
              </a:spcAft>
              <a:buFont typeface="Arial" panose="020B0604020202020204" pitchFamily="34" charset="0"/>
              <a:buChar char="•"/>
            </a:pPr>
            <a:r>
              <a:rPr lang="en-US" sz="1200" b="1" dirty="0" smtClean="0">
                <a:solidFill>
                  <a:srgbClr val="002060"/>
                </a:solidFill>
              </a:rPr>
              <a:t>Policies, Legislation, and Planning</a:t>
            </a:r>
          </a:p>
          <a:p>
            <a:endParaRPr lang="en-US" dirty="0" smtClean="0"/>
          </a:p>
          <a:p>
            <a:r>
              <a:rPr lang="en-US" dirty="0" smtClean="0"/>
              <a:t>Over 40 participants</a:t>
            </a:r>
          </a:p>
          <a:p>
            <a:pPr marL="342900" indent="-342900">
              <a:lnSpc>
                <a:spcPct val="100000"/>
              </a:lnSpc>
              <a:spcBef>
                <a:spcPts val="600"/>
              </a:spcBef>
              <a:spcAft>
                <a:spcPts val="600"/>
              </a:spcAft>
            </a:pPr>
            <a:r>
              <a:rPr lang="en-US" sz="1200" dirty="0" smtClean="0">
                <a:solidFill>
                  <a:srgbClr val="002060"/>
                </a:solidFill>
              </a:rPr>
              <a:t>15 State DOTs</a:t>
            </a:r>
          </a:p>
          <a:p>
            <a:pPr marL="342900" indent="-342900">
              <a:lnSpc>
                <a:spcPct val="100000"/>
              </a:lnSpc>
              <a:spcBef>
                <a:spcPts val="600"/>
              </a:spcBef>
              <a:spcAft>
                <a:spcPts val="600"/>
              </a:spcAft>
            </a:pPr>
            <a:r>
              <a:rPr lang="en-US" sz="1200" dirty="0" smtClean="0">
                <a:solidFill>
                  <a:srgbClr val="002060"/>
                </a:solidFill>
              </a:rPr>
              <a:t>Maryland Transportation Authority </a:t>
            </a:r>
          </a:p>
          <a:p>
            <a:pPr marL="342900" indent="-342900">
              <a:lnSpc>
                <a:spcPct val="100000"/>
              </a:lnSpc>
              <a:spcBef>
                <a:spcPts val="600"/>
              </a:spcBef>
              <a:spcAft>
                <a:spcPts val="600"/>
              </a:spcAft>
            </a:pPr>
            <a:r>
              <a:rPr lang="en-US" sz="1200" dirty="0" smtClean="0">
                <a:solidFill>
                  <a:srgbClr val="002060"/>
                </a:solidFill>
              </a:rPr>
              <a:t>Baltimore Metropolitan Council</a:t>
            </a:r>
          </a:p>
          <a:p>
            <a:pPr marL="342900" indent="-342900">
              <a:lnSpc>
                <a:spcPct val="100000"/>
              </a:lnSpc>
              <a:spcBef>
                <a:spcPts val="600"/>
              </a:spcBef>
              <a:spcAft>
                <a:spcPts val="600"/>
              </a:spcAft>
            </a:pPr>
            <a:r>
              <a:rPr lang="en-US" sz="1200" dirty="0" smtClean="0">
                <a:solidFill>
                  <a:srgbClr val="002060"/>
                </a:solidFill>
              </a:rPr>
              <a:t>Pennsylvania Turnpike Commission </a:t>
            </a:r>
          </a:p>
          <a:p>
            <a:pPr marL="342900" indent="-342900">
              <a:lnSpc>
                <a:spcPct val="100000"/>
              </a:lnSpc>
              <a:spcBef>
                <a:spcPts val="600"/>
              </a:spcBef>
              <a:spcAft>
                <a:spcPts val="600"/>
              </a:spcAft>
            </a:pPr>
            <a:r>
              <a:rPr lang="en-US" sz="1200" dirty="0" smtClean="0">
                <a:solidFill>
                  <a:srgbClr val="002060"/>
                </a:solidFill>
              </a:rPr>
              <a:t>Port Authority of New York and New Jersey </a:t>
            </a:r>
          </a:p>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31</a:t>
            </a:fld>
            <a:endParaRPr lang="en-US" dirty="0"/>
          </a:p>
        </p:txBody>
      </p:sp>
    </p:spTree>
    <p:extLst>
      <p:ext uri="{BB962C8B-B14F-4D97-AF65-F5344CB8AC3E}">
        <p14:creationId xmlns:p14="http://schemas.microsoft.com/office/powerpoint/2010/main" val="368540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revenue is weakening. </a:t>
            </a:r>
          </a:p>
          <a:p>
            <a:endParaRPr lang="en-US" dirty="0"/>
          </a:p>
          <a:p>
            <a:r>
              <a:rPr lang="en-US" dirty="0"/>
              <a:t>Our</a:t>
            </a:r>
            <a:r>
              <a:rPr lang="en-US" baseline="0" dirty="0"/>
              <a:t> highway and road funding is almost entirely reliant on a gas tax which is paid each time we fill up our car.</a:t>
            </a:r>
            <a:endParaRPr lang="en-US" dirty="0"/>
          </a:p>
          <a:p>
            <a:endParaRPr lang="en-US" dirty="0"/>
          </a:p>
          <a:p>
            <a:r>
              <a:rPr lang="en-US" dirty="0"/>
              <a:t>Our</a:t>
            </a:r>
            <a:r>
              <a:rPr lang="en-US" baseline="0" dirty="0"/>
              <a:t> vehicles are using less gas. Even as VMT continues to grow, annual gas tax revenue continues to drop. We are using less gas. Great for the environment but as the trend continues our infrastructure suffers.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E3F42-C5A9-485A-B8FC-C762A8355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034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I-95 Coalition applied for and received funding through the USDOT “Surface Transportation System Funding</a:t>
            </a:r>
          </a:p>
          <a:p>
            <a:r>
              <a:rPr lang="en-US" dirty="0"/>
              <a:t>Alternatives” (STSFA) program</a:t>
            </a:r>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The Fixing America's Surface Transportation (</a:t>
            </a:r>
            <a:r>
              <a:rPr lang="en-US" b="1" dirty="0" smtClean="0">
                <a:effectLst/>
              </a:rPr>
              <a:t>FAST</a:t>
            </a:r>
            <a:r>
              <a:rPr lang="en-US" dirty="0" smtClean="0">
                <a:effectLst/>
              </a:rPr>
              <a:t>) </a:t>
            </a:r>
            <a:r>
              <a:rPr lang="en-US" b="1" dirty="0" smtClean="0">
                <a:effectLst/>
              </a:rPr>
              <a:t>Act</a:t>
            </a:r>
            <a:r>
              <a:rPr lang="en-US" dirty="0" smtClean="0">
                <a:effectLst/>
              </a:rPr>
              <a:t> is a funding and authorization bill to govern United States federal surface transportation spending. It was passed by Congress on December 3, 2015, and President Barack Obama signed it on December 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a:t>
            </a:r>
            <a:r>
              <a:rPr lang="en-US" baseline="0" dirty="0" smtClean="0"/>
              <a:t> work has four primary focus areas.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70E3F42-C5A9-485A-B8FC-C762A835578D}" type="slidenum">
              <a:rPr lang="en-US" smtClean="0"/>
              <a:t>34</a:t>
            </a:fld>
            <a:endParaRPr lang="en-US" dirty="0"/>
          </a:p>
        </p:txBody>
      </p:sp>
    </p:spTree>
    <p:extLst>
      <p:ext uri="{BB962C8B-B14F-4D97-AF65-F5344CB8AC3E}">
        <p14:creationId xmlns:p14="http://schemas.microsoft.com/office/powerpoint/2010/main" val="427381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focused pilot in Delaware, which is the centerpiece of our MBUF study started May 1 and will run through July 31. The pilot also includes some regional stakeholders from outside of Delaware.</a:t>
            </a:r>
          </a:p>
          <a:p>
            <a:endParaRPr lang="en-US" dirty="0" smtClean="0"/>
          </a:p>
          <a:p>
            <a:r>
              <a:rPr lang="en-US" dirty="0" smtClean="0"/>
              <a:t>We have 149 people enrolled and participating in the pilot.</a:t>
            </a:r>
          </a:p>
          <a:p>
            <a:endParaRPr lang="en-US" dirty="0" smtClean="0"/>
          </a:p>
          <a:p>
            <a:r>
              <a:rPr lang="en-US" dirty="0" smtClean="0"/>
              <a:t>We have participants from 13 of the 17 Coalition states.</a:t>
            </a:r>
          </a:p>
          <a:p>
            <a:endParaRPr lang="en-US" dirty="0" smtClean="0"/>
          </a:p>
          <a:p>
            <a:r>
              <a:rPr lang="en-US" dirty="0" smtClean="0"/>
              <a:t>People were able to select the type of mileage reporting device they want to use and:</a:t>
            </a:r>
          </a:p>
          <a:p>
            <a:endParaRPr lang="en-US" dirty="0" smtClean="0"/>
          </a:p>
          <a:p>
            <a:pPr marL="171450" indent="-171450">
              <a:buFont typeface="Arial" panose="020B0604020202020204" pitchFamily="34" charset="0"/>
              <a:buChar char="•"/>
            </a:pPr>
            <a:r>
              <a:rPr lang="en-US" u="sng" dirty="0" smtClean="0"/>
              <a:t>77%</a:t>
            </a:r>
            <a:r>
              <a:rPr lang="en-US" dirty="0" smtClean="0"/>
              <a:t> have selected a device that plugs into their vehicle and uses GPS to record what state the miles are driven in.</a:t>
            </a:r>
          </a:p>
          <a:p>
            <a:pPr marL="171450" indent="-171450">
              <a:buFont typeface="Arial" panose="020B0604020202020204" pitchFamily="34" charset="0"/>
              <a:buChar char="•"/>
            </a:pPr>
            <a:r>
              <a:rPr lang="en-US" u="sng" dirty="0" smtClean="0"/>
              <a:t>16%</a:t>
            </a:r>
            <a:r>
              <a:rPr lang="en-US" dirty="0" smtClean="0"/>
              <a:t> have selected a device that plugs into their vehicle, but it does not use GPS. With this device we simply know how many miles, but not what state they were drive in.</a:t>
            </a:r>
          </a:p>
          <a:p>
            <a:pPr marL="171450" indent="-171450">
              <a:buFont typeface="Arial" panose="020B0604020202020204" pitchFamily="34" charset="0"/>
              <a:buChar char="•"/>
            </a:pPr>
            <a:r>
              <a:rPr lang="en-US" u="sng" dirty="0" smtClean="0"/>
              <a:t>7%</a:t>
            </a:r>
            <a:r>
              <a:rPr lang="en-US" dirty="0" smtClean="0"/>
              <a:t> have selected the smartphone option which uses GPS. Currently the smartphone option is only available for Android devices.</a:t>
            </a:r>
          </a:p>
          <a:p>
            <a:endParaRPr lang="en-US" dirty="0"/>
          </a:p>
        </p:txBody>
      </p:sp>
      <p:sp>
        <p:nvSpPr>
          <p:cNvPr id="4" name="Slide Number Placeholder 3"/>
          <p:cNvSpPr>
            <a:spLocks noGrp="1"/>
          </p:cNvSpPr>
          <p:nvPr>
            <p:ph type="sldNum" sz="quarter" idx="10"/>
          </p:nvPr>
        </p:nvSpPr>
        <p:spPr/>
        <p:txBody>
          <a:bodyPr/>
          <a:lstStyle/>
          <a:p>
            <a:fld id="{270E3F42-C5A9-485A-B8FC-C762A835578D}" type="slidenum">
              <a:rPr lang="en-US" smtClean="0"/>
              <a:t>35</a:t>
            </a:fld>
            <a:endParaRPr lang="en-US" dirty="0"/>
          </a:p>
        </p:txBody>
      </p:sp>
    </p:spTree>
    <p:extLst>
      <p:ext uri="{BB962C8B-B14F-4D97-AF65-F5344CB8AC3E}">
        <p14:creationId xmlns:p14="http://schemas.microsoft.com/office/powerpoint/2010/main" val="3475743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7</a:t>
            </a:fld>
            <a:endParaRPr lang="en-US" dirty="0"/>
          </a:p>
        </p:txBody>
      </p:sp>
    </p:spTree>
    <p:extLst>
      <p:ext uri="{BB962C8B-B14F-4D97-AF65-F5344CB8AC3E}">
        <p14:creationId xmlns:p14="http://schemas.microsoft.com/office/powerpoint/2010/main" val="1199879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E3F42-C5A9-485A-B8FC-C762A835578D}" type="slidenum">
              <a:rPr lang="en-US" smtClean="0"/>
              <a:t>36</a:t>
            </a:fld>
            <a:endParaRPr lang="en-US" dirty="0"/>
          </a:p>
        </p:txBody>
      </p:sp>
    </p:spTree>
    <p:extLst>
      <p:ext uri="{BB962C8B-B14F-4D97-AF65-F5344CB8AC3E}">
        <p14:creationId xmlns:p14="http://schemas.microsoft.com/office/powerpoint/2010/main" val="2723538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37</a:t>
            </a:fld>
            <a:endParaRPr lang="en-US" dirty="0"/>
          </a:p>
        </p:txBody>
      </p:sp>
    </p:spTree>
    <p:extLst>
      <p:ext uri="{BB962C8B-B14F-4D97-AF65-F5344CB8AC3E}">
        <p14:creationId xmlns:p14="http://schemas.microsoft.com/office/powerpoint/2010/main" val="3983983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38</a:t>
            </a:fld>
            <a:endParaRPr lang="en-US" dirty="0"/>
          </a:p>
        </p:txBody>
      </p:sp>
    </p:spTree>
    <p:extLst>
      <p:ext uri="{BB962C8B-B14F-4D97-AF65-F5344CB8AC3E}">
        <p14:creationId xmlns:p14="http://schemas.microsoft.com/office/powerpoint/2010/main" val="1901335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39</a:t>
            </a:fld>
            <a:endParaRPr lang="en-US" dirty="0"/>
          </a:p>
        </p:txBody>
      </p:sp>
    </p:spTree>
    <p:extLst>
      <p:ext uri="{BB962C8B-B14F-4D97-AF65-F5344CB8AC3E}">
        <p14:creationId xmlns:p14="http://schemas.microsoft.com/office/powerpoint/2010/main" val="3453101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A partnership organization</a:t>
            </a:r>
            <a:r>
              <a:rPr lang="en-US" baseline="0" dirty="0" smtClean="0"/>
              <a:t> that stretches from ME to FL with over 100 multimodal members including:</a:t>
            </a:r>
          </a:p>
          <a:p>
            <a:pPr marL="171450" indent="-171450">
              <a:buFont typeface="Arial" panose="020B0604020202020204" pitchFamily="34" charset="0"/>
              <a:buChar char="•"/>
              <a:defRPr/>
            </a:pPr>
            <a:r>
              <a:rPr lang="en-US" dirty="0" smtClean="0"/>
              <a:t>State DOTs,</a:t>
            </a:r>
          </a:p>
          <a:p>
            <a:pPr marL="171450" indent="-171450">
              <a:buFont typeface="Arial" panose="020B0604020202020204" pitchFamily="34" charset="0"/>
              <a:buChar char="•"/>
              <a:defRPr/>
            </a:pPr>
            <a:r>
              <a:rPr lang="en-US" dirty="0" smtClean="0"/>
              <a:t>MPOs</a:t>
            </a:r>
          </a:p>
          <a:p>
            <a:pPr marL="171450" indent="-171450">
              <a:buFont typeface="Arial" panose="020B0604020202020204" pitchFamily="34" charset="0"/>
              <a:buChar char="•"/>
              <a:defRPr/>
            </a:pPr>
            <a:r>
              <a:rPr lang="en-US" dirty="0" smtClean="0"/>
              <a:t>Toll</a:t>
            </a:r>
            <a:r>
              <a:rPr lang="en-US" baseline="0" dirty="0" smtClean="0"/>
              <a:t> authorities</a:t>
            </a:r>
          </a:p>
          <a:p>
            <a:pPr marL="171450" indent="-171450">
              <a:buFont typeface="Arial" panose="020B0604020202020204" pitchFamily="34" charset="0"/>
              <a:buChar char="•"/>
              <a:defRPr/>
            </a:pPr>
            <a:r>
              <a:rPr lang="en-US" baseline="0" dirty="0" smtClean="0"/>
              <a:t>Transit</a:t>
            </a:r>
          </a:p>
          <a:p>
            <a:pPr marL="171450" indent="-171450">
              <a:buFont typeface="Arial" panose="020B0604020202020204" pitchFamily="34" charset="0"/>
              <a:buChar char="•"/>
              <a:defRPr/>
            </a:pPr>
            <a:r>
              <a:rPr lang="en-US" baseline="0" dirty="0" smtClean="0"/>
              <a:t>Law enforcement</a:t>
            </a:r>
          </a:p>
          <a:p>
            <a:pPr marL="171450" indent="-171450">
              <a:buFont typeface="Arial" panose="020B0604020202020204" pitchFamily="34" charset="0"/>
              <a:buChar char="•"/>
              <a:defRPr/>
            </a:pPr>
            <a:r>
              <a:rPr lang="en-US" baseline="0" dirty="0" smtClean="0"/>
              <a:t>DMVs</a:t>
            </a:r>
          </a:p>
          <a:p>
            <a:pPr marL="171450" indent="-171450">
              <a:buFont typeface="Arial" panose="020B0604020202020204" pitchFamily="34" charset="0"/>
              <a:buChar char="•"/>
              <a:defRPr/>
            </a:pPr>
            <a:r>
              <a:rPr lang="en-US" baseline="0" dirty="0" smtClean="0"/>
              <a:t>Railroads</a:t>
            </a:r>
          </a:p>
          <a:p>
            <a:pPr marL="171450" indent="-171450">
              <a:buFont typeface="Arial" panose="020B0604020202020204" pitchFamily="34" charset="0"/>
              <a:buChar char="•"/>
              <a:defRPr/>
            </a:pPr>
            <a:r>
              <a:rPr lang="en-US" dirty="0" smtClean="0"/>
              <a:t>Public Safety/Law Enforcement officials</a:t>
            </a:r>
          </a:p>
          <a:p>
            <a:pPr marL="171450" indent="-171450">
              <a:buFont typeface="Arial" panose="020B0604020202020204" pitchFamily="34" charset="0"/>
              <a:buChar char="•"/>
              <a:defRPr/>
            </a:pPr>
            <a:endParaRPr lang="en-US" dirty="0" smtClean="0"/>
          </a:p>
          <a:p>
            <a:pPr marL="0" indent="0">
              <a:buFont typeface="Arial" panose="020B0604020202020204" pitchFamily="34" charset="0"/>
              <a:buNone/>
              <a:defRPr/>
            </a:pPr>
            <a:r>
              <a:rPr lang="en-US" dirty="0" smtClean="0"/>
              <a:t>For</a:t>
            </a:r>
            <a:r>
              <a:rPr lang="en-US" baseline="0" dirty="0" smtClean="0"/>
              <a:t> 25 years, the Coalition has worked to improve passenger and freight movement along the east coast….. Why is this important?</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8</a:t>
            </a:fld>
            <a:endParaRPr lang="en-US" dirty="0"/>
          </a:p>
        </p:txBody>
      </p:sp>
    </p:spTree>
    <p:extLst>
      <p:ext uri="{BB962C8B-B14F-4D97-AF65-F5344CB8AC3E}">
        <p14:creationId xmlns:p14="http://schemas.microsoft.com/office/powerpoint/2010/main" val="122856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Heartbeat of economy</a:t>
            </a:r>
          </a:p>
          <a:p>
            <a:pPr marL="628650" lvl="1" indent="-171450">
              <a:buFont typeface="Arial" panose="020B0604020202020204" pitchFamily="34" charset="0"/>
              <a:buChar char="•"/>
            </a:pPr>
            <a:r>
              <a:rPr lang="en-US" baseline="0" dirty="0" smtClean="0"/>
              <a:t>40% of GDP</a:t>
            </a:r>
          </a:p>
          <a:p>
            <a:pPr marL="628650" lvl="1" indent="-171450">
              <a:buFont typeface="Arial" panose="020B0604020202020204" pitchFamily="34" charset="0"/>
              <a:buChar char="•"/>
            </a:pPr>
            <a:r>
              <a:rPr lang="en-US" baseline="0" dirty="0" smtClean="0"/>
              <a:t>1/3 of nation’s VMT</a:t>
            </a:r>
          </a:p>
          <a:p>
            <a:pPr marL="628650" lvl="1" indent="-171450">
              <a:buFont typeface="Arial" panose="020B0604020202020204" pitchFamily="34" charset="0"/>
              <a:buChar char="•"/>
            </a:pPr>
            <a:r>
              <a:rPr lang="en-US" baseline="0" dirty="0" smtClean="0"/>
              <a:t>1/5 of all roads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dirty="0" smtClean="0"/>
              <a:t>2008 from the 2004 GDP, BTS info, and TTI 2005 Mobility Study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8014680-A434-4FB7-8DA6-158348A4B4FB}" type="slidenum">
              <a:rPr lang="en-US" smtClean="0"/>
              <a:pPr/>
              <a:t>9</a:t>
            </a:fld>
            <a:endParaRPr lang="en-US" dirty="0"/>
          </a:p>
        </p:txBody>
      </p:sp>
    </p:spTree>
    <p:extLst>
      <p:ext uri="{BB962C8B-B14F-4D97-AF65-F5344CB8AC3E}">
        <p14:creationId xmlns:p14="http://schemas.microsoft.com/office/powerpoint/2010/main" val="242417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10</a:t>
            </a:fld>
            <a:endParaRPr lang="en-US" dirty="0"/>
          </a:p>
        </p:txBody>
      </p:sp>
    </p:spTree>
    <p:extLst>
      <p:ext uri="{BB962C8B-B14F-4D97-AF65-F5344CB8AC3E}">
        <p14:creationId xmlns:p14="http://schemas.microsoft.com/office/powerpoint/2010/main" val="4059633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Freight Plans</a:t>
            </a:r>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11</a:t>
            </a:fld>
            <a:endParaRPr lang="en-US" dirty="0"/>
          </a:p>
        </p:txBody>
      </p:sp>
    </p:spTree>
    <p:extLst>
      <p:ext uri="{BB962C8B-B14F-4D97-AF65-F5344CB8AC3E}">
        <p14:creationId xmlns:p14="http://schemas.microsoft.com/office/powerpoint/2010/main" val="2950598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heartbeat of the Coalition is Operations…. Or as it is now referred</a:t>
            </a:r>
            <a:r>
              <a:rPr lang="en-US" baseline="0" dirty="0" smtClean="0"/>
              <a:t> to as Transportation Systems Management &amp; Operations</a:t>
            </a:r>
          </a:p>
          <a:p>
            <a:endParaRPr lang="en-US" baseline="0" dirty="0" smtClean="0"/>
          </a:p>
          <a:p>
            <a:r>
              <a:rPr lang="en-US" dirty="0" smtClean="0"/>
              <a:t>"a set of integrated strategies to optimize the performance of operations on existing infrastructure through implementation of multimodal, cross-jurisdictional systems, services, and projects designed to preserve capacity and improve security, safety, and reliability of a transportation system." In simplest terms, TSMO is a way to address reliability, mobility, and congestion by utilizing strategies rather than only building out of congestion.</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70E3F42-C5A9-485A-B8FC-C762A835578D}" type="slidenum">
              <a:rPr lang="en-US" smtClean="0"/>
              <a:t>12</a:t>
            </a:fld>
            <a:endParaRPr lang="en-US" dirty="0"/>
          </a:p>
        </p:txBody>
      </p:sp>
    </p:spTree>
    <p:extLst>
      <p:ext uri="{BB962C8B-B14F-4D97-AF65-F5344CB8AC3E}">
        <p14:creationId xmlns:p14="http://schemas.microsoft.com/office/powerpoint/2010/main" val="1483472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Emergency Operations is becoming</a:t>
            </a:r>
            <a:r>
              <a:rPr lang="en-US" baseline="0" dirty="0" smtClean="0"/>
              <a:t> a more prevalent TSMO strategy. </a:t>
            </a:r>
          </a:p>
          <a:p>
            <a:r>
              <a:rPr lang="en-US" baseline="0" dirty="0" smtClean="0"/>
              <a:t>Recently we held an exchange in Atlanta where members from the states of FL, Al, GA, SC and NC  participated and discussed methods used in the hurricane evacuations and how to improve communications cross borders when deploying evacuation strategies. </a:t>
            </a:r>
          </a:p>
          <a:p>
            <a:endParaRPr lang="en-US" baseline="0" dirty="0" smtClean="0"/>
          </a:p>
          <a:p>
            <a:r>
              <a:rPr lang="en-US" baseline="0" dirty="0" smtClean="0"/>
              <a:t>As emergency weather events become more prevalent, the agencies need to look at how they can better coordinate both communication and resource allocations in the respective regions.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We are working to develop resiliency tabletops that address infrastructure, weather and significant event response</a:t>
            </a:r>
            <a:endParaRPr lang="en-US" sz="1200" b="0" i="0" kern="1200" dirty="0" smtClean="0">
              <a:solidFill>
                <a:schemeClr val="tx1"/>
              </a:solidFill>
              <a:effectLst/>
              <a:latin typeface="+mn-lt"/>
              <a:ea typeface="+mn-ea"/>
              <a:cs typeface="+mn-cs"/>
            </a:endParaRP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13</a:t>
            </a:fld>
            <a:endParaRPr lang="en-US" dirty="0"/>
          </a:p>
        </p:txBody>
      </p:sp>
    </p:spTree>
    <p:extLst>
      <p:ext uri="{BB962C8B-B14F-4D97-AF65-F5344CB8AC3E}">
        <p14:creationId xmlns:p14="http://schemas.microsoft.com/office/powerpoint/2010/main" val="516377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934418" y="6432552"/>
            <a:ext cx="1371957" cy="273049"/>
          </a:xfrm>
        </p:spPr>
        <p:txBody>
          <a:bodyPr/>
          <a:lstStyle/>
          <a:p>
            <a:fld id="{08B95677-D8B0-42CC-A49B-3145154DC4DB}" type="datetime1">
              <a:rPr lang="en-US" smtClean="0"/>
              <a:t>11/1/2018</a:t>
            </a:fld>
            <a:endParaRPr lang="en-US" dirty="0"/>
          </a:p>
        </p:txBody>
      </p:sp>
      <p:sp>
        <p:nvSpPr>
          <p:cNvPr id="5" name="Footer Placeholder 4"/>
          <p:cNvSpPr>
            <a:spLocks noGrp="1"/>
          </p:cNvSpPr>
          <p:nvPr>
            <p:ph type="ftr" sz="quarter" idx="11"/>
          </p:nvPr>
        </p:nvSpPr>
        <p:spPr>
          <a:xfrm>
            <a:off x="1065491" y="6432552"/>
            <a:ext cx="5654560" cy="273049"/>
          </a:xfrm>
        </p:spPr>
        <p:txBody>
          <a:bodyPr/>
          <a:lstStyle/>
          <a:p>
            <a:endParaRPr lang="en-US" dirty="0"/>
          </a:p>
        </p:txBody>
      </p:sp>
      <p:sp>
        <p:nvSpPr>
          <p:cNvPr id="6" name="Slide Number Placeholder 5"/>
          <p:cNvSpPr>
            <a:spLocks noGrp="1"/>
          </p:cNvSpPr>
          <p:nvPr>
            <p:ph type="sldNum" sz="quarter" idx="12"/>
          </p:nvPr>
        </p:nvSpPr>
        <p:spPr>
          <a:xfrm>
            <a:off x="8535035" y="6432552"/>
            <a:ext cx="1219519" cy="273049"/>
          </a:xfrm>
        </p:spPr>
        <p:txBody>
          <a:bodyPr/>
          <a:lstStyle/>
          <a:p>
            <a:fld id="{AAEAE4A8-A6E5-453E-B946-FB774B73F48C}" type="slidenum">
              <a:rPr lang="en-US" smtClean="0"/>
              <a:t>‹#›</a:t>
            </a:fld>
            <a:endParaRPr lang="en-US" dirty="0"/>
          </a:p>
        </p:txBody>
      </p:sp>
      <p:sp>
        <p:nvSpPr>
          <p:cNvPr id="3" name="Subtitle 2"/>
          <p:cNvSpPr>
            <a:spLocks noGrp="1"/>
          </p:cNvSpPr>
          <p:nvPr>
            <p:ph type="subTitle" idx="1"/>
          </p:nvPr>
        </p:nvSpPr>
        <p:spPr>
          <a:xfrm>
            <a:off x="1065490" y="3403600"/>
            <a:ext cx="5030511" cy="1397000"/>
          </a:xfrm>
        </p:spPr>
        <p:txBody>
          <a:bodyPr>
            <a:normAutofit/>
          </a:bodyPr>
          <a:lstStyle>
            <a:lvl1pPr marL="0" indent="0" algn="l">
              <a:spcBef>
                <a:spcPts val="60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2" name="Title 1"/>
          <p:cNvSpPr>
            <a:spLocks noGrp="1"/>
          </p:cNvSpPr>
          <p:nvPr>
            <p:ph type="ctrTitle"/>
          </p:nvPr>
        </p:nvSpPr>
        <p:spPr>
          <a:xfrm>
            <a:off x="1065491" y="533401"/>
            <a:ext cx="5030510" cy="2514601"/>
          </a:xfrm>
        </p:spPr>
        <p:txBody>
          <a:bodyPr>
            <a:normAutofit/>
          </a:bodyPr>
          <a:lstStyle>
            <a:lvl1pPr>
              <a:defRPr sz="4000">
                <a:solidFill>
                  <a:schemeClr val="accent1"/>
                </a:solidFill>
              </a:defRPr>
            </a:lvl1pPr>
          </a:lstStyle>
          <a:p>
            <a:r>
              <a:rPr lang="en-US"/>
              <a:t>Click to edit Master title style</a:t>
            </a:r>
            <a:endParaRPr/>
          </a:p>
        </p:txBody>
      </p:sp>
    </p:spTree>
    <p:extLst>
      <p:ext uri="{BB962C8B-B14F-4D97-AF65-F5344CB8AC3E}">
        <p14:creationId xmlns:p14="http://schemas.microsoft.com/office/powerpoint/2010/main" val="2902370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7E49A69-B581-43D2-9D0F-E4C22302294E}" type="datetime1">
              <a:rPr lang="en-US" smtClean="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8414774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794844C-68AA-47A7-98DD-D271D5D1EF10}" type="datetime1">
              <a:rPr lang="en-US" smtClean="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dirty="0"/>
          </a:p>
        </p:txBody>
      </p:sp>
      <p:sp>
        <p:nvSpPr>
          <p:cNvPr id="3" name="Vertical Text Placeholder 2"/>
          <p:cNvSpPr>
            <a:spLocks noGrp="1"/>
          </p:cNvSpPr>
          <p:nvPr>
            <p:ph type="body" orient="vert" idx="1"/>
          </p:nvPr>
        </p:nvSpPr>
        <p:spPr>
          <a:xfrm>
            <a:off x="1065491" y="533400"/>
            <a:ext cx="7469544"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Vertical Title 1"/>
          <p:cNvSpPr>
            <a:spLocks noGrp="1"/>
          </p:cNvSpPr>
          <p:nvPr>
            <p:ph type="title" orient="vert"/>
          </p:nvPr>
        </p:nvSpPr>
        <p:spPr>
          <a:xfrm>
            <a:off x="8763695" y="533400"/>
            <a:ext cx="2362816" cy="5486400"/>
          </a:xfrm>
        </p:spPr>
        <p:txBody>
          <a:bodyPr vert="eaVert"/>
          <a:lstStyle/>
          <a:p>
            <a:r>
              <a:rPr lang="en-US"/>
              <a:t>Click to edit Master title style</a:t>
            </a:r>
            <a:endParaRPr/>
          </a:p>
        </p:txBody>
      </p:sp>
    </p:spTree>
    <p:extLst>
      <p:ext uri="{BB962C8B-B14F-4D97-AF65-F5344CB8AC3E}">
        <p14:creationId xmlns:p14="http://schemas.microsoft.com/office/powerpoint/2010/main" val="21354367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to coll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6081184" cy="6858000"/>
          </a:xfrm>
        </p:spPr>
        <p:txBody>
          <a:bodyPr/>
          <a:lstStyle/>
          <a:p>
            <a:endParaRPr lang="en-US" dirty="0"/>
          </a:p>
        </p:txBody>
      </p:sp>
      <p:sp>
        <p:nvSpPr>
          <p:cNvPr id="6" name="Picture Placeholder 5"/>
          <p:cNvSpPr>
            <a:spLocks noGrp="1"/>
          </p:cNvSpPr>
          <p:nvPr>
            <p:ph type="pic" sz="quarter" idx="11"/>
          </p:nvPr>
        </p:nvSpPr>
        <p:spPr>
          <a:xfrm>
            <a:off x="6237768" y="0"/>
            <a:ext cx="5954232" cy="3423684"/>
          </a:xfrm>
        </p:spPr>
        <p:txBody>
          <a:bodyPr/>
          <a:lstStyle/>
          <a:p>
            <a:endParaRPr lang="en-US" dirty="0"/>
          </a:p>
        </p:txBody>
      </p:sp>
      <p:sp>
        <p:nvSpPr>
          <p:cNvPr id="10" name="Picture Placeholder 5"/>
          <p:cNvSpPr>
            <a:spLocks noGrp="1"/>
          </p:cNvSpPr>
          <p:nvPr>
            <p:ph type="pic" sz="quarter" idx="15"/>
          </p:nvPr>
        </p:nvSpPr>
        <p:spPr>
          <a:xfrm>
            <a:off x="6251952" y="3561908"/>
            <a:ext cx="5940049" cy="3296093"/>
          </a:xfrm>
        </p:spPr>
        <p:txBody>
          <a:bodyPr/>
          <a:lstStyle/>
          <a:p>
            <a:endParaRPr lang="en-US" dirty="0"/>
          </a:p>
        </p:txBody>
      </p:sp>
    </p:spTree>
    <p:extLst>
      <p:ext uri="{BB962C8B-B14F-4D97-AF65-F5344CB8AC3E}">
        <p14:creationId xmlns:p14="http://schemas.microsoft.com/office/powerpoint/2010/main" val="19034885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 name="Group 9"/>
          <p:cNvGrpSpPr/>
          <p:nvPr userDrawn="1"/>
        </p:nvGrpSpPr>
        <p:grpSpPr>
          <a:xfrm rot="10800000">
            <a:off x="7709461" y="6552387"/>
            <a:ext cx="4485138" cy="304721"/>
            <a:chOff x="0" y="0"/>
            <a:chExt cx="4472386" cy="2130950"/>
          </a:xfrm>
        </p:grpSpPr>
        <p:sp>
          <p:nvSpPr>
            <p:cNvPr id="11" name="Parallelogram 10"/>
            <p:cNvSpPr/>
            <p:nvPr/>
          </p:nvSpPr>
          <p:spPr>
            <a:xfrm>
              <a:off x="663974" y="0"/>
              <a:ext cx="3808412" cy="2130950"/>
            </a:xfrm>
            <a:prstGeom prst="parallelogram">
              <a:avLst>
                <a:gd name="adj" fmla="val 44667"/>
              </a:avLst>
            </a:prstGeom>
            <a:solidFill>
              <a:srgbClr val="4A66A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12" name="Parallelogram 11"/>
            <p:cNvSpPr/>
            <p:nvPr/>
          </p:nvSpPr>
          <p:spPr>
            <a:xfrm>
              <a:off x="0" y="0"/>
              <a:ext cx="3275012" cy="2130950"/>
            </a:xfrm>
            <a:prstGeom prst="parallelogram">
              <a:avLst>
                <a:gd name="adj" fmla="val 0"/>
              </a:avLst>
            </a:prstGeom>
            <a:solidFill>
              <a:srgbClr val="4A66A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grpSp>
      <p:sp>
        <p:nvSpPr>
          <p:cNvPr id="4" name="Date Placeholder 3"/>
          <p:cNvSpPr>
            <a:spLocks noGrp="1"/>
          </p:cNvSpPr>
          <p:nvPr>
            <p:ph type="dt" sz="half" idx="10"/>
          </p:nvPr>
        </p:nvSpPr>
        <p:spPr>
          <a:xfrm>
            <a:off x="9982200" y="6584951"/>
            <a:ext cx="1371957" cy="273049"/>
          </a:xfrm>
        </p:spPr>
        <p:txBody>
          <a:bodyPr/>
          <a:lstStyle>
            <a:lvl1pPr>
              <a:defRPr>
                <a:solidFill>
                  <a:schemeClr val="bg1"/>
                </a:solidFill>
              </a:defRPr>
            </a:lvl1pPr>
          </a:lstStyle>
          <a:p>
            <a:fld id="{496CFC8B-F8C5-4FA9-B654-7428F6EC5DAC}" type="datetime1">
              <a:rPr lang="en-US" smtClean="0"/>
              <a:t>11/1/2018</a:t>
            </a:fld>
            <a:endParaRPr lang="en-US" dirty="0"/>
          </a:p>
        </p:txBody>
      </p:sp>
      <p:sp>
        <p:nvSpPr>
          <p:cNvPr id="5" name="Footer Placeholder 4"/>
          <p:cNvSpPr>
            <a:spLocks noGrp="1"/>
          </p:cNvSpPr>
          <p:nvPr>
            <p:ph type="ftr" sz="quarter" idx="11"/>
          </p:nvPr>
        </p:nvSpPr>
        <p:spPr>
          <a:xfrm>
            <a:off x="76200" y="6572195"/>
            <a:ext cx="5654560" cy="273049"/>
          </a:xfrm>
        </p:spPr>
        <p:txBody>
          <a:bodyPr/>
          <a:lstStyle/>
          <a:p>
            <a:endParaRPr lang="en-US" dirty="0"/>
          </a:p>
        </p:txBody>
      </p:sp>
      <p:sp>
        <p:nvSpPr>
          <p:cNvPr id="6" name="Slide Number Placeholder 5"/>
          <p:cNvSpPr>
            <a:spLocks noGrp="1"/>
          </p:cNvSpPr>
          <p:nvPr>
            <p:ph type="sldNum" sz="quarter" idx="12"/>
          </p:nvPr>
        </p:nvSpPr>
        <p:spPr>
          <a:xfrm>
            <a:off x="10940397" y="6572196"/>
            <a:ext cx="1219519" cy="273049"/>
          </a:xfrm>
        </p:spPr>
        <p:txBody>
          <a:bodyPr/>
          <a:lstStyle>
            <a:lvl1pPr>
              <a:defRPr>
                <a:solidFill>
                  <a:schemeClr val="bg1"/>
                </a:solidFill>
              </a:defRPr>
            </a:lvl1pPr>
          </a:lstStyle>
          <a:p>
            <a:fld id="{AAEAE4A8-A6E5-453E-B946-FB774B73F48C}" type="slidenum">
              <a:rPr lang="en-US" smtClean="0"/>
              <a:pPr/>
              <a:t>‹#›</a:t>
            </a:fld>
            <a:endParaRPr lang="en-US" dirty="0"/>
          </a:p>
        </p:txBody>
      </p:sp>
      <p:sp>
        <p:nvSpPr>
          <p:cNvPr id="3" name="Content Placeholder 2"/>
          <p:cNvSpPr>
            <a:spLocks noGrp="1"/>
          </p:cNvSpPr>
          <p:nvPr>
            <p:ph idx="1"/>
          </p:nvPr>
        </p:nvSpPr>
        <p:spPr>
          <a:xfrm>
            <a:off x="838200" y="1190628"/>
            <a:ext cx="1082040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Title 1"/>
          <p:cNvSpPr>
            <a:spLocks noGrp="1"/>
          </p:cNvSpPr>
          <p:nvPr>
            <p:ph type="title"/>
          </p:nvPr>
        </p:nvSpPr>
        <p:spPr>
          <a:xfrm>
            <a:off x="304800" y="0"/>
            <a:ext cx="8689064" cy="1066800"/>
          </a:xfrm>
        </p:spPr>
        <p:txBody>
          <a:bodyPr/>
          <a:lstStyle/>
          <a:p>
            <a:r>
              <a:rPr lang="en-US"/>
              <a:t>Click to edit Master title style</a:t>
            </a:r>
            <a:endParaRPr dirty="0"/>
          </a:p>
        </p:txBody>
      </p:sp>
      <p:grpSp>
        <p:nvGrpSpPr>
          <p:cNvPr id="7" name="Group 6"/>
          <p:cNvGrpSpPr/>
          <p:nvPr userDrawn="1"/>
        </p:nvGrpSpPr>
        <p:grpSpPr>
          <a:xfrm>
            <a:off x="3176" y="894"/>
            <a:ext cx="4471221" cy="304721"/>
            <a:chOff x="0" y="0"/>
            <a:chExt cx="4472386" cy="2130950"/>
          </a:xfrm>
        </p:grpSpPr>
        <p:sp>
          <p:nvSpPr>
            <p:cNvPr id="8" name="Parallelogram 7"/>
            <p:cNvSpPr/>
            <p:nvPr/>
          </p:nvSpPr>
          <p:spPr>
            <a:xfrm>
              <a:off x="663974" y="0"/>
              <a:ext cx="3808412" cy="2130950"/>
            </a:xfrm>
            <a:prstGeom prst="parallelogram">
              <a:avLst>
                <a:gd name="adj" fmla="val 44667"/>
              </a:avLst>
            </a:prstGeom>
            <a:solidFill>
              <a:srgbClr val="4A66A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9" name="Parallelogram 8"/>
            <p:cNvSpPr/>
            <p:nvPr/>
          </p:nvSpPr>
          <p:spPr>
            <a:xfrm>
              <a:off x="0" y="0"/>
              <a:ext cx="3275012" cy="2130950"/>
            </a:xfrm>
            <a:prstGeom prst="parallelogram">
              <a:avLst>
                <a:gd name="adj" fmla="val 0"/>
              </a:avLst>
            </a:prstGeom>
            <a:solidFill>
              <a:srgbClr val="4A66A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grpSp>
      <p:sp>
        <p:nvSpPr>
          <p:cNvPr id="16" name="TextBox 15"/>
          <p:cNvSpPr txBox="1"/>
          <p:nvPr userDrawn="1"/>
        </p:nvSpPr>
        <p:spPr>
          <a:xfrm>
            <a:off x="9815" y="27801"/>
            <a:ext cx="1742785" cy="276999"/>
          </a:xfrm>
          <a:prstGeom prst="rect">
            <a:avLst/>
          </a:prstGeom>
          <a:noFill/>
          <a:ln>
            <a:noFill/>
          </a:ln>
        </p:spPr>
        <p:txBody>
          <a:bodyPr wrap="none" rtlCol="0" anchor="ctr" anchorCtr="1">
            <a:spAutoFit/>
          </a:bodyPr>
          <a:lstStyle/>
          <a:p>
            <a:r>
              <a:rPr lang="en-US" sz="1200" dirty="0">
                <a:solidFill>
                  <a:schemeClr val="bg1"/>
                </a:solidFill>
              </a:rPr>
              <a:t>I-95 Corridor Coalition</a:t>
            </a:r>
          </a:p>
        </p:txBody>
      </p:sp>
      <p:sp>
        <p:nvSpPr>
          <p:cNvPr id="17" name="TextBox 16"/>
          <p:cNvSpPr txBox="1"/>
          <p:nvPr userDrawn="1"/>
        </p:nvSpPr>
        <p:spPr>
          <a:xfrm>
            <a:off x="7801746" y="6581001"/>
            <a:ext cx="1647054" cy="276999"/>
          </a:xfrm>
          <a:prstGeom prst="rect">
            <a:avLst/>
          </a:prstGeom>
          <a:noFill/>
          <a:ln>
            <a:noFill/>
          </a:ln>
        </p:spPr>
        <p:txBody>
          <a:bodyPr wrap="none" rtlCol="0" anchor="ctr" anchorCtr="1">
            <a:spAutoFit/>
          </a:bodyPr>
          <a:lstStyle/>
          <a:p>
            <a:r>
              <a:rPr lang="en-US" sz="1200" dirty="0">
                <a:solidFill>
                  <a:schemeClr val="bg1"/>
                </a:solidFill>
              </a:rPr>
              <a:t>www.i95coalition.org</a:t>
            </a:r>
          </a:p>
        </p:txBody>
      </p:sp>
    </p:spTree>
    <p:extLst>
      <p:ext uri="{BB962C8B-B14F-4D97-AF65-F5344CB8AC3E}">
        <p14:creationId xmlns:p14="http://schemas.microsoft.com/office/powerpoint/2010/main" val="350674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E3FE90D-45CD-45F3-B7CF-41ADD6E625E3}" type="datetime1">
              <a:rPr lang="en-US" smtClean="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dirty="0"/>
          </a:p>
        </p:txBody>
      </p:sp>
      <p:sp>
        <p:nvSpPr>
          <p:cNvPr id="3" name="Text Placeholder 2"/>
          <p:cNvSpPr>
            <a:spLocks noGrp="1"/>
          </p:cNvSpPr>
          <p:nvPr>
            <p:ph type="body" idx="1"/>
          </p:nvPr>
        </p:nvSpPr>
        <p:spPr>
          <a:xfrm>
            <a:off x="1065491" y="3124200"/>
            <a:ext cx="8689063" cy="1371600"/>
          </a:xfrm>
        </p:spPr>
        <p:txBody>
          <a:bodyPr anchor="t">
            <a:normAutofit/>
          </a:bodyPr>
          <a:lstStyle>
            <a:lvl1pPr marL="0" indent="0">
              <a:spcBef>
                <a:spcPts val="600"/>
              </a:spcBef>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1065491" y="533400"/>
            <a:ext cx="8689063" cy="2286000"/>
          </a:xfrm>
        </p:spPr>
        <p:txBody>
          <a:bodyPr anchor="b">
            <a:normAutofit/>
          </a:bodyPr>
          <a:lstStyle>
            <a:lvl1pPr algn="l">
              <a:defRPr sz="5400" b="1" cap="none" baseline="0"/>
            </a:lvl1pPr>
          </a:lstStyle>
          <a:p>
            <a:r>
              <a:rPr lang="en-US"/>
              <a:t>Click to edit Master title style</a:t>
            </a:r>
            <a:endParaRPr/>
          </a:p>
        </p:txBody>
      </p:sp>
    </p:spTree>
    <p:extLst>
      <p:ext uri="{BB962C8B-B14F-4D97-AF65-F5344CB8AC3E}">
        <p14:creationId xmlns:p14="http://schemas.microsoft.com/office/powerpoint/2010/main" val="29256379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229E6D5-1925-4995-95AD-6C2463658ECA}" type="datetime1">
              <a:rPr lang="en-US" smtClean="0"/>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EAE4A8-A6E5-453E-B946-FB774B73F48C}" type="slidenum">
              <a:rPr lang="en-US" smtClean="0"/>
              <a:t>‹#›</a:t>
            </a:fld>
            <a:endParaRPr lang="en-US" dirty="0"/>
          </a:p>
        </p:txBody>
      </p:sp>
      <p:sp>
        <p:nvSpPr>
          <p:cNvPr id="4" name="Content Placeholder 3"/>
          <p:cNvSpPr>
            <a:spLocks noGrp="1"/>
          </p:cNvSpPr>
          <p:nvPr>
            <p:ph sz="half" idx="2"/>
          </p:nvPr>
        </p:nvSpPr>
        <p:spPr>
          <a:xfrm>
            <a:off x="5466021" y="1828800"/>
            <a:ext cx="4253068"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065489" y="1828800"/>
            <a:ext cx="4253068"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2405040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7E5A8D9-E4DB-4193-BD01-74653092C668}" type="datetime1">
              <a:rPr lang="en-US" smtClean="0"/>
              <a:t>11/1/2018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EAE4A8-A6E5-453E-B946-FB774B73F48C}" type="slidenum">
              <a:rPr lang="en-US" smtClean="0"/>
              <a:t>‹#›</a:t>
            </a:fld>
            <a:endParaRPr lang="en-US" dirty="0"/>
          </a:p>
        </p:txBody>
      </p:sp>
      <p:sp>
        <p:nvSpPr>
          <p:cNvPr id="6" name="Content Placeholder 5"/>
          <p:cNvSpPr>
            <a:spLocks noGrp="1"/>
          </p:cNvSpPr>
          <p:nvPr>
            <p:ph sz="quarter" idx="4"/>
          </p:nvPr>
        </p:nvSpPr>
        <p:spPr>
          <a:xfrm>
            <a:off x="5501485" y="2590800"/>
            <a:ext cx="4253068"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5501485" y="1828800"/>
            <a:ext cx="4253068" cy="685801"/>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5490" y="2590800"/>
            <a:ext cx="4253068"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1065490" y="1828800"/>
            <a:ext cx="4253068" cy="685801"/>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1065488" y="533400"/>
            <a:ext cx="8689065" cy="1066800"/>
          </a:xfrm>
        </p:spPr>
        <p:txBody>
          <a:bodyPr/>
          <a:lstStyle>
            <a:lvl1pPr>
              <a:defRPr/>
            </a:lvl1pPr>
          </a:lstStyle>
          <a:p>
            <a:r>
              <a:rPr lang="en-US"/>
              <a:t>Click to edit Master title style</a:t>
            </a:r>
            <a:endParaRPr/>
          </a:p>
        </p:txBody>
      </p:sp>
    </p:spTree>
    <p:extLst>
      <p:ext uri="{BB962C8B-B14F-4D97-AF65-F5344CB8AC3E}">
        <p14:creationId xmlns:p14="http://schemas.microsoft.com/office/powerpoint/2010/main" val="33015491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3B1AD3-D32E-4F11-9190-BD193D14E6D6}" type="datetime1">
              <a:rPr lang="en-US" smtClean="0"/>
              <a:t>11/1/2018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EAE4A8-A6E5-453E-B946-FB774B73F48C}" type="slidenum">
              <a:rPr lang="en-US" smtClean="0"/>
              <a:t>‹#›</a:t>
            </a:fld>
            <a:endParaRPr lang="en-US" dirty="0"/>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3703012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96DF53-A7A0-4934-A067-5B186F80CC88}" type="datetime1">
              <a:rPr lang="en-US" smtClean="0"/>
              <a:t>11/1/2018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3088263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9BB505D-AFDA-4ED3-965B-40D5A817447F}" type="datetime1">
              <a:rPr lang="en-US" smtClean="0"/>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EAE4A8-A6E5-453E-B946-FB774B73F48C}" type="slidenum">
              <a:rPr lang="en-US" smtClean="0"/>
              <a:t>‹#›</a:t>
            </a:fld>
            <a:endParaRPr lang="en-US" dirty="0"/>
          </a:p>
        </p:txBody>
      </p:sp>
      <p:sp>
        <p:nvSpPr>
          <p:cNvPr id="3" name="Content Placeholder 2"/>
          <p:cNvSpPr>
            <a:spLocks noGrp="1"/>
          </p:cNvSpPr>
          <p:nvPr>
            <p:ph idx="1"/>
          </p:nvPr>
        </p:nvSpPr>
        <p:spPr>
          <a:xfrm>
            <a:off x="5867341" y="533400"/>
            <a:ext cx="5868928"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65490" y="2209800"/>
            <a:ext cx="4115872" cy="3810000"/>
          </a:xfrm>
        </p:spPr>
        <p:txBody>
          <a:bodyPr>
            <a:normAutofit/>
          </a:bodyPr>
          <a:lstStyle>
            <a:lvl1pPr marL="0" indent="0">
              <a:lnSpc>
                <a:spcPct val="110000"/>
              </a:lnSpc>
              <a:spcBef>
                <a:spcPts val="600"/>
              </a:spcBef>
              <a:buNone/>
              <a:defRPr sz="18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1065490" y="533400"/>
            <a:ext cx="4115872" cy="1524000"/>
          </a:xfrm>
        </p:spPr>
        <p:txBody>
          <a:bodyPr anchor="b">
            <a:normAutofit/>
          </a:bodyPr>
          <a:lstStyle>
            <a:lvl1pPr algn="l">
              <a:defRPr sz="3600" b="1"/>
            </a:lvl1pPr>
          </a:lstStyle>
          <a:p>
            <a:r>
              <a:rPr lang="en-US"/>
              <a:t>Click to edit Master title style</a:t>
            </a:r>
            <a:endParaRPr/>
          </a:p>
        </p:txBody>
      </p:sp>
    </p:spTree>
    <p:extLst>
      <p:ext uri="{BB962C8B-B14F-4D97-AF65-F5344CB8AC3E}">
        <p14:creationId xmlns:p14="http://schemas.microsoft.com/office/powerpoint/2010/main" val="1000835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867340" y="533400"/>
            <a:ext cx="5781679" cy="5791200"/>
          </a:xfrm>
          <a:ln w="50800">
            <a:solidFill>
              <a:schemeClr val="tx1">
                <a:lumMod val="65000"/>
                <a:lumOff val="35000"/>
              </a:schemeClr>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1065490" y="2209800"/>
            <a:ext cx="4115872" cy="3810000"/>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1065490" y="533400"/>
            <a:ext cx="4115872" cy="1524000"/>
          </a:xfrm>
        </p:spPr>
        <p:txBody>
          <a:bodyPr anchor="b">
            <a:noAutofit/>
          </a:bodyPr>
          <a:lstStyle>
            <a:lvl1pPr algn="l">
              <a:defRPr sz="3600" b="1"/>
            </a:lvl1pPr>
          </a:lstStyle>
          <a:p>
            <a:r>
              <a:rPr lang="en-US"/>
              <a:t>Click to edit Master title style</a:t>
            </a:r>
            <a:endParaRPr/>
          </a:p>
        </p:txBody>
      </p:sp>
    </p:spTree>
    <p:extLst>
      <p:ext uri="{BB962C8B-B14F-4D97-AF65-F5344CB8AC3E}">
        <p14:creationId xmlns:p14="http://schemas.microsoft.com/office/powerpoint/2010/main" val="5728587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34418" y="6155268"/>
            <a:ext cx="1371957" cy="273049"/>
          </a:xfrm>
          <a:prstGeom prst="rect">
            <a:avLst/>
          </a:prstGeom>
        </p:spPr>
        <p:txBody>
          <a:bodyPr vert="horz" lIns="91440" tIns="45720" rIns="91440" bIns="45720" rtlCol="0" anchor="ctr"/>
          <a:lstStyle>
            <a:lvl1pPr algn="r">
              <a:defRPr sz="1000">
                <a:solidFill>
                  <a:schemeClr val="tx1"/>
                </a:solidFill>
              </a:defRPr>
            </a:lvl1pPr>
          </a:lstStyle>
          <a:p>
            <a:fld id="{93E4854A-F58B-4EE8-ABBD-705A81C89F04}" type="datetime1">
              <a:rPr lang="en-US" smtClean="0"/>
              <a:t>11/1/2018</a:t>
            </a:fld>
            <a:endParaRPr lang="en-US" dirty="0"/>
          </a:p>
        </p:txBody>
      </p:sp>
      <p:sp>
        <p:nvSpPr>
          <p:cNvPr id="5" name="Footer Placeholder 4"/>
          <p:cNvSpPr>
            <a:spLocks noGrp="1"/>
          </p:cNvSpPr>
          <p:nvPr>
            <p:ph type="ftr" sz="quarter" idx="3"/>
          </p:nvPr>
        </p:nvSpPr>
        <p:spPr>
          <a:xfrm>
            <a:off x="1065491" y="6155268"/>
            <a:ext cx="5654560" cy="273049"/>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8535035" y="6155268"/>
            <a:ext cx="1219519" cy="273049"/>
          </a:xfrm>
          <a:prstGeom prst="rect">
            <a:avLst/>
          </a:prstGeom>
        </p:spPr>
        <p:txBody>
          <a:bodyPr vert="horz" lIns="91440" tIns="45720" rIns="91440" bIns="45720" rtlCol="0" anchor="ctr"/>
          <a:lstStyle>
            <a:lvl1pPr algn="r">
              <a:defRPr sz="1000">
                <a:solidFill>
                  <a:schemeClr val="tx1"/>
                </a:solidFill>
              </a:defRPr>
            </a:lvl1pPr>
          </a:lstStyle>
          <a:p>
            <a:fld id="{AAEAE4A8-A6E5-453E-B946-FB774B73F48C}" type="slidenum">
              <a:rPr lang="en-US" smtClean="0"/>
              <a:pPr/>
              <a:t>‹#›</a:t>
            </a:fld>
            <a:endParaRPr lang="en-US" dirty="0"/>
          </a:p>
        </p:txBody>
      </p:sp>
      <p:sp>
        <p:nvSpPr>
          <p:cNvPr id="3" name="Text Placeholder 2"/>
          <p:cNvSpPr>
            <a:spLocks noGrp="1"/>
          </p:cNvSpPr>
          <p:nvPr>
            <p:ph type="body" idx="1"/>
          </p:nvPr>
        </p:nvSpPr>
        <p:spPr>
          <a:xfrm>
            <a:off x="1065490" y="1828800"/>
            <a:ext cx="8689064"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Title Placeholder 1"/>
          <p:cNvSpPr>
            <a:spLocks noGrp="1"/>
          </p:cNvSpPr>
          <p:nvPr>
            <p:ph type="title"/>
          </p:nvPr>
        </p:nvSpPr>
        <p:spPr bwMode="auto">
          <a:xfrm>
            <a:off x="1065490" y="533400"/>
            <a:ext cx="8689064" cy="1066800"/>
          </a:xfrm>
          <a:prstGeom prst="rect">
            <a:avLst/>
          </a:prstGeom>
        </p:spPr>
        <p:txBody>
          <a:bodyPr vert="horz" lIns="91440" tIns="45720" rIns="91440" bIns="45720" rtlCol="0" anchor="b">
            <a:normAutofit/>
          </a:bodyPr>
          <a:lstStyle/>
          <a:p>
            <a:r>
              <a:rPr lang="en-US"/>
              <a:t>Click to edit Master title style</a:t>
            </a:r>
            <a:endParaRPr dirty="0"/>
          </a:p>
        </p:txBody>
      </p:sp>
    </p:spTree>
    <p:extLst>
      <p:ext uri="{BB962C8B-B14F-4D97-AF65-F5344CB8AC3E}">
        <p14:creationId xmlns:p14="http://schemas.microsoft.com/office/powerpoint/2010/main" val="1327670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l" defTabSz="914400" rtl="0" eaLnBrk="1" latinLnBrk="0" hangingPunct="1">
        <a:lnSpc>
          <a:spcPct val="80000"/>
        </a:lnSpc>
        <a:spcBef>
          <a:spcPct val="0"/>
        </a:spcBef>
        <a:buNone/>
        <a:defRPr sz="3600" b="1" kern="1200">
          <a:solidFill>
            <a:schemeClr val="accent1"/>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image" Target="../media/image7.png"/><Relationship Id="rId4" Type="http://schemas.openxmlformats.org/officeDocument/2006/relationships/image" Target="../media/image2.jpe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jpg"/><Relationship Id="rId9" Type="http://schemas.openxmlformats.org/officeDocument/2006/relationships/image" Target="../media/image44.jpg"/></Relationships>
</file>

<file path=ppt/slides/_rels/slide1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gif"/><Relationship Id="rId7"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8.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80.png"/><Relationship Id="rId4" Type="http://schemas.openxmlformats.org/officeDocument/2006/relationships/image" Target="../media/image9.sv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91.png"/><Relationship Id="rId5" Type="http://schemas.openxmlformats.org/officeDocument/2006/relationships/image" Target="../media/image85.jpe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2.png"/><Relationship Id="rId7"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53.svg"/></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gif"/></Relationships>
</file>

<file path=ppt/slides/_rels/slide38.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image" Target="../media/image101.jpeg"/><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102.jpg"/><Relationship Id="rId4" Type="http://schemas.openxmlformats.org/officeDocument/2006/relationships/image" Target="../media/image13.jpeg"/><Relationship Id="rId9"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hyperlink" Target="http://www.i95coalition.org/" TargetMode="External"/><Relationship Id="rId3" Type="http://schemas.openxmlformats.org/officeDocument/2006/relationships/image" Target="../media/image2.jpeg"/><Relationship Id="rId7" Type="http://schemas.openxmlformats.org/officeDocument/2006/relationships/hyperlink" Target="mailto:phendren@i95coalition.or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image" Target="../media/image104.jpeg"/><Relationship Id="rId4" Type="http://schemas.openxmlformats.org/officeDocument/2006/relationships/image" Target="../media/image1.jp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gif"/></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716439" y="4682362"/>
            <a:ext cx="4473975"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1"/>
            <a:ext cx="4473974"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6659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p:cNvSpPr>
            <a:spLocks noGrp="1"/>
          </p:cNvSpPr>
          <p:nvPr>
            <p:ph type="ctrTitle"/>
          </p:nvPr>
        </p:nvSpPr>
        <p:spPr>
          <a:xfrm>
            <a:off x="544282" y="2371243"/>
            <a:ext cx="11961813" cy="915155"/>
          </a:xfrm>
        </p:spPr>
        <p:txBody>
          <a:bodyPr anchor="t">
            <a:noAutofit/>
          </a:bodyPr>
          <a:lstStyle/>
          <a:p>
            <a:r>
              <a:rPr lang="en-US" sz="5000" dirty="0" smtClean="0">
                <a:solidFill>
                  <a:srgbClr val="4A66AC"/>
                </a:solidFill>
                <a:latin typeface="Calibri Light" panose="020F0302020204030204" pitchFamily="34" charset="0"/>
              </a:rPr>
              <a:t>What We </a:t>
            </a:r>
            <a:r>
              <a:rPr lang="en-US" sz="5000" dirty="0">
                <a:solidFill>
                  <a:srgbClr val="4A66AC"/>
                </a:solidFill>
                <a:latin typeface="Calibri Light" panose="020F0302020204030204" pitchFamily="34" charset="0"/>
              </a:rPr>
              <a:t>C</a:t>
            </a:r>
            <a:r>
              <a:rPr lang="en-US" sz="5000" dirty="0" smtClean="0">
                <a:solidFill>
                  <a:srgbClr val="4A66AC"/>
                </a:solidFill>
                <a:latin typeface="Calibri Light" panose="020F0302020204030204" pitchFamily="34" charset="0"/>
              </a:rPr>
              <a:t>an Accomplish Working Together</a:t>
            </a:r>
            <a:endParaRPr lang="en-US" sz="5000" dirty="0">
              <a:solidFill>
                <a:srgbClr val="4A66AC"/>
              </a:solidFill>
              <a:latin typeface="Calibri Light" panose="020F0302020204030204" pitchFamily="34" charset="0"/>
            </a:endParaRPr>
          </a:p>
        </p:txBody>
      </p:sp>
      <p:grpSp>
        <p:nvGrpSpPr>
          <p:cNvPr id="7" name="Group 6"/>
          <p:cNvGrpSpPr/>
          <p:nvPr/>
        </p:nvGrpSpPr>
        <p:grpSpPr>
          <a:xfrm>
            <a:off x="1588" y="0"/>
            <a:ext cx="4472386" cy="2130950"/>
            <a:chOff x="0" y="0"/>
            <a:chExt cx="4472386" cy="2130950"/>
          </a:xfrm>
        </p:grpSpPr>
        <p:sp>
          <p:nvSpPr>
            <p:cNvPr id="2" name="Parallelogram 1"/>
            <p:cNvSpPr/>
            <p:nvPr/>
          </p:nvSpPr>
          <p:spPr>
            <a:xfrm>
              <a:off x="663974" y="0"/>
              <a:ext cx="3808412" cy="2130950"/>
            </a:xfrm>
            <a:prstGeom prst="parallelogram">
              <a:avLst>
                <a:gd name="adj" fmla="val 44667"/>
              </a:avLst>
            </a:prstGeom>
            <a:solidFill>
              <a:srgbClr val="4A66A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0" name="Parallelogram 9"/>
            <p:cNvSpPr/>
            <p:nvPr/>
          </p:nvSpPr>
          <p:spPr>
            <a:xfrm>
              <a:off x="0" y="0"/>
              <a:ext cx="3275012" cy="2130950"/>
            </a:xfrm>
            <a:prstGeom prst="parallelogram">
              <a:avLst>
                <a:gd name="adj" fmla="val 0"/>
              </a:avLst>
            </a:prstGeom>
            <a:solidFill>
              <a:srgbClr val="4A66A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481" y="-4763"/>
            <a:ext cx="2847761" cy="2131228"/>
          </a:xfrm>
          <a:prstGeom prst="parallelogram">
            <a:avLst>
              <a:gd name="adj" fmla="val 45147"/>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2920" y="1"/>
            <a:ext cx="2835286" cy="2126465"/>
          </a:xfrm>
          <a:prstGeom prst="parallelogram">
            <a:avLst>
              <a:gd name="adj" fmla="val 45263"/>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2858" y="-6956"/>
            <a:ext cx="2844562" cy="2133422"/>
          </a:xfrm>
          <a:prstGeom prst="parallelogram">
            <a:avLst>
              <a:gd name="adj" fmla="val 45415"/>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1" r="8216"/>
          <a:stretch/>
        </p:blipFill>
        <p:spPr>
          <a:xfrm>
            <a:off x="7928130" y="-3573"/>
            <a:ext cx="2943962" cy="2130038"/>
          </a:xfrm>
          <a:prstGeom prst="parallelogram">
            <a:avLst>
              <a:gd name="adj" fmla="val 45138"/>
            </a:avLst>
          </a:prstGeom>
        </p:spPr>
      </p:pic>
      <p:sp>
        <p:nvSpPr>
          <p:cNvPr id="22" name="Rectangle 21"/>
          <p:cNvSpPr/>
          <p:nvPr/>
        </p:nvSpPr>
        <p:spPr>
          <a:xfrm>
            <a:off x="12190414" y="-152400"/>
            <a:ext cx="1525587" cy="2743200"/>
          </a:xfrm>
          <a:prstGeom prst="rect">
            <a:avLst/>
          </a:prstGeom>
          <a:solidFill>
            <a:srgbClr val="E6E6E6"/>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4100" name="Picture 4" descr="https://ibecreative.co.uk/wp-content/uploads/2014/04/icon-design.png"/>
          <p:cNvPicPr>
            <a:picLocks noChangeAspect="1" noChangeArrowheads="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b="8000"/>
          <a:stretch/>
        </p:blipFill>
        <p:spPr bwMode="auto">
          <a:xfrm>
            <a:off x="341874" y="4229099"/>
            <a:ext cx="11392925" cy="26289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74938" y="4906557"/>
            <a:ext cx="557024" cy="187346"/>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5" name="Rectangle 24"/>
          <p:cNvSpPr/>
          <p:nvPr/>
        </p:nvSpPr>
        <p:spPr>
          <a:xfrm>
            <a:off x="7022993" y="4753204"/>
            <a:ext cx="968593" cy="164850"/>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6" name="Rectangle 25"/>
          <p:cNvSpPr/>
          <p:nvPr/>
        </p:nvSpPr>
        <p:spPr>
          <a:xfrm>
            <a:off x="3822520" y="4876800"/>
            <a:ext cx="968593" cy="164850"/>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7" name="Rectangle 26"/>
          <p:cNvSpPr/>
          <p:nvPr/>
        </p:nvSpPr>
        <p:spPr>
          <a:xfrm>
            <a:off x="5512896" y="6076796"/>
            <a:ext cx="968593" cy="164850"/>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8" name="Rectangle 27"/>
          <p:cNvSpPr/>
          <p:nvPr/>
        </p:nvSpPr>
        <p:spPr>
          <a:xfrm>
            <a:off x="2023342" y="6159221"/>
            <a:ext cx="1265765" cy="82425"/>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9" name="Rectangle 28"/>
          <p:cNvSpPr/>
          <p:nvPr/>
        </p:nvSpPr>
        <p:spPr>
          <a:xfrm>
            <a:off x="8761836" y="6210360"/>
            <a:ext cx="487591" cy="190440"/>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6" name="Rectangle 15"/>
          <p:cNvSpPr/>
          <p:nvPr/>
        </p:nvSpPr>
        <p:spPr>
          <a:xfrm>
            <a:off x="346668" y="5153746"/>
            <a:ext cx="1332787" cy="1094654"/>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4" name="Rectangle 33"/>
          <p:cNvSpPr/>
          <p:nvPr/>
        </p:nvSpPr>
        <p:spPr>
          <a:xfrm>
            <a:off x="5244952" y="5077546"/>
            <a:ext cx="1332787" cy="1094654"/>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5" name="Rectangle 34"/>
          <p:cNvSpPr/>
          <p:nvPr/>
        </p:nvSpPr>
        <p:spPr>
          <a:xfrm>
            <a:off x="5556289" y="4876800"/>
            <a:ext cx="387311" cy="1094654"/>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4104" name="Picture 8" descr="http://www.umtri.umich.edu/sites/default/files/images/critical-issues/Con-Tech-icon.gif"/>
          <p:cNvPicPr>
            <a:picLocks noChangeAspect="1" noChangeArrowheads="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3556" y="5085830"/>
            <a:ext cx="1029444" cy="102944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265770" y="4268584"/>
            <a:ext cx="7878216" cy="2125462"/>
            <a:chOff x="97400" y="4116184"/>
            <a:chExt cx="6752605" cy="2125462"/>
          </a:xfrm>
        </p:grpSpPr>
        <p:sp>
          <p:nvSpPr>
            <p:cNvPr id="44" name="Rectangle 43"/>
            <p:cNvSpPr/>
            <p:nvPr/>
          </p:nvSpPr>
          <p:spPr>
            <a:xfrm>
              <a:off x="97400" y="4116184"/>
              <a:ext cx="477438" cy="187346"/>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5" name="Rectangle 44"/>
            <p:cNvSpPr/>
            <p:nvPr/>
          </p:nvSpPr>
          <p:spPr>
            <a:xfrm>
              <a:off x="6019801" y="4753204"/>
              <a:ext cx="830204" cy="164850"/>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6" name="Rectangle 45"/>
            <p:cNvSpPr/>
            <p:nvPr/>
          </p:nvSpPr>
          <p:spPr>
            <a:xfrm>
              <a:off x="3276600" y="4876800"/>
              <a:ext cx="830204" cy="164850"/>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7" name="Rectangle 46"/>
            <p:cNvSpPr/>
            <p:nvPr/>
          </p:nvSpPr>
          <p:spPr>
            <a:xfrm>
              <a:off x="4725461" y="6076796"/>
              <a:ext cx="830204" cy="164850"/>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8" name="Rectangle 47"/>
            <p:cNvSpPr/>
            <p:nvPr/>
          </p:nvSpPr>
          <p:spPr>
            <a:xfrm>
              <a:off x="1734482" y="6159221"/>
              <a:ext cx="1084917" cy="82425"/>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sp>
        <p:nvSpPr>
          <p:cNvPr id="40" name="Rectangle 39"/>
          <p:cNvSpPr/>
          <p:nvPr/>
        </p:nvSpPr>
        <p:spPr>
          <a:xfrm>
            <a:off x="207139" y="6149470"/>
            <a:ext cx="1332787" cy="632330"/>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1" name="Rectangle 40"/>
          <p:cNvSpPr/>
          <p:nvPr/>
        </p:nvSpPr>
        <p:spPr>
          <a:xfrm>
            <a:off x="6958245" y="4911945"/>
            <a:ext cx="1067845" cy="1323878"/>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2" name="Rectangle 41"/>
          <p:cNvSpPr/>
          <p:nvPr/>
        </p:nvSpPr>
        <p:spPr>
          <a:xfrm>
            <a:off x="5654279" y="5020550"/>
            <a:ext cx="387311" cy="1094654"/>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6" name="Picture 5"/>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25473" y="4933702"/>
            <a:ext cx="1562991" cy="156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https://ibecreative.co.uk/wp-content/uploads/2014/04/icon-design.png"/>
          <p:cNvPicPr>
            <a:picLocks noChangeAspect="1" noChangeArrowheads="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59735" t="25333" r="31173" b="32000"/>
          <a:stretch/>
        </p:blipFill>
        <p:spPr bwMode="auto">
          <a:xfrm>
            <a:off x="6280075" y="4975969"/>
            <a:ext cx="1066802" cy="1219200"/>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2084138" y="4957652"/>
            <a:ext cx="1506408" cy="1323878"/>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51" name="Picture 4" descr="https://ibecreative.co.uk/wp-content/uploads/2014/04/icon-design.png"/>
          <p:cNvPicPr>
            <a:picLocks noChangeAspect="1" noChangeArrowheads="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17522" t="27999" r="71438" b="34667"/>
          <a:stretch/>
        </p:blipFill>
        <p:spPr bwMode="auto">
          <a:xfrm>
            <a:off x="1707306" y="5136738"/>
            <a:ext cx="1295401" cy="10668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7823633" y="4732257"/>
            <a:ext cx="332869" cy="1323878"/>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14" name="Group 13"/>
          <p:cNvGrpSpPr/>
          <p:nvPr/>
        </p:nvGrpSpPr>
        <p:grpSpPr>
          <a:xfrm>
            <a:off x="7752631" y="4188843"/>
            <a:ext cx="4472386" cy="3839652"/>
            <a:chOff x="7718027" y="4186514"/>
            <a:chExt cx="4472386" cy="3839652"/>
          </a:xfrm>
        </p:grpSpPr>
        <p:grpSp>
          <p:nvGrpSpPr>
            <p:cNvPr id="11" name="Group 10"/>
            <p:cNvGrpSpPr/>
            <p:nvPr/>
          </p:nvGrpSpPr>
          <p:grpSpPr>
            <a:xfrm rot="10800000">
              <a:off x="7718027" y="4186514"/>
              <a:ext cx="4472386" cy="2671486"/>
              <a:chOff x="0" y="0"/>
              <a:chExt cx="4472386" cy="2130950"/>
            </a:xfrm>
          </p:grpSpPr>
          <p:sp>
            <p:nvSpPr>
              <p:cNvPr id="12" name="Parallelogram 11"/>
              <p:cNvSpPr/>
              <p:nvPr/>
            </p:nvSpPr>
            <p:spPr>
              <a:xfrm>
                <a:off x="663974" y="0"/>
                <a:ext cx="3808412" cy="2130950"/>
              </a:xfrm>
              <a:prstGeom prst="parallelogram">
                <a:avLst>
                  <a:gd name="adj" fmla="val 44667"/>
                </a:avLst>
              </a:prstGeom>
              <a:solidFill>
                <a:srgbClr val="4A66A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3" name="Parallelogram 12"/>
              <p:cNvSpPr/>
              <p:nvPr/>
            </p:nvSpPr>
            <p:spPr>
              <a:xfrm>
                <a:off x="0" y="0"/>
                <a:ext cx="3275012" cy="2130950"/>
              </a:xfrm>
              <a:prstGeom prst="parallelogram">
                <a:avLst>
                  <a:gd name="adj" fmla="val 0"/>
                </a:avLst>
              </a:prstGeom>
              <a:solidFill>
                <a:srgbClr val="4A66A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sp>
          <p:nvSpPr>
            <p:cNvPr id="24" name="Content Placeholder 9"/>
            <p:cNvSpPr txBox="1">
              <a:spLocks/>
            </p:cNvSpPr>
            <p:nvPr/>
          </p:nvSpPr>
          <p:spPr>
            <a:xfrm>
              <a:off x="8380267" y="4918054"/>
              <a:ext cx="3747318" cy="31081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600"/>
                </a:spcBef>
                <a:buClr>
                  <a:schemeClr val="tx1">
                    <a:lumMod val="65000"/>
                    <a:lumOff val="35000"/>
                  </a:schemeClr>
                </a:buClr>
                <a:buSzPct val="80000"/>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1000"/>
                </a:spcBef>
                <a:buClr>
                  <a:schemeClr val="tx1">
                    <a:lumMod val="65000"/>
                    <a:lumOff val="35000"/>
                  </a:schemeClr>
                </a:buClr>
                <a:buSzPct val="80000"/>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lumMod val="65000"/>
                    <a:lumOff val="35000"/>
                  </a:schemeClr>
                </a:buClr>
                <a:buSzPct val="8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lumMod val="65000"/>
                    <a:lumOff val="35000"/>
                  </a:schemeClr>
                </a:buClr>
                <a:buSzPct val="80000"/>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lumMod val="65000"/>
                    <a:lumOff val="35000"/>
                  </a:schemeClr>
                </a:buClr>
                <a:buSzPct val="80000"/>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9pPr>
            </a:lstStyle>
            <a:p>
              <a:pPr marL="45720" algn="ctr">
                <a:lnSpc>
                  <a:spcPct val="107000"/>
                </a:lnSpc>
                <a:spcBef>
                  <a:spcPts val="0"/>
                </a:spcBef>
                <a:spcAft>
                  <a:spcPts val="800"/>
                </a:spcAft>
              </a:pPr>
              <a:r>
                <a:rPr lang="en-US" sz="2000" dirty="0">
                  <a:solidFill>
                    <a:schemeClr val="bg1"/>
                  </a:solidFill>
                  <a:latin typeface="Calibri Light" panose="020F0302020204030204" pitchFamily="34" charset="0"/>
                  <a:ea typeface="Calibri" panose="020F0502020204030204" pitchFamily="34" charset="0"/>
                  <a:cs typeface="Times New Roman" panose="02020603050405020304" pitchFamily="18" charset="0"/>
                </a:rPr>
                <a:t> </a:t>
              </a:r>
              <a:endParaRPr lang="en-US" sz="2800" b="1" dirty="0">
                <a:solidFill>
                  <a:schemeClr val="bg1"/>
                </a:solidFill>
                <a:latin typeface="Calibri Light" panose="020F0302020204030204" pitchFamily="34" charset="0"/>
                <a:ea typeface="Calibri" panose="020F0502020204030204" pitchFamily="34" charset="0"/>
                <a:cs typeface="Times New Roman" panose="02020603050405020304" pitchFamily="18" charset="0"/>
              </a:endParaRPr>
            </a:p>
          </p:txBody>
        </p:sp>
      </p:grpSp>
      <p:sp>
        <p:nvSpPr>
          <p:cNvPr id="37" name="Content Placeholder 2"/>
          <p:cNvSpPr txBox="1">
            <a:spLocks/>
          </p:cNvSpPr>
          <p:nvPr/>
        </p:nvSpPr>
        <p:spPr>
          <a:xfrm>
            <a:off x="8305800" y="4520562"/>
            <a:ext cx="3970769" cy="2185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Clr>
                <a:schemeClr val="tx1">
                  <a:lumMod val="65000"/>
                  <a:lumOff val="35000"/>
                </a:schemeClr>
              </a:buClr>
              <a:buSzPct val="80000"/>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1000"/>
              </a:spcBef>
              <a:buClr>
                <a:schemeClr val="tx1">
                  <a:lumMod val="65000"/>
                  <a:lumOff val="35000"/>
                </a:schemeClr>
              </a:buClr>
              <a:buSzPct val="80000"/>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lumMod val="65000"/>
                  <a:lumOff val="35000"/>
                </a:schemeClr>
              </a:buClr>
              <a:buSzPct val="8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lumMod val="65000"/>
                  <a:lumOff val="35000"/>
                </a:schemeClr>
              </a:buClr>
              <a:buSzPct val="80000"/>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lumMod val="65000"/>
                  <a:lumOff val="35000"/>
                </a:schemeClr>
              </a:buClr>
              <a:buSzPct val="80000"/>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9pPr>
          </a:lstStyle>
          <a:p>
            <a:pPr algn="ctr"/>
            <a:r>
              <a:rPr lang="en-US" sz="2000" b="1" dirty="0" smtClean="0">
                <a:solidFill>
                  <a:schemeClr val="bg1"/>
                </a:solidFill>
                <a:latin typeface="+mj-lt"/>
              </a:rPr>
              <a:t>I-95 Corridor Coalition</a:t>
            </a:r>
          </a:p>
          <a:p>
            <a:pPr algn="ctr">
              <a:lnSpc>
                <a:spcPct val="110000"/>
              </a:lnSpc>
            </a:pPr>
            <a:r>
              <a:rPr lang="en-US" sz="2000" dirty="0" smtClean="0">
                <a:solidFill>
                  <a:schemeClr val="bg1"/>
                </a:solidFill>
                <a:latin typeface="+mj-lt"/>
              </a:rPr>
              <a:t>enables </a:t>
            </a:r>
            <a:r>
              <a:rPr lang="en-US" sz="2000" dirty="0">
                <a:solidFill>
                  <a:schemeClr val="bg1"/>
                </a:solidFill>
                <a:latin typeface="+mj-lt"/>
              </a:rPr>
              <a:t>agencies, </a:t>
            </a:r>
          </a:p>
          <a:p>
            <a:pPr algn="ctr">
              <a:lnSpc>
                <a:spcPct val="110000"/>
              </a:lnSpc>
            </a:pPr>
            <a:r>
              <a:rPr lang="en-US" sz="2000" dirty="0">
                <a:solidFill>
                  <a:schemeClr val="bg1"/>
                </a:solidFill>
                <a:latin typeface="+mj-lt"/>
              </a:rPr>
              <a:t>advances the industry, </a:t>
            </a:r>
          </a:p>
          <a:p>
            <a:pPr algn="ctr">
              <a:lnSpc>
                <a:spcPct val="110000"/>
              </a:lnSpc>
            </a:pPr>
            <a:r>
              <a:rPr lang="en-US" sz="2000" dirty="0">
                <a:solidFill>
                  <a:schemeClr val="bg1"/>
                </a:solidFill>
                <a:latin typeface="+mj-lt"/>
              </a:rPr>
              <a:t>and solves real transportation</a:t>
            </a:r>
          </a:p>
          <a:p>
            <a:pPr algn="ctr">
              <a:lnSpc>
                <a:spcPct val="110000"/>
              </a:lnSpc>
            </a:pPr>
            <a:r>
              <a:rPr lang="en-US" sz="2000" dirty="0">
                <a:solidFill>
                  <a:schemeClr val="bg1"/>
                </a:solidFill>
                <a:latin typeface="+mj-lt"/>
              </a:rPr>
              <a:t>challenges</a:t>
            </a:r>
          </a:p>
          <a:p>
            <a:pPr algn="ctr">
              <a:lnSpc>
                <a:spcPct val="110000"/>
              </a:lnSpc>
            </a:pPr>
            <a:endParaRPr lang="en-US" sz="2000" dirty="0">
              <a:solidFill>
                <a:schemeClr val="bg1"/>
              </a:solidFill>
              <a:latin typeface="+mj-lt"/>
            </a:endParaRPr>
          </a:p>
        </p:txBody>
      </p:sp>
      <p:sp>
        <p:nvSpPr>
          <p:cNvPr id="23" name="Content Placeholder 2"/>
          <p:cNvSpPr txBox="1">
            <a:spLocks/>
          </p:cNvSpPr>
          <p:nvPr/>
        </p:nvSpPr>
        <p:spPr>
          <a:xfrm>
            <a:off x="621361" y="3257486"/>
            <a:ext cx="6467296" cy="12738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600"/>
              </a:spcBef>
              <a:buClr>
                <a:schemeClr val="tx1">
                  <a:lumMod val="65000"/>
                  <a:lumOff val="35000"/>
                </a:schemeClr>
              </a:buClr>
              <a:buSzPct val="80000"/>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1000"/>
              </a:spcBef>
              <a:buClr>
                <a:schemeClr val="tx1">
                  <a:lumMod val="65000"/>
                  <a:lumOff val="35000"/>
                </a:schemeClr>
              </a:buClr>
              <a:buSzPct val="80000"/>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lumMod val="65000"/>
                  <a:lumOff val="35000"/>
                </a:schemeClr>
              </a:buClr>
              <a:buSzPct val="8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lumMod val="65000"/>
                  <a:lumOff val="35000"/>
                </a:schemeClr>
              </a:buClr>
              <a:buSzPct val="80000"/>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lumMod val="65000"/>
                  <a:lumOff val="35000"/>
                </a:schemeClr>
              </a:buClr>
              <a:buSzPct val="80000"/>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9pPr>
          </a:lstStyle>
          <a:p>
            <a:pPr>
              <a:spcAft>
                <a:spcPts val="600"/>
              </a:spcAft>
            </a:pPr>
            <a:r>
              <a:rPr lang="en-US" sz="1600" dirty="0">
                <a:solidFill>
                  <a:srgbClr val="002060"/>
                </a:solidFill>
                <a:latin typeface="+mj-lt"/>
              </a:rPr>
              <a:t>Patricia Hendren,  Executive Director, I-95 Corridor Coalition</a:t>
            </a:r>
          </a:p>
          <a:p>
            <a:r>
              <a:rPr lang="en-US" sz="1600" dirty="0" smtClean="0">
                <a:solidFill>
                  <a:srgbClr val="002060"/>
                </a:solidFill>
                <a:latin typeface="+mj-lt"/>
              </a:rPr>
              <a:t>Transportation Research Forum</a:t>
            </a:r>
          </a:p>
          <a:p>
            <a:endParaRPr lang="en-US" sz="300" dirty="0">
              <a:solidFill>
                <a:srgbClr val="002060"/>
              </a:solidFill>
              <a:latin typeface="+mj-lt"/>
            </a:endParaRPr>
          </a:p>
          <a:p>
            <a:r>
              <a:rPr lang="en-US" sz="1600" dirty="0" smtClean="0">
                <a:solidFill>
                  <a:srgbClr val="002060"/>
                </a:solidFill>
                <a:latin typeface="+mj-lt"/>
              </a:rPr>
              <a:t>November 2, 2018</a:t>
            </a:r>
            <a:endParaRPr lang="en-US" sz="1600" dirty="0">
              <a:solidFill>
                <a:srgbClr val="002060"/>
              </a:solidFill>
              <a:latin typeface="+mj-lt"/>
            </a:endParaRPr>
          </a:p>
        </p:txBody>
      </p:sp>
    </p:spTree>
    <p:extLst>
      <p:ext uri="{BB962C8B-B14F-4D97-AF65-F5344CB8AC3E}">
        <p14:creationId xmlns:p14="http://schemas.microsoft.com/office/powerpoint/2010/main" val="36581281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10</a:t>
            </a:fld>
            <a:endParaRPr lang="en-US" dirty="0"/>
          </a:p>
        </p:txBody>
      </p:sp>
      <p:sp>
        <p:nvSpPr>
          <p:cNvPr id="4" name="Title 3"/>
          <p:cNvSpPr>
            <a:spLocks noGrp="1"/>
          </p:cNvSpPr>
          <p:nvPr>
            <p:ph type="title"/>
          </p:nvPr>
        </p:nvSpPr>
        <p:spPr/>
        <p:txBody>
          <a:bodyPr>
            <a:normAutofit/>
          </a:bodyPr>
          <a:lstStyle/>
          <a:p>
            <a:r>
              <a:rPr lang="en-US" sz="4000" dirty="0" smtClean="0"/>
              <a:t>25 years of……</a:t>
            </a:r>
            <a:endParaRPr lang="en-US" sz="4000" dirty="0"/>
          </a:p>
        </p:txBody>
      </p:sp>
      <p:pic>
        <p:nvPicPr>
          <p:cNvPr id="5" name="Picture 4" descr="2001_0125_511 Forum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593" y="1428539"/>
            <a:ext cx="2584797" cy="188335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3606879"/>
            <a:ext cx="3864688" cy="646331"/>
          </a:xfrm>
          <a:prstGeom prst="rect">
            <a:avLst/>
          </a:prstGeom>
          <a:noFill/>
        </p:spPr>
        <p:txBody>
          <a:bodyPr wrap="square" rtlCol="0">
            <a:spAutoFit/>
          </a:bodyPr>
          <a:lstStyle/>
          <a:p>
            <a:r>
              <a:rPr lang="en-US" b="1" dirty="0">
                <a:solidFill>
                  <a:srgbClr val="002060"/>
                </a:solidFill>
              </a:rPr>
              <a:t>TOOLS &amp; DATA: </a:t>
            </a:r>
            <a:r>
              <a:rPr lang="en-US" dirty="0">
                <a:solidFill>
                  <a:srgbClr val="002060"/>
                </a:solidFill>
              </a:rPr>
              <a:t>Support data acquisition and tool development</a:t>
            </a:r>
          </a:p>
        </p:txBody>
      </p:sp>
      <p:grpSp>
        <p:nvGrpSpPr>
          <p:cNvPr id="7" name="Group 6"/>
          <p:cNvGrpSpPr/>
          <p:nvPr/>
        </p:nvGrpSpPr>
        <p:grpSpPr>
          <a:xfrm>
            <a:off x="629259" y="4133957"/>
            <a:ext cx="2640990" cy="2410279"/>
            <a:chOff x="385933" y="1436568"/>
            <a:chExt cx="5179367" cy="4110345"/>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933" y="1436568"/>
              <a:ext cx="5179367" cy="4110345"/>
            </a:xfrm>
            <a:prstGeom prst="rect">
              <a:avLst/>
            </a:prstGeom>
          </p:spPr>
        </p:pic>
        <p:pic>
          <p:nvPicPr>
            <p:cNvPr id="9" name="Picture 8"/>
            <p:cNvPicPr>
              <a:picLocks noChangeAspect="1"/>
            </p:cNvPicPr>
            <p:nvPr/>
          </p:nvPicPr>
          <p:blipFill rotWithShape="1">
            <a:blip r:embed="rId5" cstate="print"/>
            <a:srcRect l="49961"/>
            <a:stretch/>
          </p:blipFill>
          <p:spPr>
            <a:xfrm>
              <a:off x="602644" y="1843304"/>
              <a:ext cx="4702443" cy="2643075"/>
            </a:xfrm>
            <a:prstGeom prst="rect">
              <a:avLst/>
            </a:prstGeom>
          </p:spPr>
        </p:pic>
      </p:grpSp>
      <p:sp>
        <p:nvSpPr>
          <p:cNvPr id="10" name="TextBox 9"/>
          <p:cNvSpPr txBox="1"/>
          <p:nvPr/>
        </p:nvSpPr>
        <p:spPr>
          <a:xfrm>
            <a:off x="4470390" y="1367641"/>
            <a:ext cx="6005045" cy="1985159"/>
          </a:xfrm>
          <a:prstGeom prst="rect">
            <a:avLst/>
          </a:prstGeom>
          <a:noFill/>
        </p:spPr>
        <p:txBody>
          <a:bodyPr wrap="square" rtlCol="0">
            <a:spAutoFit/>
          </a:bodyPr>
          <a:lstStyle/>
          <a:p>
            <a:pPr>
              <a:spcAft>
                <a:spcPts val="600"/>
              </a:spcAft>
            </a:pPr>
            <a:r>
              <a:rPr lang="en-US" b="1" dirty="0">
                <a:solidFill>
                  <a:srgbClr val="002060"/>
                </a:solidFill>
              </a:rPr>
              <a:t>PEOPLE</a:t>
            </a:r>
          </a:p>
          <a:p>
            <a:pPr marL="285750" indent="-285750">
              <a:spcAft>
                <a:spcPts val="600"/>
              </a:spcAft>
              <a:buFont typeface="Arial" panose="020B0604020202020204" pitchFamily="34" charset="0"/>
              <a:buChar char="•"/>
            </a:pPr>
            <a:r>
              <a:rPr lang="en-US" dirty="0">
                <a:solidFill>
                  <a:srgbClr val="002060"/>
                </a:solidFill>
              </a:rPr>
              <a:t>Create a forum for public agencies to address transportation issues of common interest</a:t>
            </a:r>
          </a:p>
          <a:p>
            <a:pPr marL="285750" indent="-285750">
              <a:spcAft>
                <a:spcPts val="600"/>
              </a:spcAft>
              <a:buFont typeface="Arial" panose="020B0604020202020204" pitchFamily="34" charset="0"/>
              <a:buChar char="•"/>
            </a:pPr>
            <a:r>
              <a:rPr lang="en-US" dirty="0">
                <a:solidFill>
                  <a:srgbClr val="002060"/>
                </a:solidFill>
              </a:rPr>
              <a:t>Establish a key network of transportation professionals</a:t>
            </a:r>
          </a:p>
          <a:p>
            <a:pPr marL="285750" indent="-285750">
              <a:spcAft>
                <a:spcPts val="600"/>
              </a:spcAft>
              <a:buFont typeface="Arial" panose="020B0604020202020204" pitchFamily="34" charset="0"/>
              <a:buChar char="•"/>
            </a:pPr>
            <a:r>
              <a:rPr lang="en-US" dirty="0">
                <a:solidFill>
                  <a:srgbClr val="002060"/>
                </a:solidFill>
              </a:rPr>
              <a:t>Provide training (e.g., Freight Academy)</a:t>
            </a:r>
          </a:p>
        </p:txBody>
      </p:sp>
      <p:sp>
        <p:nvSpPr>
          <p:cNvPr id="11" name="TextBox 10"/>
          <p:cNvSpPr txBox="1"/>
          <p:nvPr/>
        </p:nvSpPr>
        <p:spPr>
          <a:xfrm>
            <a:off x="7315200" y="76200"/>
            <a:ext cx="4687004" cy="1569660"/>
          </a:xfrm>
          <a:prstGeom prst="rect">
            <a:avLst/>
          </a:prstGeom>
          <a:noFill/>
          <a:ln>
            <a:solidFill>
              <a:schemeClr val="accent1"/>
            </a:solidFill>
          </a:ln>
        </p:spPr>
        <p:txBody>
          <a:bodyPr wrap="square" rtlCol="0">
            <a:spAutoFit/>
          </a:bodyPr>
          <a:lstStyle/>
          <a:p>
            <a:pPr>
              <a:spcAft>
                <a:spcPts val="600"/>
              </a:spcAft>
            </a:pPr>
            <a:r>
              <a:rPr lang="en-US" sz="2400" b="1" dirty="0">
                <a:solidFill>
                  <a:srgbClr val="00B050"/>
                </a:solidFill>
              </a:rPr>
              <a:t>In short, the I-95CC helps agencies tackle the sticky issues and get solutions across the finish line.</a:t>
            </a:r>
          </a:p>
        </p:txBody>
      </p:sp>
      <p:pic>
        <p:nvPicPr>
          <p:cNvPr id="12" name="Picture 11"/>
          <p:cNvPicPr>
            <a:picLocks noChangeAspect="1"/>
          </p:cNvPicPr>
          <p:nvPr/>
        </p:nvPicPr>
        <p:blipFill>
          <a:blip r:embed="rId6"/>
          <a:stretch>
            <a:fillRect/>
          </a:stretch>
        </p:blipFill>
        <p:spPr>
          <a:xfrm>
            <a:off x="5381976" y="3733800"/>
            <a:ext cx="2172353" cy="2250557"/>
          </a:xfrm>
          <a:prstGeom prst="rect">
            <a:avLst/>
          </a:prstGeom>
        </p:spPr>
      </p:pic>
      <p:sp>
        <p:nvSpPr>
          <p:cNvPr id="13" name="TextBox 12"/>
          <p:cNvSpPr txBox="1"/>
          <p:nvPr/>
        </p:nvSpPr>
        <p:spPr>
          <a:xfrm>
            <a:off x="7554328" y="4004998"/>
            <a:ext cx="3342272" cy="1985159"/>
          </a:xfrm>
          <a:prstGeom prst="rect">
            <a:avLst/>
          </a:prstGeom>
          <a:noFill/>
        </p:spPr>
        <p:txBody>
          <a:bodyPr wrap="square" rtlCol="0">
            <a:spAutoFit/>
          </a:bodyPr>
          <a:lstStyle/>
          <a:p>
            <a:pPr>
              <a:spcAft>
                <a:spcPts val="600"/>
              </a:spcAft>
            </a:pPr>
            <a:r>
              <a:rPr lang="en-US" b="1" dirty="0">
                <a:solidFill>
                  <a:srgbClr val="002060"/>
                </a:solidFill>
              </a:rPr>
              <a:t>RESOURCES</a:t>
            </a:r>
          </a:p>
          <a:p>
            <a:pPr marL="285750" indent="-285750">
              <a:spcAft>
                <a:spcPts val="600"/>
              </a:spcAft>
              <a:buFont typeface="Arial" panose="020B0604020202020204" pitchFamily="34" charset="0"/>
              <a:buChar char="•"/>
            </a:pPr>
            <a:r>
              <a:rPr lang="en-US" dirty="0">
                <a:solidFill>
                  <a:srgbClr val="002060"/>
                </a:solidFill>
              </a:rPr>
              <a:t>Compete for grants</a:t>
            </a:r>
          </a:p>
          <a:p>
            <a:pPr marL="285750" indent="-285750">
              <a:spcAft>
                <a:spcPts val="600"/>
              </a:spcAft>
              <a:buFont typeface="Arial" panose="020B0604020202020204" pitchFamily="34" charset="0"/>
              <a:buChar char="•"/>
            </a:pPr>
            <a:r>
              <a:rPr lang="en-US" dirty="0">
                <a:solidFill>
                  <a:srgbClr val="002060"/>
                </a:solidFill>
              </a:rPr>
              <a:t>Extension of agency staff</a:t>
            </a:r>
          </a:p>
          <a:p>
            <a:pPr marL="285750" indent="-285750">
              <a:spcAft>
                <a:spcPts val="600"/>
              </a:spcAft>
              <a:buFont typeface="Arial" panose="020B0604020202020204" pitchFamily="34" charset="0"/>
              <a:buChar char="•"/>
            </a:pPr>
            <a:r>
              <a:rPr lang="en-US" dirty="0">
                <a:solidFill>
                  <a:srgbClr val="002060"/>
                </a:solidFill>
              </a:rPr>
              <a:t>Partner with FHWA to explore policy implementation</a:t>
            </a:r>
          </a:p>
        </p:txBody>
      </p:sp>
    </p:spTree>
    <p:extLst>
      <p:ext uri="{BB962C8B-B14F-4D97-AF65-F5344CB8AC3E}">
        <p14:creationId xmlns:p14="http://schemas.microsoft.com/office/powerpoint/2010/main" val="6428856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stCxn id="5" idx="2"/>
          </p:cNvCxnSpPr>
          <p:nvPr/>
        </p:nvCxnSpPr>
        <p:spPr>
          <a:xfrm flipH="1">
            <a:off x="5667614" y="1864385"/>
            <a:ext cx="25954" cy="26322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AEAE4A8-A6E5-453E-B946-FB774B73F48C}" type="slidenum">
              <a:rPr lang="en-US" smtClean="0"/>
              <a:pPr/>
              <a:t>11</a:t>
            </a:fld>
            <a:endParaRPr lang="en-US" dirty="0"/>
          </a:p>
        </p:txBody>
      </p:sp>
      <p:sp>
        <p:nvSpPr>
          <p:cNvPr id="4" name="Title 3"/>
          <p:cNvSpPr>
            <a:spLocks noGrp="1"/>
          </p:cNvSpPr>
          <p:nvPr>
            <p:ph type="title"/>
          </p:nvPr>
        </p:nvSpPr>
        <p:spPr/>
        <p:txBody>
          <a:bodyPr>
            <a:normAutofit/>
          </a:bodyPr>
          <a:lstStyle/>
          <a:p>
            <a:r>
              <a:rPr lang="en-US" sz="4000" dirty="0" smtClean="0"/>
              <a:t>I-95 Coalition Structure</a:t>
            </a:r>
            <a:endParaRPr lang="en-US" sz="4000" dirty="0"/>
          </a:p>
        </p:txBody>
      </p:sp>
      <p:sp>
        <p:nvSpPr>
          <p:cNvPr id="5" name="TextBox 4"/>
          <p:cNvSpPr txBox="1"/>
          <p:nvPr/>
        </p:nvSpPr>
        <p:spPr>
          <a:xfrm>
            <a:off x="4017168" y="1218054"/>
            <a:ext cx="3352799" cy="646331"/>
          </a:xfrm>
          <a:prstGeom prst="rect">
            <a:avLst/>
          </a:prstGeom>
          <a:solidFill>
            <a:schemeClr val="bg1">
              <a:lumMod val="95000"/>
            </a:schemeClr>
          </a:solidFill>
          <a:ln>
            <a:solidFill>
              <a:srgbClr val="002060"/>
            </a:solidFill>
          </a:ln>
        </p:spPr>
        <p:txBody>
          <a:bodyPr wrap="square">
            <a:spAutoFit/>
          </a:bodyPr>
          <a:lstStyle/>
          <a:p>
            <a:pPr algn="ctr">
              <a:defRPr/>
            </a:pPr>
            <a:r>
              <a:rPr lang="en-US" dirty="0"/>
              <a:t>Executive Board</a:t>
            </a:r>
          </a:p>
          <a:p>
            <a:pPr algn="ctr">
              <a:defRPr/>
            </a:pPr>
            <a:r>
              <a:rPr lang="en-US" dirty="0" smtClean="0"/>
              <a:t>Chair &amp; 4 </a:t>
            </a:r>
            <a:r>
              <a:rPr lang="en-US" dirty="0"/>
              <a:t>Vice-Chairs</a:t>
            </a:r>
          </a:p>
        </p:txBody>
      </p:sp>
      <p:sp>
        <p:nvSpPr>
          <p:cNvPr id="6" name="TextBox 5"/>
          <p:cNvSpPr txBox="1"/>
          <p:nvPr/>
        </p:nvSpPr>
        <p:spPr>
          <a:xfrm>
            <a:off x="8229166" y="2272233"/>
            <a:ext cx="1789509" cy="646331"/>
          </a:xfrm>
          <a:prstGeom prst="rect">
            <a:avLst/>
          </a:prstGeom>
          <a:solidFill>
            <a:schemeClr val="bg1">
              <a:lumMod val="95000"/>
            </a:schemeClr>
          </a:solidFill>
          <a:ln>
            <a:solidFill>
              <a:srgbClr val="002060"/>
            </a:solidFill>
          </a:ln>
        </p:spPr>
        <p:txBody>
          <a:bodyPr wrap="square">
            <a:spAutoFit/>
          </a:bodyPr>
          <a:lstStyle/>
          <a:p>
            <a:pPr algn="ctr">
              <a:defRPr/>
            </a:pPr>
            <a:r>
              <a:rPr lang="en-US" dirty="0"/>
              <a:t>Coalition </a:t>
            </a:r>
            <a:r>
              <a:rPr lang="en-US" dirty="0" smtClean="0"/>
              <a:t>Staff &amp; Consultants </a:t>
            </a:r>
            <a:endParaRPr lang="en-US" dirty="0"/>
          </a:p>
        </p:txBody>
      </p:sp>
      <p:sp>
        <p:nvSpPr>
          <p:cNvPr id="7" name="TextBox 5"/>
          <p:cNvSpPr txBox="1">
            <a:spLocks noChangeArrowheads="1"/>
          </p:cNvSpPr>
          <p:nvPr/>
        </p:nvSpPr>
        <p:spPr bwMode="auto">
          <a:xfrm>
            <a:off x="3886200" y="3752850"/>
            <a:ext cx="3618310" cy="369332"/>
          </a:xfrm>
          <a:prstGeom prst="rect">
            <a:avLst/>
          </a:prstGeom>
          <a:solidFill>
            <a:srgbClr val="002060"/>
          </a:solidFill>
          <a:ln w="9525">
            <a:solidFill>
              <a:srgbClr val="00206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smtClean="0">
                <a:solidFill>
                  <a:schemeClr val="bg1"/>
                </a:solidFill>
                <a:latin typeface="+mn-lt"/>
              </a:rPr>
              <a:t>Program Tracks</a:t>
            </a:r>
            <a:endParaRPr lang="en-US" altLang="en-US" sz="1800" b="1" dirty="0">
              <a:solidFill>
                <a:schemeClr val="bg1"/>
              </a:solidFill>
              <a:latin typeface="+mn-lt"/>
            </a:endParaRPr>
          </a:p>
        </p:txBody>
      </p:sp>
      <p:sp>
        <p:nvSpPr>
          <p:cNvPr id="8" name="TextBox 6"/>
          <p:cNvSpPr txBox="1">
            <a:spLocks noChangeArrowheads="1"/>
          </p:cNvSpPr>
          <p:nvPr/>
        </p:nvSpPr>
        <p:spPr bwMode="auto">
          <a:xfrm>
            <a:off x="7722394" y="4306036"/>
            <a:ext cx="4114800" cy="1754326"/>
          </a:xfrm>
          <a:prstGeom prst="rect">
            <a:avLst/>
          </a:prstGeom>
          <a:solidFill>
            <a:schemeClr val="accent2">
              <a:lumMod val="20000"/>
              <a:lumOff val="80000"/>
            </a:schemeClr>
          </a:solidFill>
          <a:ln w="34925">
            <a:solidFill>
              <a:schemeClr val="tx1"/>
            </a:solidFill>
            <a:miter lim="800000"/>
            <a:headEnd/>
            <a:tailEnd/>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a:latin typeface="Palatino Linotype" panose="02040502050505030304" pitchFamily="18" charset="0"/>
              </a:rPr>
              <a:t>Innovations in Transportation</a:t>
            </a:r>
          </a:p>
          <a:p>
            <a:pPr algn="ctr">
              <a:lnSpc>
                <a:spcPct val="100000"/>
              </a:lnSpc>
              <a:spcBef>
                <a:spcPct val="0"/>
              </a:spcBef>
              <a:buFontTx/>
              <a:buNone/>
            </a:pPr>
            <a:endParaRPr lang="en-US" altLang="en-US" sz="1800" dirty="0">
              <a:latin typeface="Palatino Linotype" panose="02040502050505030304" pitchFamily="18" charset="0"/>
            </a:endParaRPr>
          </a:p>
          <a:p>
            <a:pPr marL="285750" indent="-285750">
              <a:lnSpc>
                <a:spcPct val="100000"/>
              </a:lnSpc>
              <a:spcBef>
                <a:spcPct val="0"/>
              </a:spcBef>
              <a:buFont typeface="Wingdings" panose="05000000000000000000" pitchFamily="2" charset="2"/>
              <a:buChar char="Ø"/>
            </a:pPr>
            <a:r>
              <a:rPr lang="en-US" altLang="en-US" sz="1800" dirty="0">
                <a:latin typeface="Palatino Linotype" panose="02040502050505030304" pitchFamily="18" charset="0"/>
              </a:rPr>
              <a:t>Connected </a:t>
            </a:r>
            <a:r>
              <a:rPr lang="en-US" altLang="en-US" sz="1800" dirty="0" smtClean="0">
                <a:latin typeface="Palatino Linotype" panose="02040502050505030304" pitchFamily="18" charset="0"/>
              </a:rPr>
              <a:t> &amp; Autonomous Vehicle</a:t>
            </a:r>
            <a:endParaRPr lang="en-US" altLang="en-US" sz="1800" dirty="0">
              <a:latin typeface="Palatino Linotype" panose="02040502050505030304" pitchFamily="18" charset="0"/>
            </a:endParaRPr>
          </a:p>
          <a:p>
            <a:pPr marL="285750" indent="-285750">
              <a:lnSpc>
                <a:spcPct val="100000"/>
              </a:lnSpc>
              <a:spcBef>
                <a:spcPct val="0"/>
              </a:spcBef>
              <a:buFont typeface="Wingdings" panose="05000000000000000000" pitchFamily="2" charset="2"/>
              <a:buChar char="Ø"/>
            </a:pPr>
            <a:r>
              <a:rPr lang="en-US" altLang="en-US" sz="1800" dirty="0">
                <a:latin typeface="Palatino Linotype" panose="02040502050505030304" pitchFamily="18" charset="0"/>
              </a:rPr>
              <a:t>Tolling </a:t>
            </a:r>
            <a:r>
              <a:rPr lang="en-US" altLang="en-US" sz="1800" dirty="0" smtClean="0">
                <a:latin typeface="Palatino Linotype" panose="02040502050505030304" pitchFamily="18" charset="0"/>
              </a:rPr>
              <a:t>Reciprocity</a:t>
            </a:r>
            <a:endParaRPr lang="en-US" altLang="en-US" sz="1800" dirty="0" smtClean="0">
              <a:latin typeface="Palatino Linotype" panose="02040502050505030304" pitchFamily="18" charset="0"/>
            </a:endParaRPr>
          </a:p>
          <a:p>
            <a:pPr marL="285750" indent="-285750">
              <a:lnSpc>
                <a:spcPct val="100000"/>
              </a:lnSpc>
              <a:spcBef>
                <a:spcPct val="0"/>
              </a:spcBef>
              <a:buFont typeface="Wingdings" panose="05000000000000000000" pitchFamily="2" charset="2"/>
              <a:buChar char="Ø"/>
            </a:pPr>
            <a:r>
              <a:rPr lang="en-US" altLang="en-US" sz="1800" dirty="0" smtClean="0">
                <a:latin typeface="Palatino Linotype" panose="02040502050505030304" pitchFamily="18" charset="0"/>
              </a:rPr>
              <a:t>Mileage-Based </a:t>
            </a:r>
            <a:r>
              <a:rPr lang="en-US" altLang="en-US" sz="1800" dirty="0" smtClean="0">
                <a:latin typeface="Palatino Linotype" panose="02040502050505030304" pitchFamily="18" charset="0"/>
              </a:rPr>
              <a:t>User Fees</a:t>
            </a:r>
            <a:endParaRPr lang="en-US" altLang="en-US" sz="1800" dirty="0">
              <a:latin typeface="Palatino Linotype" panose="02040502050505030304" pitchFamily="18" charset="0"/>
            </a:endParaRPr>
          </a:p>
          <a:p>
            <a:pPr>
              <a:lnSpc>
                <a:spcPct val="100000"/>
              </a:lnSpc>
              <a:spcBef>
                <a:spcPct val="0"/>
              </a:spcBef>
              <a:buNone/>
            </a:pPr>
            <a:endParaRPr lang="en-US" altLang="en-US" sz="1800" dirty="0">
              <a:latin typeface="Palatino Linotype" panose="02040502050505030304" pitchFamily="18" charset="0"/>
            </a:endParaRPr>
          </a:p>
        </p:txBody>
      </p:sp>
      <p:sp>
        <p:nvSpPr>
          <p:cNvPr id="9" name="TextBox 7"/>
          <p:cNvSpPr txBox="1">
            <a:spLocks noChangeArrowheads="1"/>
          </p:cNvSpPr>
          <p:nvPr/>
        </p:nvSpPr>
        <p:spPr bwMode="auto">
          <a:xfrm>
            <a:off x="4513527" y="4496619"/>
            <a:ext cx="2460064" cy="2031325"/>
          </a:xfrm>
          <a:prstGeom prst="rect">
            <a:avLst/>
          </a:prstGeom>
          <a:solidFill>
            <a:schemeClr val="accent2">
              <a:lumMod val="20000"/>
              <a:lumOff val="80000"/>
            </a:schemeClr>
          </a:solidFill>
          <a:ln w="38100">
            <a:solidFill>
              <a:schemeClr val="tx1"/>
            </a:solidFill>
            <a:miter lim="800000"/>
            <a:headEnd/>
            <a:tailEnd/>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a:latin typeface="+mn-lt"/>
              </a:rPr>
              <a:t>Intermodal Freight </a:t>
            </a:r>
          </a:p>
          <a:p>
            <a:pPr algn="ctr">
              <a:lnSpc>
                <a:spcPct val="100000"/>
              </a:lnSpc>
              <a:spcBef>
                <a:spcPct val="0"/>
              </a:spcBef>
              <a:buFontTx/>
              <a:buNone/>
            </a:pPr>
            <a:endParaRPr lang="en-US" altLang="en-US" sz="1800" dirty="0">
              <a:latin typeface="+mn-lt"/>
            </a:endParaRPr>
          </a:p>
          <a:p>
            <a:pPr marL="285750" indent="-285750">
              <a:lnSpc>
                <a:spcPct val="100000"/>
              </a:lnSpc>
              <a:spcBef>
                <a:spcPct val="0"/>
              </a:spcBef>
              <a:buFont typeface="Wingdings" panose="05000000000000000000" pitchFamily="2" charset="2"/>
              <a:buChar char="Ø"/>
            </a:pPr>
            <a:r>
              <a:rPr lang="en-US" altLang="en-US" sz="1800" dirty="0">
                <a:latin typeface="+mn-lt"/>
              </a:rPr>
              <a:t>Freight Plans</a:t>
            </a:r>
          </a:p>
          <a:p>
            <a:pPr marL="285750" indent="-285750">
              <a:lnSpc>
                <a:spcPct val="100000"/>
              </a:lnSpc>
              <a:spcBef>
                <a:spcPct val="0"/>
              </a:spcBef>
              <a:buFont typeface="Wingdings" panose="05000000000000000000" pitchFamily="2" charset="2"/>
              <a:buChar char="Ø"/>
            </a:pPr>
            <a:r>
              <a:rPr lang="en-US" altLang="en-US" sz="1800" dirty="0" smtClean="0">
                <a:latin typeface="+mn-lt"/>
              </a:rPr>
              <a:t>Freight Fluidity</a:t>
            </a:r>
            <a:endParaRPr lang="en-US" altLang="en-US" sz="1800" dirty="0">
              <a:latin typeface="+mn-lt"/>
            </a:endParaRPr>
          </a:p>
          <a:p>
            <a:pPr marL="285750" indent="-285750">
              <a:lnSpc>
                <a:spcPct val="100000"/>
              </a:lnSpc>
              <a:spcBef>
                <a:spcPct val="0"/>
              </a:spcBef>
              <a:buFont typeface="Wingdings" panose="05000000000000000000" pitchFamily="2" charset="2"/>
              <a:buChar char="Ø"/>
            </a:pPr>
            <a:r>
              <a:rPr lang="en-US" altLang="en-US" sz="1800" dirty="0">
                <a:latin typeface="+mn-lt"/>
              </a:rPr>
              <a:t>Truck Parking</a:t>
            </a:r>
          </a:p>
          <a:p>
            <a:pPr marL="285750" indent="-285750">
              <a:lnSpc>
                <a:spcPct val="100000"/>
              </a:lnSpc>
              <a:spcBef>
                <a:spcPct val="0"/>
              </a:spcBef>
              <a:buFont typeface="Wingdings" panose="05000000000000000000" pitchFamily="2" charset="2"/>
              <a:buChar char="Ø"/>
            </a:pPr>
            <a:r>
              <a:rPr lang="en-US" altLang="en-US" sz="1800" dirty="0">
                <a:latin typeface="+mn-lt"/>
              </a:rPr>
              <a:t>Freight Academy</a:t>
            </a:r>
          </a:p>
          <a:p>
            <a:pPr>
              <a:lnSpc>
                <a:spcPct val="100000"/>
              </a:lnSpc>
              <a:spcBef>
                <a:spcPct val="0"/>
              </a:spcBef>
              <a:buNone/>
            </a:pPr>
            <a:endParaRPr lang="en-US" altLang="en-US" sz="1800" dirty="0">
              <a:latin typeface="+mn-lt"/>
            </a:endParaRPr>
          </a:p>
        </p:txBody>
      </p:sp>
      <p:cxnSp>
        <p:nvCxnSpPr>
          <p:cNvPr id="11" name="Straight Connector 10"/>
          <p:cNvCxnSpPr/>
          <p:nvPr/>
        </p:nvCxnSpPr>
        <p:spPr>
          <a:xfrm>
            <a:off x="5665979" y="2445488"/>
            <a:ext cx="2563187" cy="87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23100" y="2944342"/>
            <a:ext cx="2895600" cy="369332"/>
          </a:xfrm>
          <a:prstGeom prst="rect">
            <a:avLst/>
          </a:prstGeom>
          <a:solidFill>
            <a:schemeClr val="bg1">
              <a:lumMod val="95000"/>
            </a:schemeClr>
          </a:solidFill>
          <a:ln>
            <a:solidFill>
              <a:srgbClr val="002060"/>
            </a:solidFill>
          </a:ln>
        </p:spPr>
        <p:txBody>
          <a:bodyPr wrap="square">
            <a:spAutoFit/>
          </a:bodyPr>
          <a:lstStyle/>
          <a:p>
            <a:pPr algn="ctr">
              <a:defRPr/>
            </a:pPr>
            <a:r>
              <a:rPr lang="en-US" dirty="0"/>
              <a:t>Steering </a:t>
            </a:r>
            <a:r>
              <a:rPr lang="en-US" dirty="0" smtClean="0"/>
              <a:t>Committee</a:t>
            </a:r>
            <a:endParaRPr lang="en-US" dirty="0"/>
          </a:p>
        </p:txBody>
      </p:sp>
      <p:sp>
        <p:nvSpPr>
          <p:cNvPr id="13" name="TextBox 12"/>
          <p:cNvSpPr txBox="1"/>
          <p:nvPr/>
        </p:nvSpPr>
        <p:spPr>
          <a:xfrm>
            <a:off x="6487716" y="2179901"/>
            <a:ext cx="1234678" cy="646331"/>
          </a:xfrm>
          <a:prstGeom prst="rect">
            <a:avLst/>
          </a:prstGeom>
          <a:solidFill>
            <a:schemeClr val="bg1">
              <a:lumMod val="95000"/>
            </a:schemeClr>
          </a:solidFill>
          <a:ln>
            <a:solidFill>
              <a:srgbClr val="002060"/>
            </a:solidFill>
          </a:ln>
        </p:spPr>
        <p:txBody>
          <a:bodyPr>
            <a:spAutoFit/>
          </a:bodyPr>
          <a:lstStyle/>
          <a:p>
            <a:pPr algn="ctr">
              <a:defRPr/>
            </a:pPr>
            <a:r>
              <a:rPr lang="en-US" dirty="0"/>
              <a:t>Executive Director</a:t>
            </a:r>
          </a:p>
        </p:txBody>
      </p:sp>
      <p:sp>
        <p:nvSpPr>
          <p:cNvPr id="21" name="TextBox 7"/>
          <p:cNvSpPr txBox="1">
            <a:spLocks noChangeArrowheads="1"/>
          </p:cNvSpPr>
          <p:nvPr/>
        </p:nvSpPr>
        <p:spPr bwMode="auto">
          <a:xfrm>
            <a:off x="533400" y="4306036"/>
            <a:ext cx="3124200" cy="2308324"/>
          </a:xfrm>
          <a:prstGeom prst="rect">
            <a:avLst/>
          </a:prstGeom>
          <a:solidFill>
            <a:schemeClr val="accent2">
              <a:lumMod val="20000"/>
              <a:lumOff val="80000"/>
            </a:schemeClr>
          </a:solidFill>
          <a:ln w="38100">
            <a:solidFill>
              <a:schemeClr val="tx1"/>
            </a:solidFill>
            <a:miter lim="800000"/>
            <a:headEnd/>
            <a:tailEnd/>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a:latin typeface="+mn-lt"/>
              </a:rPr>
              <a:t>Transportation Systems Management &amp; Operations</a:t>
            </a:r>
          </a:p>
          <a:p>
            <a:pPr algn="ctr">
              <a:lnSpc>
                <a:spcPct val="100000"/>
              </a:lnSpc>
              <a:spcBef>
                <a:spcPct val="0"/>
              </a:spcBef>
              <a:buFontTx/>
              <a:buNone/>
            </a:pPr>
            <a:endParaRPr lang="en-US" altLang="en-US" sz="1800" dirty="0">
              <a:latin typeface="+mn-lt"/>
            </a:endParaRPr>
          </a:p>
          <a:p>
            <a:pPr marL="285750" indent="-285750">
              <a:lnSpc>
                <a:spcPct val="100000"/>
              </a:lnSpc>
              <a:spcBef>
                <a:spcPct val="0"/>
              </a:spcBef>
              <a:buFont typeface="Wingdings" panose="05000000000000000000" pitchFamily="2" charset="2"/>
              <a:buChar char="Ø"/>
            </a:pPr>
            <a:r>
              <a:rPr lang="en-US" altLang="en-US" sz="1800" dirty="0" smtClean="0">
                <a:latin typeface="+mn-lt"/>
              </a:rPr>
              <a:t>Operations Exchanges</a:t>
            </a:r>
          </a:p>
          <a:p>
            <a:pPr marL="285750" indent="-285750">
              <a:lnSpc>
                <a:spcPct val="100000"/>
              </a:lnSpc>
              <a:spcBef>
                <a:spcPct val="0"/>
              </a:spcBef>
              <a:buFont typeface="Wingdings" panose="05000000000000000000" pitchFamily="2" charset="2"/>
              <a:buChar char="Ø"/>
            </a:pPr>
            <a:r>
              <a:rPr lang="en-US" altLang="en-US" sz="1800" dirty="0">
                <a:latin typeface="+mn-lt"/>
              </a:rPr>
              <a:t>Traveler </a:t>
            </a:r>
            <a:r>
              <a:rPr lang="en-US" altLang="en-US" sz="1800" dirty="0" smtClean="0">
                <a:latin typeface="+mn-lt"/>
              </a:rPr>
              <a:t>Info</a:t>
            </a:r>
            <a:endParaRPr lang="en-US" altLang="en-US" sz="1800" dirty="0">
              <a:latin typeface="+mn-lt"/>
            </a:endParaRPr>
          </a:p>
          <a:p>
            <a:pPr marL="285750" indent="-285750">
              <a:lnSpc>
                <a:spcPct val="100000"/>
              </a:lnSpc>
              <a:spcBef>
                <a:spcPct val="0"/>
              </a:spcBef>
              <a:buFont typeface="Wingdings" panose="05000000000000000000" pitchFamily="2" charset="2"/>
              <a:buChar char="Ø"/>
            </a:pPr>
            <a:r>
              <a:rPr lang="en-US" altLang="en-US" sz="1800" dirty="0" smtClean="0">
                <a:latin typeface="+mn-lt"/>
              </a:rPr>
              <a:t>Data </a:t>
            </a:r>
            <a:r>
              <a:rPr lang="en-US" altLang="en-US" sz="1800" dirty="0" smtClean="0">
                <a:latin typeface="+mn-lt"/>
              </a:rPr>
              <a:t>Tools &amp; Research</a:t>
            </a:r>
            <a:endParaRPr lang="en-US" altLang="en-US" sz="1800" dirty="0">
              <a:latin typeface="+mn-lt"/>
            </a:endParaRPr>
          </a:p>
          <a:p>
            <a:pPr marL="285750" indent="-285750">
              <a:lnSpc>
                <a:spcPct val="100000"/>
              </a:lnSpc>
              <a:spcBef>
                <a:spcPct val="0"/>
              </a:spcBef>
              <a:buFont typeface="Wingdings" panose="05000000000000000000" pitchFamily="2" charset="2"/>
              <a:buChar char="Ø"/>
            </a:pPr>
            <a:r>
              <a:rPr lang="en-US" altLang="en-US" sz="1800" dirty="0" smtClean="0">
                <a:latin typeface="+mn-lt"/>
              </a:rPr>
              <a:t>Operations Academy</a:t>
            </a:r>
            <a:endParaRPr lang="en-US" altLang="en-US" sz="1800" dirty="0">
              <a:latin typeface="+mn-lt"/>
            </a:endParaRPr>
          </a:p>
          <a:p>
            <a:pPr marL="285750" indent="-285750">
              <a:lnSpc>
                <a:spcPct val="100000"/>
              </a:lnSpc>
              <a:spcBef>
                <a:spcPct val="0"/>
              </a:spcBef>
              <a:buFont typeface="Wingdings" panose="05000000000000000000" pitchFamily="2" charset="2"/>
              <a:buChar char="Ø"/>
            </a:pPr>
            <a:endParaRPr lang="en-US" altLang="en-US" sz="1800" dirty="0">
              <a:latin typeface="+mn-lt"/>
            </a:endParaRPr>
          </a:p>
        </p:txBody>
      </p:sp>
      <p:cxnSp>
        <p:nvCxnSpPr>
          <p:cNvPr id="23" name="Straight Connector 22"/>
          <p:cNvCxnSpPr>
            <a:stCxn id="7" idx="1"/>
          </p:cNvCxnSpPr>
          <p:nvPr/>
        </p:nvCxnSpPr>
        <p:spPr>
          <a:xfrm flipH="1">
            <a:off x="1905000" y="3937516"/>
            <a:ext cx="198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464395" y="3937516"/>
            <a:ext cx="198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905000" y="3922776"/>
            <a:ext cx="4618" cy="3881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445595" y="3937516"/>
            <a:ext cx="4618" cy="3881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74267" y="4278604"/>
            <a:ext cx="3842466" cy="709341"/>
          </a:xfrm>
          <a:prstGeom prst="ellipse">
            <a:avLst/>
          </a:prstGeom>
          <a:noFill/>
          <a:ln w="28575">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4" name="Oval 33"/>
          <p:cNvSpPr/>
          <p:nvPr/>
        </p:nvSpPr>
        <p:spPr>
          <a:xfrm>
            <a:off x="4347517" y="4330375"/>
            <a:ext cx="2892595" cy="605798"/>
          </a:xfrm>
          <a:prstGeom prst="ellipse">
            <a:avLst/>
          </a:prstGeom>
          <a:noFill/>
          <a:ln w="28575">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5" name="Oval 34"/>
          <p:cNvSpPr/>
          <p:nvPr/>
        </p:nvSpPr>
        <p:spPr>
          <a:xfrm>
            <a:off x="7858561" y="4145626"/>
            <a:ext cx="3842466" cy="709341"/>
          </a:xfrm>
          <a:prstGeom prst="ellipse">
            <a:avLst/>
          </a:prstGeom>
          <a:noFill/>
          <a:ln w="28575">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9323975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2000" cy="712459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3169920" y="5486400"/>
            <a:ext cx="9022080" cy="63500"/>
          </a:xfrm>
          <a:prstGeom prst="line">
            <a:avLst/>
          </a:prstGeom>
          <a:ln w="76200">
            <a:solidFill>
              <a:srgbClr val="ADD47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3063240" y="6027261"/>
            <a:ext cx="9128760" cy="721677"/>
          </a:xfrm>
        </p:spPr>
        <p:txBody>
          <a:bodyPr>
            <a:noAutofit/>
          </a:bodyPr>
          <a:lstStyle/>
          <a:p>
            <a:pPr algn="r"/>
            <a:r>
              <a:rPr lang="en-US" sz="8800" b="1" dirty="0" smtClean="0">
                <a:solidFill>
                  <a:schemeClr val="bg1"/>
                </a:solidFill>
                <a:latin typeface="+mn-lt"/>
              </a:rPr>
              <a:t>TSMO </a:t>
            </a:r>
            <a:r>
              <a:rPr lang="en-US" sz="8800" dirty="0" smtClean="0">
                <a:solidFill>
                  <a:schemeClr val="bg1"/>
                </a:solidFill>
                <a:latin typeface="+mn-lt"/>
              </a:rPr>
              <a:t>Track</a:t>
            </a:r>
            <a:endParaRPr lang="en-US" sz="8800" b="1" dirty="0">
              <a:solidFill>
                <a:schemeClr val="bg1"/>
              </a:solidFill>
              <a:latin typeface="+mn-lt"/>
            </a:endParaRPr>
          </a:p>
        </p:txBody>
      </p:sp>
      <p:cxnSp>
        <p:nvCxnSpPr>
          <p:cNvPr id="18" name="Straight Connector 17"/>
          <p:cNvCxnSpPr/>
          <p:nvPr/>
        </p:nvCxnSpPr>
        <p:spPr>
          <a:xfrm>
            <a:off x="3063240" y="6769100"/>
            <a:ext cx="9128760" cy="12700"/>
          </a:xfrm>
          <a:prstGeom prst="line">
            <a:avLst/>
          </a:prstGeom>
          <a:ln w="76200">
            <a:solidFill>
              <a:srgbClr val="ADD4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8027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13</a:t>
            </a:fld>
            <a:endParaRPr lang="en-US" dirty="0"/>
          </a:p>
        </p:txBody>
      </p:sp>
      <p:sp>
        <p:nvSpPr>
          <p:cNvPr id="4" name="Title 3"/>
          <p:cNvSpPr>
            <a:spLocks noGrp="1"/>
          </p:cNvSpPr>
          <p:nvPr>
            <p:ph type="title"/>
          </p:nvPr>
        </p:nvSpPr>
        <p:spPr>
          <a:xfrm>
            <a:off x="304800" y="0"/>
            <a:ext cx="10210800" cy="1066800"/>
          </a:xfrm>
        </p:spPr>
        <p:txBody>
          <a:bodyPr>
            <a:normAutofit/>
          </a:bodyPr>
          <a:lstStyle/>
          <a:p>
            <a:pPr marL="571500" indent="-571500">
              <a:buFont typeface="Wingdings" panose="05000000000000000000" pitchFamily="2" charset="2"/>
              <a:buChar char="ü"/>
            </a:pPr>
            <a:r>
              <a:rPr lang="en-US" sz="4000" dirty="0" smtClean="0">
                <a:solidFill>
                  <a:srgbClr val="4A66AC"/>
                </a:solidFill>
              </a:rPr>
              <a:t>Highway Operations Group: HOGs</a:t>
            </a:r>
            <a:endParaRPr lang="en-US" sz="4000" dirty="0">
              <a:solidFill>
                <a:srgbClr val="4A66AC"/>
              </a:solidFill>
            </a:endParaRPr>
          </a:p>
        </p:txBody>
      </p:sp>
      <p:pic>
        <p:nvPicPr>
          <p:cNvPr id="5" name="Picture 4">
            <a:extLst>
              <a:ext uri="{FF2B5EF4-FFF2-40B4-BE49-F238E27FC236}">
                <a16:creationId xmlns:a16="http://schemas.microsoft.com/office/drawing/2014/main" id="{9C8114D1-B519-4ADD-B0EF-5D5DAC8176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168"/>
          <a:stretch/>
        </p:blipFill>
        <p:spPr>
          <a:xfrm>
            <a:off x="1066800" y="1447800"/>
            <a:ext cx="2971800" cy="294134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638800" y="2620526"/>
            <a:ext cx="4572000" cy="1477328"/>
          </a:xfrm>
          <a:prstGeom prst="rect">
            <a:avLst/>
          </a:prstGeom>
          <a:noFill/>
          <a:ln>
            <a:noFill/>
          </a:ln>
        </p:spPr>
        <p:txBody>
          <a:bodyPr wrap="square" rtlCol="0" anchor="ctr" anchorCtr="1">
            <a:spAutoFit/>
          </a:bodyPr>
          <a:lstStyle/>
          <a:p>
            <a:pPr marL="285750" indent="-285750">
              <a:buFont typeface="Wingdings" panose="05000000000000000000" pitchFamily="2" charset="2"/>
              <a:buChar char="q"/>
            </a:pPr>
            <a:r>
              <a:rPr lang="en-US" dirty="0" smtClean="0">
                <a:solidFill>
                  <a:srgbClr val="002060"/>
                </a:solidFill>
              </a:rPr>
              <a:t>Emergency Shoulder Use</a:t>
            </a:r>
          </a:p>
          <a:p>
            <a:pPr marL="285750" indent="-285750">
              <a:buFont typeface="Wingdings" panose="05000000000000000000" pitchFamily="2" charset="2"/>
              <a:buChar char="q"/>
            </a:pPr>
            <a:r>
              <a:rPr lang="en-US" dirty="0" smtClean="0">
                <a:solidFill>
                  <a:srgbClr val="002060"/>
                </a:solidFill>
              </a:rPr>
              <a:t>Wind Alerts and Messaging Systems</a:t>
            </a:r>
          </a:p>
          <a:p>
            <a:pPr marL="285750" indent="-285750">
              <a:buFont typeface="Wingdings" panose="05000000000000000000" pitchFamily="2" charset="2"/>
              <a:buChar char="q"/>
            </a:pPr>
            <a:r>
              <a:rPr lang="en-US" dirty="0" smtClean="0">
                <a:solidFill>
                  <a:srgbClr val="002060"/>
                </a:solidFill>
              </a:rPr>
              <a:t>Evacuation Routes</a:t>
            </a:r>
          </a:p>
          <a:p>
            <a:pPr marL="285750" indent="-285750">
              <a:buFont typeface="Wingdings" panose="05000000000000000000" pitchFamily="2" charset="2"/>
              <a:buChar char="q"/>
            </a:pPr>
            <a:r>
              <a:rPr lang="en-US" dirty="0" smtClean="0">
                <a:solidFill>
                  <a:srgbClr val="002060"/>
                </a:solidFill>
              </a:rPr>
              <a:t>Detour Routing </a:t>
            </a:r>
          </a:p>
          <a:p>
            <a:pPr marL="285750" indent="-285750">
              <a:buFont typeface="Wingdings" panose="05000000000000000000" pitchFamily="2" charset="2"/>
              <a:buChar char="q"/>
            </a:pPr>
            <a:r>
              <a:rPr lang="en-US" dirty="0" smtClean="0">
                <a:solidFill>
                  <a:srgbClr val="002060"/>
                </a:solidFill>
              </a:rPr>
              <a:t>Traveler Information (i.e. Gas Buddy)</a:t>
            </a:r>
          </a:p>
        </p:txBody>
      </p:sp>
      <p:sp>
        <p:nvSpPr>
          <p:cNvPr id="7" name="TextBox 6"/>
          <p:cNvSpPr txBox="1"/>
          <p:nvPr/>
        </p:nvSpPr>
        <p:spPr>
          <a:xfrm>
            <a:off x="457200" y="4770149"/>
            <a:ext cx="5181600" cy="830997"/>
          </a:xfrm>
          <a:prstGeom prst="rect">
            <a:avLst/>
          </a:prstGeom>
          <a:noFill/>
          <a:ln>
            <a:solidFill>
              <a:schemeClr val="bg2"/>
            </a:solidFill>
          </a:ln>
        </p:spPr>
        <p:txBody>
          <a:bodyPr wrap="square" rtlCol="0" anchor="ctr" anchorCtr="1">
            <a:spAutoFit/>
          </a:bodyPr>
          <a:lstStyle/>
          <a:p>
            <a:r>
              <a:rPr lang="en-US" sz="1600" b="1" i="1" dirty="0" smtClean="0">
                <a:solidFill>
                  <a:srgbClr val="002060"/>
                </a:solidFill>
              </a:rPr>
              <a:t>Hurricane Irma- September 2018</a:t>
            </a:r>
          </a:p>
          <a:p>
            <a:r>
              <a:rPr lang="en-US" sz="1600" b="1" i="1" dirty="0" smtClean="0">
                <a:solidFill>
                  <a:srgbClr val="002060"/>
                </a:solidFill>
              </a:rPr>
              <a:t>Emergency Shoulder Evacuation Routing</a:t>
            </a:r>
          </a:p>
          <a:p>
            <a:r>
              <a:rPr lang="en-US" sz="1600" b="1" i="1" dirty="0" smtClean="0">
                <a:solidFill>
                  <a:srgbClr val="002060"/>
                </a:solidFill>
              </a:rPr>
              <a:t>Courtesy of FDOT</a:t>
            </a:r>
          </a:p>
        </p:txBody>
      </p:sp>
      <p:sp>
        <p:nvSpPr>
          <p:cNvPr id="8" name="TextBox 7"/>
          <p:cNvSpPr txBox="1"/>
          <p:nvPr/>
        </p:nvSpPr>
        <p:spPr>
          <a:xfrm>
            <a:off x="4517142" y="1304835"/>
            <a:ext cx="6673356" cy="1200329"/>
          </a:xfrm>
          <a:prstGeom prst="rect">
            <a:avLst/>
          </a:prstGeom>
          <a:noFill/>
          <a:ln>
            <a:solidFill>
              <a:schemeClr val="bg2"/>
            </a:solidFill>
          </a:ln>
        </p:spPr>
        <p:txBody>
          <a:bodyPr wrap="square" rtlCol="0" anchor="ctr" anchorCtr="1">
            <a:spAutoFit/>
          </a:bodyPr>
          <a:lstStyle/>
          <a:p>
            <a:r>
              <a:rPr lang="en-US" sz="2400" dirty="0" smtClean="0">
                <a:solidFill>
                  <a:srgbClr val="002060"/>
                </a:solidFill>
                <a:latin typeface="Palatino Linotype" panose="02040502050505030304" pitchFamily="18" charset="0"/>
              </a:rPr>
              <a:t>What strategies are we looking to implement regionally and have we started the discussion amongst our neighbors?</a:t>
            </a:r>
          </a:p>
        </p:txBody>
      </p:sp>
      <p:sp>
        <p:nvSpPr>
          <p:cNvPr id="10" name="Rectangle 9"/>
          <p:cNvSpPr/>
          <p:nvPr/>
        </p:nvSpPr>
        <p:spPr>
          <a:xfrm>
            <a:off x="4539756" y="25173"/>
            <a:ext cx="7010400" cy="369332"/>
          </a:xfrm>
          <a:prstGeom prst="rect">
            <a:avLst/>
          </a:prstGeom>
        </p:spPr>
        <p:txBody>
          <a:bodyPr wrap="square">
            <a:spAutoFit/>
          </a:bodyPr>
          <a:lstStyle/>
          <a:p>
            <a:r>
              <a:rPr lang="en-US" b="1" dirty="0">
                <a:solidFill>
                  <a:srgbClr val="002060"/>
                </a:solidFill>
                <a:latin typeface="+mj-lt"/>
              </a:rPr>
              <a:t>a</a:t>
            </a:r>
            <a:r>
              <a:rPr lang="en-US" b="1" dirty="0" smtClean="0">
                <a:solidFill>
                  <a:srgbClr val="002060"/>
                </a:solidFill>
                <a:latin typeface="+mj-lt"/>
              </a:rPr>
              <a:t>pplying </a:t>
            </a:r>
            <a:r>
              <a:rPr lang="en-US" b="1" dirty="0">
                <a:solidFill>
                  <a:srgbClr val="002060"/>
                </a:solidFill>
                <a:latin typeface="+mj-lt"/>
              </a:rPr>
              <a:t>TSMO </a:t>
            </a:r>
            <a:r>
              <a:rPr lang="en-US" b="1" dirty="0" smtClean="0">
                <a:solidFill>
                  <a:srgbClr val="002060"/>
                </a:solidFill>
                <a:latin typeface="+mj-lt"/>
              </a:rPr>
              <a:t>strategies along the east coast</a:t>
            </a:r>
            <a:endParaRPr lang="en-US" b="1" dirty="0">
              <a:solidFill>
                <a:srgbClr val="002060"/>
              </a:solidFill>
              <a:latin typeface="+mj-lt"/>
            </a:endParaRPr>
          </a:p>
        </p:txBody>
      </p:sp>
      <p:sp>
        <p:nvSpPr>
          <p:cNvPr id="11" name="TextBox 10"/>
          <p:cNvSpPr txBox="1"/>
          <p:nvPr/>
        </p:nvSpPr>
        <p:spPr>
          <a:xfrm>
            <a:off x="7173328" y="4267200"/>
            <a:ext cx="4561472" cy="2139047"/>
          </a:xfrm>
          <a:prstGeom prst="rect">
            <a:avLst/>
          </a:prstGeom>
          <a:noFill/>
          <a:ln>
            <a:solidFill>
              <a:schemeClr val="bg2"/>
            </a:solidFill>
          </a:ln>
        </p:spPr>
        <p:txBody>
          <a:bodyPr wrap="square" rtlCol="0">
            <a:spAutoFit/>
          </a:bodyPr>
          <a:lstStyle/>
          <a:p>
            <a:pPr>
              <a:spcAft>
                <a:spcPts val="600"/>
              </a:spcAft>
            </a:pPr>
            <a:r>
              <a:rPr lang="en-US" b="1" dirty="0" smtClean="0">
                <a:solidFill>
                  <a:srgbClr val="002060"/>
                </a:solidFill>
              </a:rPr>
              <a:t>FIVE HOGs Regions</a:t>
            </a:r>
            <a:endParaRPr lang="en-US" b="1" dirty="0">
              <a:solidFill>
                <a:srgbClr val="002060"/>
              </a:solidFill>
            </a:endParaRPr>
          </a:p>
          <a:p>
            <a:pPr marL="285750" indent="-285750">
              <a:spcAft>
                <a:spcPts val="600"/>
              </a:spcAft>
              <a:buFont typeface="Arial" panose="020B0604020202020204" pitchFamily="34" charset="0"/>
              <a:buChar char="•"/>
            </a:pPr>
            <a:r>
              <a:rPr lang="en-US" dirty="0" smtClean="0">
                <a:solidFill>
                  <a:srgbClr val="002060"/>
                </a:solidFill>
              </a:rPr>
              <a:t>Potomac                  (Oct </a:t>
            </a:r>
            <a:r>
              <a:rPr lang="en-US" dirty="0" smtClean="0">
                <a:solidFill>
                  <a:srgbClr val="002060"/>
                </a:solidFill>
              </a:rPr>
              <a:t>2018)</a:t>
            </a:r>
          </a:p>
          <a:p>
            <a:pPr marL="285750" indent="-285750">
              <a:spcAft>
                <a:spcPts val="600"/>
              </a:spcAft>
              <a:buFont typeface="Arial" panose="020B0604020202020204" pitchFamily="34" charset="0"/>
              <a:buChar char="•"/>
            </a:pPr>
            <a:r>
              <a:rPr lang="en-US" dirty="0" smtClean="0">
                <a:solidFill>
                  <a:srgbClr val="002060"/>
                </a:solidFill>
              </a:rPr>
              <a:t>Delaware Valley    </a:t>
            </a:r>
            <a:r>
              <a:rPr lang="en-US" dirty="0" smtClean="0">
                <a:solidFill>
                  <a:srgbClr val="002060"/>
                </a:solidFill>
              </a:rPr>
              <a:t>(Nov 2018)</a:t>
            </a:r>
            <a:endParaRPr lang="en-US" dirty="0" smtClean="0">
              <a:solidFill>
                <a:srgbClr val="002060"/>
              </a:solidFill>
            </a:endParaRPr>
          </a:p>
          <a:p>
            <a:pPr marL="285750" indent="-285750">
              <a:spcAft>
                <a:spcPts val="600"/>
              </a:spcAft>
              <a:buFont typeface="Arial" panose="020B0604020202020204" pitchFamily="34" charset="0"/>
              <a:buChar char="•"/>
            </a:pPr>
            <a:r>
              <a:rPr lang="en-US" dirty="0" smtClean="0">
                <a:solidFill>
                  <a:srgbClr val="002060"/>
                </a:solidFill>
              </a:rPr>
              <a:t>Southern                 (</a:t>
            </a:r>
            <a:r>
              <a:rPr lang="en-US" dirty="0" smtClean="0">
                <a:solidFill>
                  <a:srgbClr val="002060"/>
                </a:solidFill>
              </a:rPr>
              <a:t>Feb 2019</a:t>
            </a:r>
            <a:r>
              <a:rPr lang="en-US" dirty="0" smtClean="0">
                <a:solidFill>
                  <a:srgbClr val="002060"/>
                </a:solidFill>
              </a:rPr>
              <a:t>)</a:t>
            </a:r>
          </a:p>
          <a:p>
            <a:pPr marL="285750" indent="-285750">
              <a:spcAft>
                <a:spcPts val="600"/>
              </a:spcAft>
              <a:buFont typeface="Arial" panose="020B0604020202020204" pitchFamily="34" charset="0"/>
              <a:buChar char="•"/>
            </a:pPr>
            <a:r>
              <a:rPr lang="en-US" dirty="0">
                <a:solidFill>
                  <a:srgbClr val="002060"/>
                </a:solidFill>
              </a:rPr>
              <a:t>New England        </a:t>
            </a:r>
            <a:r>
              <a:rPr lang="en-US" dirty="0" smtClean="0">
                <a:solidFill>
                  <a:srgbClr val="002060"/>
                </a:solidFill>
              </a:rPr>
              <a:t>(TBD 2019)</a:t>
            </a:r>
            <a:endParaRPr lang="en-US" dirty="0">
              <a:solidFill>
                <a:srgbClr val="002060"/>
              </a:solidFill>
            </a:endParaRPr>
          </a:p>
          <a:p>
            <a:pPr marL="285750" indent="-285750">
              <a:spcAft>
                <a:spcPts val="600"/>
              </a:spcAft>
              <a:buFont typeface="Arial" panose="020B0604020202020204" pitchFamily="34" charset="0"/>
              <a:buChar char="•"/>
            </a:pPr>
            <a:r>
              <a:rPr lang="en-US" dirty="0">
                <a:solidFill>
                  <a:srgbClr val="002060"/>
                </a:solidFill>
              </a:rPr>
              <a:t>Tri-State                  </a:t>
            </a:r>
            <a:r>
              <a:rPr lang="en-US" dirty="0" smtClean="0">
                <a:solidFill>
                  <a:srgbClr val="002060"/>
                </a:solidFill>
              </a:rPr>
              <a:t>(TBD 2019)</a:t>
            </a:r>
            <a:endParaRPr lang="en-US" dirty="0">
              <a:solidFill>
                <a:srgbClr val="002060"/>
              </a:solidFill>
            </a:endParaRPr>
          </a:p>
        </p:txBody>
      </p:sp>
    </p:spTree>
    <p:extLst>
      <p:ext uri="{BB962C8B-B14F-4D97-AF65-F5344CB8AC3E}">
        <p14:creationId xmlns:p14="http://schemas.microsoft.com/office/powerpoint/2010/main" val="33893554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14</a:t>
            </a:fld>
            <a:endParaRPr lang="en-US" dirty="0"/>
          </a:p>
        </p:txBody>
      </p:sp>
      <p:sp>
        <p:nvSpPr>
          <p:cNvPr id="4" name="Title 3"/>
          <p:cNvSpPr>
            <a:spLocks noGrp="1"/>
          </p:cNvSpPr>
          <p:nvPr>
            <p:ph type="title"/>
          </p:nvPr>
        </p:nvSpPr>
        <p:spPr/>
        <p:txBody>
          <a:bodyPr>
            <a:normAutofit/>
          </a:bodyPr>
          <a:lstStyle/>
          <a:p>
            <a:pPr marL="571500" indent="-571500">
              <a:buFont typeface="Wingdings" panose="05000000000000000000" pitchFamily="2" charset="2"/>
              <a:buChar char="ü"/>
            </a:pPr>
            <a:r>
              <a:rPr lang="en-US" sz="4000" dirty="0" smtClean="0">
                <a:solidFill>
                  <a:srgbClr val="4A66AC"/>
                </a:solidFill>
              </a:rPr>
              <a:t>Traveler Information</a:t>
            </a:r>
            <a:endParaRPr lang="en-US" sz="4000" dirty="0">
              <a:solidFill>
                <a:srgbClr val="4A66AC"/>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0397"/>
          <a:stretch/>
        </p:blipFill>
        <p:spPr>
          <a:xfrm>
            <a:off x="414866" y="1390386"/>
            <a:ext cx="5113867" cy="2286000"/>
          </a:xfrm>
          <a:prstGeom prst="rect">
            <a:avLst/>
          </a:prstGeom>
          <a:ln>
            <a:solidFill>
              <a:schemeClr val="bg2"/>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7742" y="2913506"/>
            <a:ext cx="1504950" cy="3028950"/>
          </a:xfrm>
          <a:prstGeom prst="rect">
            <a:avLst/>
          </a:prstGeom>
          <a:ln>
            <a:solidFill>
              <a:schemeClr val="bg2"/>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1880405"/>
            <a:ext cx="2781300" cy="1790700"/>
          </a:xfrm>
          <a:prstGeom prst="rect">
            <a:avLst/>
          </a:prstGeom>
          <a:ln>
            <a:solidFill>
              <a:schemeClr val="bg2"/>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90" y="4459731"/>
            <a:ext cx="1905000" cy="1266825"/>
          </a:xfrm>
          <a:prstGeom prst="rect">
            <a:avLst/>
          </a:prstGeom>
          <a:ln>
            <a:solidFill>
              <a:schemeClr val="bg2"/>
            </a:solid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8728" y="3949544"/>
            <a:ext cx="2343150" cy="2343150"/>
          </a:xfrm>
          <a:prstGeom prst="rect">
            <a:avLst/>
          </a:prstGeom>
          <a:ln>
            <a:solidFill>
              <a:schemeClr val="bg2"/>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6885" y="4191000"/>
            <a:ext cx="2057400" cy="2057400"/>
          </a:xfrm>
          <a:prstGeom prst="rect">
            <a:avLst/>
          </a:prstGeom>
          <a:ln>
            <a:solidFill>
              <a:schemeClr val="bg2"/>
            </a:solidFill>
          </a:ln>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3810" y="894504"/>
            <a:ext cx="1638882" cy="1638882"/>
          </a:xfrm>
          <a:prstGeom prst="rect">
            <a:avLst/>
          </a:prstGeom>
          <a:ln>
            <a:solidFill>
              <a:schemeClr val="bg2"/>
            </a:solidFill>
          </a:ln>
        </p:spPr>
      </p:pic>
      <p:sp>
        <p:nvSpPr>
          <p:cNvPr id="14" name="Rectangle 13"/>
          <p:cNvSpPr/>
          <p:nvPr/>
        </p:nvSpPr>
        <p:spPr>
          <a:xfrm>
            <a:off x="4539756" y="25173"/>
            <a:ext cx="7010400" cy="369332"/>
          </a:xfrm>
          <a:prstGeom prst="rect">
            <a:avLst/>
          </a:prstGeom>
        </p:spPr>
        <p:txBody>
          <a:bodyPr wrap="square">
            <a:spAutoFit/>
          </a:bodyPr>
          <a:lstStyle/>
          <a:p>
            <a:r>
              <a:rPr lang="en-US" b="1" dirty="0">
                <a:solidFill>
                  <a:srgbClr val="002060"/>
                </a:solidFill>
                <a:latin typeface="+mj-lt"/>
              </a:rPr>
              <a:t>a</a:t>
            </a:r>
            <a:r>
              <a:rPr lang="en-US" b="1" dirty="0" smtClean="0">
                <a:solidFill>
                  <a:srgbClr val="002060"/>
                </a:solidFill>
                <a:latin typeface="+mj-lt"/>
              </a:rPr>
              <a:t>pplying </a:t>
            </a:r>
            <a:r>
              <a:rPr lang="en-US" b="1" dirty="0">
                <a:solidFill>
                  <a:srgbClr val="002060"/>
                </a:solidFill>
                <a:latin typeface="+mj-lt"/>
              </a:rPr>
              <a:t>TSMO </a:t>
            </a:r>
            <a:r>
              <a:rPr lang="en-US" b="1" dirty="0" smtClean="0">
                <a:solidFill>
                  <a:srgbClr val="002060"/>
                </a:solidFill>
                <a:latin typeface="+mj-lt"/>
              </a:rPr>
              <a:t>strategies along the east coast</a:t>
            </a:r>
            <a:endParaRPr lang="en-US" b="1" dirty="0">
              <a:solidFill>
                <a:srgbClr val="002060"/>
              </a:solidFill>
              <a:latin typeface="+mj-lt"/>
            </a:endParaRPr>
          </a:p>
        </p:txBody>
      </p:sp>
    </p:spTree>
    <p:extLst>
      <p:ext uri="{BB962C8B-B14F-4D97-AF65-F5344CB8AC3E}">
        <p14:creationId xmlns:p14="http://schemas.microsoft.com/office/powerpoint/2010/main" val="24984001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68DB71E-2ACC-477D-8A06-EFA8E07295CE}"/>
              </a:ext>
            </a:extLst>
          </p:cNvPr>
          <p:cNvSpPr>
            <a:spLocks noGrp="1"/>
          </p:cNvSpPr>
          <p:nvPr>
            <p:ph idx="1"/>
          </p:nvPr>
        </p:nvSpPr>
        <p:spPr>
          <a:xfrm>
            <a:off x="530925" y="1358523"/>
            <a:ext cx="10956721" cy="5056706"/>
          </a:xfrm>
        </p:spPr>
        <p:txBody>
          <a:bodyPr>
            <a:normAutofit/>
          </a:bodyPr>
          <a:lstStyle/>
          <a:p>
            <a:r>
              <a:rPr lang="en-US" sz="2600" b="1" dirty="0" smtClean="0"/>
              <a:t>Data Access</a:t>
            </a:r>
          </a:p>
          <a:p>
            <a:pPr lvl="2">
              <a:buFont typeface="Wingdings" panose="05000000000000000000" pitchFamily="2" charset="2"/>
              <a:buChar char="ü"/>
            </a:pPr>
            <a:r>
              <a:rPr lang="en-US" sz="2000" b="1" dirty="0" smtClean="0"/>
              <a:t>  VPP </a:t>
            </a:r>
            <a:r>
              <a:rPr lang="en-US" sz="2000" b="1" dirty="0"/>
              <a:t>Probe Data </a:t>
            </a:r>
            <a:r>
              <a:rPr lang="en-US" sz="2000" b="1" dirty="0" smtClean="0"/>
              <a:t>Marketplace &amp; Validation</a:t>
            </a:r>
          </a:p>
          <a:p>
            <a:pPr lvl="2"/>
            <a:endParaRPr lang="en-US" sz="2400" b="1" dirty="0" smtClean="0"/>
          </a:p>
          <a:p>
            <a:r>
              <a:rPr lang="en-US" sz="3000" b="1" dirty="0" smtClean="0"/>
              <a:t>Turning Data into Information</a:t>
            </a:r>
          </a:p>
          <a:p>
            <a:pPr lvl="2">
              <a:buFont typeface="Wingdings" panose="05000000000000000000" pitchFamily="2" charset="2"/>
              <a:buChar char="ü"/>
            </a:pPr>
            <a:r>
              <a:rPr lang="en-US" sz="2000" b="1" dirty="0" smtClean="0"/>
              <a:t>  PDA </a:t>
            </a:r>
            <a:r>
              <a:rPr lang="en-US" sz="2000" b="1" dirty="0"/>
              <a:t>&amp; RITIS User </a:t>
            </a:r>
            <a:r>
              <a:rPr lang="en-US" sz="2000" b="1" dirty="0" smtClean="0"/>
              <a:t>Groups</a:t>
            </a:r>
          </a:p>
          <a:p>
            <a:pPr lvl="2"/>
            <a:endParaRPr lang="en-US" sz="2400" b="1" dirty="0" smtClean="0"/>
          </a:p>
          <a:p>
            <a:r>
              <a:rPr lang="en-US" sz="2600" b="1" dirty="0" smtClean="0"/>
              <a:t>Topic Specific Webinars</a:t>
            </a:r>
          </a:p>
          <a:p>
            <a:pPr lvl="2">
              <a:buFont typeface="Wingdings" panose="05000000000000000000" pitchFamily="2" charset="2"/>
              <a:buChar char="ü"/>
            </a:pPr>
            <a:r>
              <a:rPr lang="en-US" sz="2000" b="1" dirty="0" smtClean="0"/>
              <a:t>  Work </a:t>
            </a:r>
            <a:r>
              <a:rPr lang="en-US" sz="2000" b="1" dirty="0"/>
              <a:t>Zone National Webinar </a:t>
            </a:r>
            <a:endParaRPr lang="en-US" sz="2000" b="1" dirty="0" smtClean="0"/>
          </a:p>
          <a:p>
            <a:pPr lvl="2">
              <a:buFont typeface="Wingdings" panose="05000000000000000000" pitchFamily="2" charset="2"/>
              <a:buChar char="ü"/>
            </a:pPr>
            <a:r>
              <a:rPr lang="en-US" sz="2000" b="1" dirty="0" smtClean="0"/>
              <a:t>  Leveraging </a:t>
            </a:r>
            <a:r>
              <a:rPr lang="en-US" sz="2000" b="1" dirty="0"/>
              <a:t>GTFS with Regional Partners</a:t>
            </a:r>
          </a:p>
          <a:p>
            <a:pPr lvl="2">
              <a:buFont typeface="Wingdings" panose="05000000000000000000" pitchFamily="2" charset="2"/>
              <a:buChar char="ü"/>
            </a:pPr>
            <a:r>
              <a:rPr lang="en-US" sz="2000" b="1" dirty="0" smtClean="0"/>
              <a:t>  TSMO </a:t>
            </a:r>
            <a:r>
              <a:rPr lang="en-US" sz="2000" b="1" dirty="0"/>
              <a:t>Dashboard</a:t>
            </a:r>
          </a:p>
          <a:p>
            <a:pPr lvl="2">
              <a:buFont typeface="Wingdings" panose="05000000000000000000" pitchFamily="2" charset="2"/>
              <a:buChar char="ü"/>
            </a:pPr>
            <a:r>
              <a:rPr lang="en-US" sz="2000" b="1" dirty="0" smtClean="0"/>
              <a:t>   Data tools for Road and Weather Operations</a:t>
            </a:r>
          </a:p>
          <a:p>
            <a:pPr lvl="2">
              <a:buFont typeface="Wingdings" panose="05000000000000000000" pitchFamily="2" charset="2"/>
              <a:buChar char="ü"/>
            </a:pPr>
            <a:r>
              <a:rPr lang="en-US" sz="2000" b="1" dirty="0" smtClean="0"/>
              <a:t>  Computer Aided Dispatch Data Integration</a:t>
            </a:r>
            <a:endParaRPr lang="en-US" dirty="0"/>
          </a:p>
          <a:p>
            <a:pPr>
              <a:buFont typeface="Wingdings" panose="05000000000000000000" pitchFamily="2" charset="2"/>
              <a:buChar char="ü"/>
            </a:pPr>
            <a:endParaRPr lang="en-US" sz="1800" dirty="0"/>
          </a:p>
          <a:p>
            <a:pPr>
              <a:buFont typeface="Wingdings" panose="05000000000000000000" pitchFamily="2" charset="2"/>
              <a:buChar char="ü"/>
            </a:pPr>
            <a:endParaRPr lang="en-US" sz="1800" dirty="0"/>
          </a:p>
        </p:txBody>
      </p:sp>
      <p:sp>
        <p:nvSpPr>
          <p:cNvPr id="9" name="Date Placeholder 3">
            <a:extLst>
              <a:ext uri="{FF2B5EF4-FFF2-40B4-BE49-F238E27FC236}">
                <a16:creationId xmlns:a16="http://schemas.microsoft.com/office/drawing/2014/main" id="{CAB2C8F6-8A3F-496A-9E2A-08047520FFCB}"/>
              </a:ext>
            </a:extLst>
          </p:cNvPr>
          <p:cNvSpPr>
            <a:spLocks noGrp="1"/>
          </p:cNvSpPr>
          <p:nvPr>
            <p:ph type="dt" sz="half" idx="10"/>
          </p:nvPr>
        </p:nvSpPr>
        <p:spPr/>
        <p:txBody>
          <a:bodyPr/>
          <a:lstStyle/>
          <a:p>
            <a:r>
              <a:rPr lang="en-US" dirty="0"/>
              <a:t>July 19, 2018</a:t>
            </a:r>
          </a:p>
        </p:txBody>
      </p:sp>
      <p:sp>
        <p:nvSpPr>
          <p:cNvPr id="6" name="Slide Number Placeholder 5"/>
          <p:cNvSpPr>
            <a:spLocks noGrp="1"/>
          </p:cNvSpPr>
          <p:nvPr>
            <p:ph type="sldNum" sz="quarter" idx="12"/>
          </p:nvPr>
        </p:nvSpPr>
        <p:spPr/>
        <p:txBody>
          <a:bodyPr/>
          <a:lstStyle/>
          <a:p>
            <a:pPr>
              <a:defRPr/>
            </a:pPr>
            <a:fld id="{1B519900-9CFE-44A0-89A0-7E0C47A398D0}" type="slidenum">
              <a:rPr lang="en-US" smtClean="0"/>
              <a:pPr>
                <a:defRPr/>
              </a:pPr>
              <a:t>15</a:t>
            </a:fld>
            <a:endParaRPr lang="en-US" dirty="0"/>
          </a:p>
        </p:txBody>
      </p:sp>
      <p:pic>
        <p:nvPicPr>
          <p:cNvPr id="29" name="Picture 28">
            <a:extLst>
              <a:ext uri="{FF2B5EF4-FFF2-40B4-BE49-F238E27FC236}">
                <a16:creationId xmlns:a16="http://schemas.microsoft.com/office/drawing/2014/main" id="{8F7CE42B-2487-4450-88E7-D2B171177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9048" y="3893163"/>
            <a:ext cx="900473" cy="900473"/>
          </a:xfrm>
          <a:prstGeom prst="rect">
            <a:avLst/>
          </a:prstGeom>
        </p:spPr>
      </p:pic>
      <p:pic>
        <p:nvPicPr>
          <p:cNvPr id="32" name="Picture 8">
            <a:extLst>
              <a:ext uri="{FF2B5EF4-FFF2-40B4-BE49-F238E27FC236}">
                <a16:creationId xmlns:a16="http://schemas.microsoft.com/office/drawing/2014/main" id="{DAE0464D-DD62-4FB7-B818-64506C6516F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781" t="9345" r="24039" b="77039"/>
          <a:stretch/>
        </p:blipFill>
        <p:spPr bwMode="auto">
          <a:xfrm>
            <a:off x="8229600" y="1431462"/>
            <a:ext cx="2115696" cy="973002"/>
          </a:xfrm>
          <a:prstGeom prst="rect">
            <a:avLst/>
          </a:prstGeom>
          <a:solidFill>
            <a:schemeClr val="bg1"/>
          </a:solidFill>
          <a:ln w="12700">
            <a:solidFill>
              <a:srgbClr val="002060"/>
            </a:solidFill>
          </a:ln>
          <a:extLst/>
        </p:spPr>
      </p:pic>
      <p:pic>
        <p:nvPicPr>
          <p:cNvPr id="33" name="Picture 32">
            <a:extLst>
              <a:ext uri="{FF2B5EF4-FFF2-40B4-BE49-F238E27FC236}">
                <a16:creationId xmlns:a16="http://schemas.microsoft.com/office/drawing/2014/main" id="{D0956A29-7C98-4E1D-9844-41B75F02B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6231" y="4448577"/>
            <a:ext cx="1017953" cy="1017953"/>
          </a:xfrm>
          <a:prstGeom prst="rect">
            <a:avLst/>
          </a:prstGeom>
        </p:spPr>
      </p:pic>
      <p:pic>
        <p:nvPicPr>
          <p:cNvPr id="60" name="Picture 59">
            <a:extLst>
              <a:ext uri="{FF2B5EF4-FFF2-40B4-BE49-F238E27FC236}">
                <a16:creationId xmlns:a16="http://schemas.microsoft.com/office/drawing/2014/main" id="{39F41F62-DEF9-4874-9018-AF7D612D5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8719" y="2746965"/>
            <a:ext cx="2173367" cy="711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5" name="Title 3">
            <a:extLst>
              <a:ext uri="{FF2B5EF4-FFF2-40B4-BE49-F238E27FC236}">
                <a16:creationId xmlns:a16="http://schemas.microsoft.com/office/drawing/2014/main" id="{45E09603-E5EE-4931-BD21-F3B530FF6244}"/>
              </a:ext>
            </a:extLst>
          </p:cNvPr>
          <p:cNvSpPr>
            <a:spLocks noGrp="1"/>
          </p:cNvSpPr>
          <p:nvPr>
            <p:ph type="title"/>
          </p:nvPr>
        </p:nvSpPr>
        <p:spPr>
          <a:xfrm>
            <a:off x="206605" y="-115552"/>
            <a:ext cx="11281041" cy="1325563"/>
          </a:xfrm>
        </p:spPr>
        <p:txBody>
          <a:bodyPr>
            <a:normAutofit/>
          </a:bodyPr>
          <a:lstStyle/>
          <a:p>
            <a:pPr marL="571500" indent="-571500">
              <a:buFont typeface="Wingdings" panose="05000000000000000000" pitchFamily="2" charset="2"/>
              <a:buChar char="ü"/>
            </a:pPr>
            <a:r>
              <a:rPr lang="en-US" sz="4000" dirty="0" smtClean="0"/>
              <a:t>Data </a:t>
            </a:r>
            <a:r>
              <a:rPr lang="en-US" sz="4000" dirty="0" smtClean="0"/>
              <a:t>Tools, Research </a:t>
            </a:r>
            <a:r>
              <a:rPr lang="en-US" sz="4000" dirty="0"/>
              <a:t>and Webinars</a:t>
            </a:r>
          </a:p>
        </p:txBody>
      </p:sp>
      <p:pic>
        <p:nvPicPr>
          <p:cNvPr id="36" name="Picture 1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6380" y="2629516"/>
            <a:ext cx="1736877" cy="82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36"/>
          <p:cNvGrpSpPr/>
          <p:nvPr/>
        </p:nvGrpSpPr>
        <p:grpSpPr>
          <a:xfrm>
            <a:off x="7918510" y="5026281"/>
            <a:ext cx="1139934" cy="1161667"/>
            <a:chOff x="0" y="-6640"/>
            <a:chExt cx="4526869" cy="4465161"/>
          </a:xfrm>
        </p:grpSpPr>
        <p:sp>
          <p:nvSpPr>
            <p:cNvPr id="38" name="Arrow: Right 20"/>
            <p:cNvSpPr/>
            <p:nvPr/>
          </p:nvSpPr>
          <p:spPr>
            <a:xfrm rot="5400000">
              <a:off x="-258528" y="1741463"/>
              <a:ext cx="4465161" cy="968955"/>
            </a:xfrm>
            <a:prstGeom prst="rightArrow">
              <a:avLst/>
            </a:prstGeom>
            <a:solidFill>
              <a:srgbClr val="4F81BD"/>
            </a:solidFill>
            <a:ln w="12700" cap="flat" cmpd="sng" algn="ctr">
              <a:noFill/>
              <a:prstDash val="solid"/>
              <a:miter lim="800000"/>
            </a:ln>
            <a:effectLst/>
            <a:scene3d>
              <a:camera prst="isometricOffAxis1Lef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39" name="Arrow: Bent-Up 21"/>
            <p:cNvSpPr/>
            <p:nvPr/>
          </p:nvSpPr>
          <p:spPr>
            <a:xfrm rot="5400000" flipV="1">
              <a:off x="-346843" y="897030"/>
              <a:ext cx="2488455" cy="1794770"/>
            </a:xfrm>
            <a:prstGeom prst="bentUpArrow">
              <a:avLst/>
            </a:prstGeom>
            <a:solidFill>
              <a:schemeClr val="accent1">
                <a:lumMod val="60000"/>
                <a:lumOff val="40000"/>
              </a:schemeClr>
            </a:solidFill>
            <a:ln w="12700" cap="flat" cmpd="sng" algn="ctr">
              <a:noFill/>
              <a:prstDash val="solid"/>
              <a:miter lim="800000"/>
            </a:ln>
            <a:effectLst/>
            <a:scene3d>
              <a:camera prst="isometricOffAxis1Left"/>
              <a:lightRig rig="threePt" dir="t"/>
            </a:scene3d>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 name="Arrow: Bent-Up 22"/>
            <p:cNvSpPr/>
            <p:nvPr/>
          </p:nvSpPr>
          <p:spPr>
            <a:xfrm rot="16200000" flipH="1" flipV="1">
              <a:off x="2385256" y="897030"/>
              <a:ext cx="2488455" cy="1794770"/>
            </a:xfrm>
            <a:prstGeom prst="bentUpArrow">
              <a:avLst/>
            </a:prstGeom>
            <a:solidFill>
              <a:srgbClr val="000066"/>
            </a:solidFill>
            <a:ln w="12700" cap="flat" cmpd="sng" algn="ctr">
              <a:noFill/>
              <a:prstDash val="solid"/>
              <a:miter lim="800000"/>
            </a:ln>
            <a:effectLst/>
            <a:scene3d>
              <a:camera prst="isometricOffAxis1Left"/>
              <a:lightRig rig="threePt" dir="t"/>
            </a:scene3d>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34" name="Group 33">
            <a:extLst>
              <a:ext uri="{FF2B5EF4-FFF2-40B4-BE49-F238E27FC236}">
                <a16:creationId xmlns:a16="http://schemas.microsoft.com/office/drawing/2014/main" id="{1DB08B5A-E568-49F2-BDDD-714EFD0065CC}"/>
              </a:ext>
            </a:extLst>
          </p:cNvPr>
          <p:cNvGrpSpPr/>
          <p:nvPr/>
        </p:nvGrpSpPr>
        <p:grpSpPr>
          <a:xfrm>
            <a:off x="9127332" y="4343399"/>
            <a:ext cx="2616746" cy="1947436"/>
            <a:chOff x="9071532" y="2410178"/>
            <a:chExt cx="2670802" cy="2086308"/>
          </a:xfrm>
        </p:grpSpPr>
        <p:grpSp>
          <p:nvGrpSpPr>
            <p:cNvPr id="41" name="Group 5">
              <a:extLst>
                <a:ext uri="{FF2B5EF4-FFF2-40B4-BE49-F238E27FC236}">
                  <a16:creationId xmlns:a16="http://schemas.microsoft.com/office/drawing/2014/main" id="{053F1A79-682C-4F42-A22C-0BC96453D213}"/>
                </a:ext>
              </a:extLst>
            </p:cNvPr>
            <p:cNvGrpSpPr>
              <a:grpSpLocks/>
            </p:cNvGrpSpPr>
            <p:nvPr/>
          </p:nvGrpSpPr>
          <p:grpSpPr bwMode="auto">
            <a:xfrm>
              <a:off x="10177228" y="2410178"/>
              <a:ext cx="1565106" cy="2086308"/>
              <a:chOff x="5057772" y="870138"/>
              <a:chExt cx="3857625" cy="5606862"/>
            </a:xfrm>
          </p:grpSpPr>
          <p:pic>
            <p:nvPicPr>
              <p:cNvPr id="68" name="Picture 2" descr="mAP">
                <a:extLst>
                  <a:ext uri="{FF2B5EF4-FFF2-40B4-BE49-F238E27FC236}">
                    <a16:creationId xmlns:a16="http://schemas.microsoft.com/office/drawing/2014/main" id="{77B9B889-852B-40D0-814D-5E2B78DB3D3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4044" b="2091"/>
              <a:stretch/>
            </p:blipFill>
            <p:spPr bwMode="auto">
              <a:xfrm>
                <a:off x="5057772" y="870138"/>
                <a:ext cx="3857625" cy="552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80">
                <a:extLst>
                  <a:ext uri="{FF2B5EF4-FFF2-40B4-BE49-F238E27FC236}">
                    <a16:creationId xmlns:a16="http://schemas.microsoft.com/office/drawing/2014/main" id="{C2F0D325-6DB1-4CD0-BDD8-789CACC42D67}"/>
                  </a:ext>
                </a:extLst>
              </p:cNvPr>
              <p:cNvSpPr>
                <a:spLocks noChangeArrowheads="1"/>
              </p:cNvSpPr>
              <p:nvPr/>
            </p:nvSpPr>
            <p:spPr bwMode="auto">
              <a:xfrm rot="17755509">
                <a:off x="4716437" y="3024982"/>
                <a:ext cx="3124199" cy="669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956" b="1" dirty="0">
                    <a:latin typeface="Arial" panose="020B0604020202020204" pitchFamily="34" charset="0"/>
                  </a:rPr>
                  <a:t>Beyond Boundaries</a:t>
                </a:r>
              </a:p>
            </p:txBody>
          </p:sp>
          <p:sp>
            <p:nvSpPr>
              <p:cNvPr id="70" name="Line 5">
                <a:extLst>
                  <a:ext uri="{FF2B5EF4-FFF2-40B4-BE49-F238E27FC236}">
                    <a16:creationId xmlns:a16="http://schemas.microsoft.com/office/drawing/2014/main" id="{CA8D4BF7-66EE-41C9-85AB-626A71716BB2}"/>
                  </a:ext>
                </a:extLst>
              </p:cNvPr>
              <p:cNvSpPr>
                <a:spLocks noChangeShapeType="1"/>
              </p:cNvSpPr>
              <p:nvPr/>
            </p:nvSpPr>
            <p:spPr bwMode="auto">
              <a:xfrm flipV="1">
                <a:off x="6894796" y="1406104"/>
                <a:ext cx="457200" cy="609599"/>
              </a:xfrm>
              <a:prstGeom prst="line">
                <a:avLst/>
              </a:prstGeom>
              <a:noFill/>
              <a:ln w="76200">
                <a:solidFill>
                  <a:schemeClr val="tx1"/>
                </a:solidFill>
                <a:round/>
                <a:headEnd/>
                <a:tailEnd type="triangle" w="med" len="med"/>
              </a:ln>
              <a:effectLst>
                <a:outerShdw dist="71842" dir="2700000" algn="ctr" rotWithShape="0">
                  <a:schemeClr val="tx1">
                    <a:alpha val="50000"/>
                  </a:schemeClr>
                </a:outerShdw>
              </a:effectLst>
              <a:extLst>
                <a:ext uri="{909E8E84-426E-40DD-AFC4-6F175D3DCCD1}">
                  <a14:hiddenFill xmlns:a14="http://schemas.microsoft.com/office/drawing/2010/main">
                    <a:noFill/>
                  </a14:hiddenFill>
                </a:ext>
              </a:extLst>
            </p:spPr>
            <p:txBody>
              <a:bodyPr wrap="none" anchor="ctr"/>
              <a:lstStyle/>
              <a:p>
                <a:endParaRPr lang="en-US" sz="861" dirty="0">
                  <a:solidFill>
                    <a:srgbClr val="4A66AC"/>
                  </a:solidFill>
                </a:endParaRPr>
              </a:p>
            </p:txBody>
          </p:sp>
          <p:sp>
            <p:nvSpPr>
              <p:cNvPr id="71" name="Line 6">
                <a:extLst>
                  <a:ext uri="{FF2B5EF4-FFF2-40B4-BE49-F238E27FC236}">
                    <a16:creationId xmlns:a16="http://schemas.microsoft.com/office/drawing/2014/main" id="{5FF4799A-883F-476D-9B72-7AF416D3C2A0}"/>
                  </a:ext>
                </a:extLst>
              </p:cNvPr>
              <p:cNvSpPr>
                <a:spLocks noChangeShapeType="1"/>
              </p:cNvSpPr>
              <p:nvPr/>
            </p:nvSpPr>
            <p:spPr bwMode="auto">
              <a:xfrm flipH="1">
                <a:off x="5590552" y="4774244"/>
                <a:ext cx="0" cy="838199"/>
              </a:xfrm>
              <a:prstGeom prst="line">
                <a:avLst/>
              </a:prstGeom>
              <a:noFill/>
              <a:ln w="76200">
                <a:solidFill>
                  <a:schemeClr val="tx1"/>
                </a:solidFill>
                <a:round/>
                <a:headEnd/>
                <a:tailEnd type="triangle" w="med" len="med"/>
              </a:ln>
              <a:effectLst>
                <a:outerShdw dist="71842" dir="2700000" algn="ctr" rotWithShape="0">
                  <a:schemeClr val="tx1">
                    <a:alpha val="50000"/>
                  </a:schemeClr>
                </a:outerShdw>
              </a:effectLst>
              <a:extLst>
                <a:ext uri="{909E8E84-426E-40DD-AFC4-6F175D3DCCD1}">
                  <a14:hiddenFill xmlns:a14="http://schemas.microsoft.com/office/drawing/2010/main">
                    <a:noFill/>
                  </a14:hiddenFill>
                </a:ext>
              </a:extLst>
            </p:spPr>
            <p:txBody>
              <a:bodyPr wrap="none" anchor="ctr"/>
              <a:lstStyle/>
              <a:p>
                <a:endParaRPr lang="en-US" sz="861" dirty="0">
                  <a:solidFill>
                    <a:srgbClr val="4A66AC"/>
                  </a:solidFill>
                </a:endParaRPr>
              </a:p>
            </p:txBody>
          </p:sp>
          <p:sp>
            <p:nvSpPr>
              <p:cNvPr id="72" name="Rectangle 8">
                <a:extLst>
                  <a:ext uri="{FF2B5EF4-FFF2-40B4-BE49-F238E27FC236}">
                    <a16:creationId xmlns:a16="http://schemas.microsoft.com/office/drawing/2014/main" id="{A7D34979-7959-4C52-AA26-B0BB052DEFFC}"/>
                  </a:ext>
                </a:extLst>
              </p:cNvPr>
              <p:cNvSpPr>
                <a:spLocks noChangeArrowheads="1"/>
              </p:cNvSpPr>
              <p:nvPr/>
            </p:nvSpPr>
            <p:spPr bwMode="auto">
              <a:xfrm>
                <a:off x="6553200" y="5715000"/>
                <a:ext cx="1066800" cy="762000"/>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861" dirty="0">
                  <a:latin typeface="Arial" panose="020B0604020202020204" pitchFamily="34" charset="0"/>
                </a:endParaRPr>
              </a:p>
            </p:txBody>
          </p:sp>
        </p:grpSp>
        <p:sp>
          <p:nvSpPr>
            <p:cNvPr id="58" name="5-Point Star 21">
              <a:extLst>
                <a:ext uri="{FF2B5EF4-FFF2-40B4-BE49-F238E27FC236}">
                  <a16:creationId xmlns:a16="http://schemas.microsoft.com/office/drawing/2014/main" id="{6E6F144C-FF5D-4A66-BFEE-A38A5533554C}"/>
                </a:ext>
              </a:extLst>
            </p:cNvPr>
            <p:cNvSpPr/>
            <p:nvPr/>
          </p:nvSpPr>
          <p:spPr>
            <a:xfrm>
              <a:off x="10996418" y="3127159"/>
              <a:ext cx="189633" cy="178861"/>
            </a:xfrm>
            <a:prstGeom prst="star5">
              <a:avLst/>
            </a:prstGeom>
            <a:solidFill>
              <a:srgbClr val="00B05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148" dirty="0"/>
            </a:p>
          </p:txBody>
        </p:sp>
        <p:sp>
          <p:nvSpPr>
            <p:cNvPr id="59" name="5-Point Star 23">
              <a:extLst>
                <a:ext uri="{FF2B5EF4-FFF2-40B4-BE49-F238E27FC236}">
                  <a16:creationId xmlns:a16="http://schemas.microsoft.com/office/drawing/2014/main" id="{4A6240F1-545D-4D8A-A7D7-9A905F5F6D92}"/>
                </a:ext>
              </a:extLst>
            </p:cNvPr>
            <p:cNvSpPr/>
            <p:nvPr/>
          </p:nvSpPr>
          <p:spPr>
            <a:xfrm>
              <a:off x="10829407" y="3559103"/>
              <a:ext cx="130374" cy="183366"/>
            </a:xfrm>
            <a:prstGeom prst="star5">
              <a:avLst/>
            </a:prstGeom>
            <a:solidFill>
              <a:srgbClr val="00B05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148" dirty="0"/>
            </a:p>
          </p:txBody>
        </p:sp>
        <p:sp>
          <p:nvSpPr>
            <p:cNvPr id="61" name="5-Point Star 24">
              <a:extLst>
                <a:ext uri="{FF2B5EF4-FFF2-40B4-BE49-F238E27FC236}">
                  <a16:creationId xmlns:a16="http://schemas.microsoft.com/office/drawing/2014/main" id="{42ADEAC9-4F74-4ED4-9DAC-7D7130DAFEDC}"/>
                </a:ext>
              </a:extLst>
            </p:cNvPr>
            <p:cNvSpPr/>
            <p:nvPr/>
          </p:nvSpPr>
          <p:spPr>
            <a:xfrm>
              <a:off x="10668335" y="3750533"/>
              <a:ext cx="189633" cy="178861"/>
            </a:xfrm>
            <a:prstGeom prst="star5">
              <a:avLst/>
            </a:prstGeom>
            <a:solidFill>
              <a:srgbClr val="00B05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148" dirty="0"/>
            </a:p>
          </p:txBody>
        </p:sp>
        <p:sp>
          <p:nvSpPr>
            <p:cNvPr id="62" name="5-Point Star 25">
              <a:extLst>
                <a:ext uri="{FF2B5EF4-FFF2-40B4-BE49-F238E27FC236}">
                  <a16:creationId xmlns:a16="http://schemas.microsoft.com/office/drawing/2014/main" id="{700297F6-5D5D-414E-9857-746B608423B6}"/>
                </a:ext>
              </a:extLst>
            </p:cNvPr>
            <p:cNvSpPr/>
            <p:nvPr/>
          </p:nvSpPr>
          <p:spPr>
            <a:xfrm>
              <a:off x="10259674" y="3602136"/>
              <a:ext cx="189633" cy="178861"/>
            </a:xfrm>
            <a:prstGeom prst="star5">
              <a:avLst/>
            </a:prstGeom>
            <a:solidFill>
              <a:srgbClr val="00B05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148" dirty="0"/>
            </a:p>
          </p:txBody>
        </p:sp>
        <p:sp>
          <p:nvSpPr>
            <p:cNvPr id="63" name="TextBox 62">
              <a:extLst>
                <a:ext uri="{FF2B5EF4-FFF2-40B4-BE49-F238E27FC236}">
                  <a16:creationId xmlns:a16="http://schemas.microsoft.com/office/drawing/2014/main" id="{2082A743-6398-4EEB-A6F8-FB14778BC126}"/>
                </a:ext>
              </a:extLst>
            </p:cNvPr>
            <p:cNvSpPr txBox="1"/>
            <p:nvPr/>
          </p:nvSpPr>
          <p:spPr>
            <a:xfrm>
              <a:off x="9071532" y="4063984"/>
              <a:ext cx="1415697" cy="297984"/>
            </a:xfrm>
            <a:prstGeom prst="rect">
              <a:avLst/>
            </a:prstGeom>
            <a:noFill/>
            <a:ln>
              <a:noFill/>
            </a:ln>
          </p:spPr>
          <p:txBody>
            <a:bodyPr wrap="square" rtlCol="0" anchor="ctr" anchorCtr="1">
              <a:spAutoFit/>
            </a:bodyPr>
            <a:lstStyle/>
            <a:p>
              <a:r>
                <a:rPr lang="en-US" sz="765" b="1" dirty="0"/>
                <a:t>Advanced CAD Integration</a:t>
              </a:r>
            </a:p>
            <a:p>
              <a:r>
                <a:rPr lang="en-US" sz="765" b="1" dirty="0"/>
                <a:t>Beginning CAD Integration</a:t>
              </a:r>
            </a:p>
          </p:txBody>
        </p:sp>
        <p:sp>
          <p:nvSpPr>
            <p:cNvPr id="64" name="5-Point Star 27">
              <a:extLst>
                <a:ext uri="{FF2B5EF4-FFF2-40B4-BE49-F238E27FC236}">
                  <a16:creationId xmlns:a16="http://schemas.microsoft.com/office/drawing/2014/main" id="{461D3B0C-B820-4551-A203-04A9A1C883A7}"/>
                </a:ext>
              </a:extLst>
            </p:cNvPr>
            <p:cNvSpPr/>
            <p:nvPr/>
          </p:nvSpPr>
          <p:spPr>
            <a:xfrm>
              <a:off x="10601028" y="4252329"/>
              <a:ext cx="134614" cy="145043"/>
            </a:xfrm>
            <a:prstGeom prst="star5">
              <a:avLst/>
            </a:prstGeom>
            <a:solidFill>
              <a:srgbClr val="FF00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148" dirty="0"/>
            </a:p>
          </p:txBody>
        </p:sp>
        <p:sp>
          <p:nvSpPr>
            <p:cNvPr id="65" name="5-Point Star 29">
              <a:extLst>
                <a:ext uri="{FF2B5EF4-FFF2-40B4-BE49-F238E27FC236}">
                  <a16:creationId xmlns:a16="http://schemas.microsoft.com/office/drawing/2014/main" id="{F4D47FCC-8740-4E7E-96C2-CE16DDA252A3}"/>
                </a:ext>
              </a:extLst>
            </p:cNvPr>
            <p:cNvSpPr/>
            <p:nvPr/>
          </p:nvSpPr>
          <p:spPr>
            <a:xfrm>
              <a:off x="10857968" y="3378369"/>
              <a:ext cx="134614" cy="145043"/>
            </a:xfrm>
            <a:prstGeom prst="star5">
              <a:avLst/>
            </a:prstGeom>
            <a:solidFill>
              <a:srgbClr val="FF00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148" dirty="0"/>
            </a:p>
          </p:txBody>
        </p:sp>
        <p:sp>
          <p:nvSpPr>
            <p:cNvPr id="66" name="5-Point Star 28">
              <a:extLst>
                <a:ext uri="{FF2B5EF4-FFF2-40B4-BE49-F238E27FC236}">
                  <a16:creationId xmlns:a16="http://schemas.microsoft.com/office/drawing/2014/main" id="{14214ED0-0BC5-49F7-ADD5-A3479F6064CF}"/>
                </a:ext>
              </a:extLst>
            </p:cNvPr>
            <p:cNvSpPr/>
            <p:nvPr/>
          </p:nvSpPr>
          <p:spPr>
            <a:xfrm>
              <a:off x="9073472" y="4062260"/>
              <a:ext cx="134614" cy="131857"/>
            </a:xfrm>
            <a:prstGeom prst="star5">
              <a:avLst/>
            </a:prstGeom>
            <a:solidFill>
              <a:srgbClr val="FF00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148" dirty="0"/>
            </a:p>
          </p:txBody>
        </p:sp>
        <p:sp>
          <p:nvSpPr>
            <p:cNvPr id="67" name="5-Point Star 30">
              <a:extLst>
                <a:ext uri="{FF2B5EF4-FFF2-40B4-BE49-F238E27FC236}">
                  <a16:creationId xmlns:a16="http://schemas.microsoft.com/office/drawing/2014/main" id="{B50F5435-F407-422C-9794-617AE2583832}"/>
                </a:ext>
              </a:extLst>
            </p:cNvPr>
            <p:cNvSpPr/>
            <p:nvPr/>
          </p:nvSpPr>
          <p:spPr>
            <a:xfrm>
              <a:off x="9076440" y="4224405"/>
              <a:ext cx="128678" cy="164244"/>
            </a:xfrm>
            <a:prstGeom prst="star5">
              <a:avLst/>
            </a:prstGeom>
            <a:solidFill>
              <a:srgbClr val="00B05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148" dirty="0"/>
            </a:p>
          </p:txBody>
        </p:sp>
      </p:grpSp>
      <p:sp>
        <p:nvSpPr>
          <p:cNvPr id="31" name="Rectangle 30"/>
          <p:cNvSpPr/>
          <p:nvPr/>
        </p:nvSpPr>
        <p:spPr>
          <a:xfrm>
            <a:off x="4539756" y="25173"/>
            <a:ext cx="7010400" cy="369332"/>
          </a:xfrm>
          <a:prstGeom prst="rect">
            <a:avLst/>
          </a:prstGeom>
        </p:spPr>
        <p:txBody>
          <a:bodyPr wrap="square">
            <a:spAutoFit/>
          </a:bodyPr>
          <a:lstStyle/>
          <a:p>
            <a:r>
              <a:rPr lang="en-US" b="1" dirty="0">
                <a:solidFill>
                  <a:srgbClr val="002060"/>
                </a:solidFill>
                <a:latin typeface="+mj-lt"/>
              </a:rPr>
              <a:t>a</a:t>
            </a:r>
            <a:r>
              <a:rPr lang="en-US" b="1" dirty="0" smtClean="0">
                <a:solidFill>
                  <a:srgbClr val="002060"/>
                </a:solidFill>
                <a:latin typeface="+mj-lt"/>
              </a:rPr>
              <a:t>pplying </a:t>
            </a:r>
            <a:r>
              <a:rPr lang="en-US" b="1" dirty="0">
                <a:solidFill>
                  <a:srgbClr val="002060"/>
                </a:solidFill>
                <a:latin typeface="+mj-lt"/>
              </a:rPr>
              <a:t>TSMO </a:t>
            </a:r>
            <a:r>
              <a:rPr lang="en-US" b="1" dirty="0" smtClean="0">
                <a:solidFill>
                  <a:srgbClr val="002060"/>
                </a:solidFill>
                <a:latin typeface="+mj-lt"/>
              </a:rPr>
              <a:t>strategies along the east coast</a:t>
            </a:r>
            <a:endParaRPr lang="en-US" b="1" dirty="0">
              <a:solidFill>
                <a:srgbClr val="002060"/>
              </a:solidFill>
              <a:latin typeface="+mj-lt"/>
            </a:endParaRPr>
          </a:p>
        </p:txBody>
      </p:sp>
    </p:spTree>
    <p:extLst>
      <p:ext uri="{BB962C8B-B14F-4D97-AF65-F5344CB8AC3E}">
        <p14:creationId xmlns:p14="http://schemas.microsoft.com/office/powerpoint/2010/main" val="40668306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16</a:t>
            </a:fld>
            <a:endParaRPr lang="en-US" dirty="0"/>
          </a:p>
        </p:txBody>
      </p:sp>
      <p:sp>
        <p:nvSpPr>
          <p:cNvPr id="4" name="Title 3"/>
          <p:cNvSpPr>
            <a:spLocks noGrp="1"/>
          </p:cNvSpPr>
          <p:nvPr>
            <p:ph type="title"/>
          </p:nvPr>
        </p:nvSpPr>
        <p:spPr>
          <a:xfrm>
            <a:off x="304800" y="0"/>
            <a:ext cx="10210800" cy="1066800"/>
          </a:xfrm>
        </p:spPr>
        <p:txBody>
          <a:bodyPr>
            <a:normAutofit/>
          </a:bodyPr>
          <a:lstStyle/>
          <a:p>
            <a:pPr marL="571500" indent="-571500">
              <a:buFont typeface="Wingdings" panose="05000000000000000000" pitchFamily="2" charset="2"/>
              <a:buChar char="ü"/>
            </a:pPr>
            <a:r>
              <a:rPr lang="en-US" sz="4000" dirty="0" smtClean="0">
                <a:solidFill>
                  <a:srgbClr val="4A66AC"/>
                </a:solidFill>
              </a:rPr>
              <a:t>Operations Academy Scholarships</a:t>
            </a:r>
            <a:endParaRPr lang="en-US" sz="4000" dirty="0">
              <a:solidFill>
                <a:srgbClr val="4A66AC"/>
              </a:solidFill>
            </a:endParaRPr>
          </a:p>
        </p:txBody>
      </p:sp>
      <p:sp>
        <p:nvSpPr>
          <p:cNvPr id="10" name="Rectangle 9"/>
          <p:cNvSpPr/>
          <p:nvPr/>
        </p:nvSpPr>
        <p:spPr>
          <a:xfrm>
            <a:off x="4539756" y="25173"/>
            <a:ext cx="7010400" cy="369332"/>
          </a:xfrm>
          <a:prstGeom prst="rect">
            <a:avLst/>
          </a:prstGeom>
        </p:spPr>
        <p:txBody>
          <a:bodyPr wrap="square">
            <a:spAutoFit/>
          </a:bodyPr>
          <a:lstStyle/>
          <a:p>
            <a:r>
              <a:rPr lang="en-US" b="1" dirty="0">
                <a:solidFill>
                  <a:srgbClr val="002060"/>
                </a:solidFill>
                <a:latin typeface="+mj-lt"/>
              </a:rPr>
              <a:t>a</a:t>
            </a:r>
            <a:r>
              <a:rPr lang="en-US" b="1" dirty="0" smtClean="0">
                <a:solidFill>
                  <a:srgbClr val="002060"/>
                </a:solidFill>
                <a:latin typeface="+mj-lt"/>
              </a:rPr>
              <a:t>pplying </a:t>
            </a:r>
            <a:r>
              <a:rPr lang="en-US" b="1" dirty="0">
                <a:solidFill>
                  <a:srgbClr val="002060"/>
                </a:solidFill>
                <a:latin typeface="+mj-lt"/>
              </a:rPr>
              <a:t>TSMO </a:t>
            </a:r>
            <a:r>
              <a:rPr lang="en-US" b="1" dirty="0" smtClean="0">
                <a:solidFill>
                  <a:srgbClr val="002060"/>
                </a:solidFill>
                <a:latin typeface="+mj-lt"/>
              </a:rPr>
              <a:t>strategies along the east coast</a:t>
            </a:r>
            <a:endParaRPr lang="en-US" b="1" dirty="0">
              <a:solidFill>
                <a:srgbClr val="002060"/>
              </a:solidFill>
              <a:latin typeface="+mj-lt"/>
            </a:endParaRPr>
          </a:p>
        </p:txBody>
      </p:sp>
      <p:grpSp>
        <p:nvGrpSpPr>
          <p:cNvPr id="12" name="Group 11"/>
          <p:cNvGrpSpPr/>
          <p:nvPr/>
        </p:nvGrpSpPr>
        <p:grpSpPr>
          <a:xfrm>
            <a:off x="6886766" y="1069879"/>
            <a:ext cx="3247834" cy="5195965"/>
            <a:chOff x="1483964" y="1213713"/>
            <a:chExt cx="1954212" cy="3667125"/>
          </a:xfrm>
        </p:grpSpPr>
        <p:grpSp>
          <p:nvGrpSpPr>
            <p:cNvPr id="13" name="Group 210"/>
            <p:cNvGrpSpPr>
              <a:grpSpLocks/>
            </p:cNvGrpSpPr>
            <p:nvPr/>
          </p:nvGrpSpPr>
          <p:grpSpPr bwMode="auto">
            <a:xfrm>
              <a:off x="1483964" y="3966438"/>
              <a:ext cx="1074737" cy="914400"/>
              <a:chOff x="3614" y="2886"/>
              <a:chExt cx="677" cy="576"/>
            </a:xfrm>
          </p:grpSpPr>
          <p:sp>
            <p:nvSpPr>
              <p:cNvPr id="49" name="Freeform 211"/>
              <p:cNvSpPr>
                <a:spLocks/>
              </p:cNvSpPr>
              <p:nvPr/>
            </p:nvSpPr>
            <p:spPr bwMode="auto">
              <a:xfrm>
                <a:off x="3831" y="3016"/>
                <a:ext cx="30" cy="20"/>
              </a:xfrm>
              <a:custGeom>
                <a:avLst/>
                <a:gdLst>
                  <a:gd name="T0" fmla="*/ 23 w 30"/>
                  <a:gd name="T1" fmla="*/ 8 h 20"/>
                  <a:gd name="T2" fmla="*/ 18 w 30"/>
                  <a:gd name="T3" fmla="*/ 11 h 20"/>
                  <a:gd name="T4" fmla="*/ 12 w 30"/>
                  <a:gd name="T5" fmla="*/ 15 h 20"/>
                  <a:gd name="T6" fmla="*/ 5 w 30"/>
                  <a:gd name="T7" fmla="*/ 18 h 20"/>
                  <a:gd name="T8" fmla="*/ 0 w 30"/>
                  <a:gd name="T9" fmla="*/ 17 h 20"/>
                  <a:gd name="T10" fmla="*/ 4 w 30"/>
                  <a:gd name="T11" fmla="*/ 20 h 20"/>
                  <a:gd name="T12" fmla="*/ 10 w 30"/>
                  <a:gd name="T13" fmla="*/ 17 h 20"/>
                  <a:gd name="T14" fmla="*/ 13 w 30"/>
                  <a:gd name="T15" fmla="*/ 15 h 20"/>
                  <a:gd name="T16" fmla="*/ 25 w 30"/>
                  <a:gd name="T17" fmla="*/ 7 h 20"/>
                  <a:gd name="T18" fmla="*/ 30 w 30"/>
                  <a:gd name="T19" fmla="*/ 0 h 20"/>
                  <a:gd name="T20" fmla="*/ 23 w 30"/>
                  <a:gd name="T21" fmla="*/ 5 h 20"/>
                  <a:gd name="T22" fmla="*/ 23 w 30"/>
                  <a:gd name="T23" fmla="*/ 8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20">
                    <a:moveTo>
                      <a:pt x="23" y="8"/>
                    </a:moveTo>
                    <a:lnTo>
                      <a:pt x="18" y="11"/>
                    </a:lnTo>
                    <a:lnTo>
                      <a:pt x="12" y="15"/>
                    </a:lnTo>
                    <a:lnTo>
                      <a:pt x="5" y="18"/>
                    </a:lnTo>
                    <a:lnTo>
                      <a:pt x="0" y="17"/>
                    </a:lnTo>
                    <a:lnTo>
                      <a:pt x="4" y="20"/>
                    </a:lnTo>
                    <a:lnTo>
                      <a:pt x="10" y="17"/>
                    </a:lnTo>
                    <a:lnTo>
                      <a:pt x="13" y="15"/>
                    </a:lnTo>
                    <a:lnTo>
                      <a:pt x="25" y="7"/>
                    </a:lnTo>
                    <a:lnTo>
                      <a:pt x="30" y="0"/>
                    </a:lnTo>
                    <a:lnTo>
                      <a:pt x="23" y="5"/>
                    </a:lnTo>
                    <a:lnTo>
                      <a:pt x="23" y="8"/>
                    </a:lnTo>
                    <a:close/>
                  </a:path>
                </a:pathLst>
              </a:custGeom>
              <a:solidFill>
                <a:schemeClr val="accent1"/>
              </a:solidFill>
              <a:ln w="9525" cap="rnd">
                <a:solidFill>
                  <a:srgbClr val="D5F8FF"/>
                </a:solidFill>
                <a:prstDash val="solid"/>
                <a:round/>
                <a:headEnd/>
                <a:tailEnd/>
              </a:ln>
            </p:spPr>
            <p:txBody>
              <a:bodyPr/>
              <a:lstStyle/>
              <a:p>
                <a:endParaRPr lang="en-US" dirty="0"/>
              </a:p>
            </p:txBody>
          </p:sp>
          <p:sp>
            <p:nvSpPr>
              <p:cNvPr id="50" name="Freeform 212"/>
              <p:cNvSpPr>
                <a:spLocks/>
              </p:cNvSpPr>
              <p:nvPr/>
            </p:nvSpPr>
            <p:spPr bwMode="auto">
              <a:xfrm>
                <a:off x="4108" y="3287"/>
                <a:ext cx="13" cy="6"/>
              </a:xfrm>
              <a:custGeom>
                <a:avLst/>
                <a:gdLst>
                  <a:gd name="T0" fmla="*/ 1 w 13"/>
                  <a:gd name="T1" fmla="*/ 0 h 6"/>
                  <a:gd name="T2" fmla="*/ 0 w 13"/>
                  <a:gd name="T3" fmla="*/ 0 h 6"/>
                  <a:gd name="T4" fmla="*/ 4 w 13"/>
                  <a:gd name="T5" fmla="*/ 6 h 6"/>
                  <a:gd name="T6" fmla="*/ 8 w 13"/>
                  <a:gd name="T7" fmla="*/ 6 h 6"/>
                  <a:gd name="T8" fmla="*/ 13 w 13"/>
                  <a:gd name="T9" fmla="*/ 4 h 6"/>
                  <a:gd name="T10" fmla="*/ 8 w 13"/>
                  <a:gd name="T11" fmla="*/ 5 h 6"/>
                  <a:gd name="T12" fmla="*/ 1 w 13"/>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6">
                    <a:moveTo>
                      <a:pt x="1" y="0"/>
                    </a:moveTo>
                    <a:lnTo>
                      <a:pt x="0" y="0"/>
                    </a:lnTo>
                    <a:lnTo>
                      <a:pt x="4" y="6"/>
                    </a:lnTo>
                    <a:lnTo>
                      <a:pt x="8" y="6"/>
                    </a:lnTo>
                    <a:lnTo>
                      <a:pt x="13" y="4"/>
                    </a:lnTo>
                    <a:lnTo>
                      <a:pt x="8" y="5"/>
                    </a:lnTo>
                    <a:lnTo>
                      <a:pt x="1" y="0"/>
                    </a:lnTo>
                    <a:close/>
                  </a:path>
                </a:pathLst>
              </a:custGeom>
              <a:solidFill>
                <a:schemeClr val="accent1"/>
              </a:solidFill>
              <a:ln w="9525" cap="rnd">
                <a:solidFill>
                  <a:srgbClr val="D5F8FF"/>
                </a:solidFill>
                <a:prstDash val="solid"/>
                <a:round/>
                <a:headEnd/>
                <a:tailEnd/>
              </a:ln>
            </p:spPr>
            <p:txBody>
              <a:bodyPr/>
              <a:lstStyle/>
              <a:p>
                <a:endParaRPr lang="en-US" dirty="0"/>
              </a:p>
            </p:txBody>
          </p:sp>
          <p:sp>
            <p:nvSpPr>
              <p:cNvPr id="51" name="Freeform 213"/>
              <p:cNvSpPr>
                <a:spLocks/>
              </p:cNvSpPr>
              <p:nvPr/>
            </p:nvSpPr>
            <p:spPr bwMode="auto">
              <a:xfrm>
                <a:off x="4169" y="3460"/>
                <a:ext cx="7" cy="2"/>
              </a:xfrm>
              <a:custGeom>
                <a:avLst/>
                <a:gdLst>
                  <a:gd name="T0" fmla="*/ 0 w 7"/>
                  <a:gd name="T1" fmla="*/ 2 h 2"/>
                  <a:gd name="T2" fmla="*/ 7 w 7"/>
                  <a:gd name="T3" fmla="*/ 0 h 2"/>
                  <a:gd name="T4" fmla="*/ 0 w 7"/>
                  <a:gd name="T5" fmla="*/ 1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0" y="2"/>
                    </a:moveTo>
                    <a:lnTo>
                      <a:pt x="7" y="0"/>
                    </a:lnTo>
                    <a:lnTo>
                      <a:pt x="0" y="1"/>
                    </a:lnTo>
                    <a:lnTo>
                      <a:pt x="0" y="2"/>
                    </a:lnTo>
                    <a:close/>
                  </a:path>
                </a:pathLst>
              </a:custGeom>
              <a:solidFill>
                <a:schemeClr val="accent1"/>
              </a:solidFill>
              <a:ln w="9525" cap="rnd">
                <a:solidFill>
                  <a:srgbClr val="D5F8FF"/>
                </a:solidFill>
                <a:prstDash val="solid"/>
                <a:round/>
                <a:headEnd/>
                <a:tailEnd/>
              </a:ln>
            </p:spPr>
            <p:txBody>
              <a:bodyPr/>
              <a:lstStyle/>
              <a:p>
                <a:endParaRPr lang="en-US" dirty="0"/>
              </a:p>
            </p:txBody>
          </p:sp>
          <p:sp>
            <p:nvSpPr>
              <p:cNvPr id="52" name="Freeform 214"/>
              <p:cNvSpPr>
                <a:spLocks/>
              </p:cNvSpPr>
              <p:nvPr/>
            </p:nvSpPr>
            <p:spPr bwMode="auto">
              <a:xfrm>
                <a:off x="4192" y="3445"/>
                <a:ext cx="4" cy="3"/>
              </a:xfrm>
              <a:custGeom>
                <a:avLst/>
                <a:gdLst>
                  <a:gd name="T0" fmla="*/ 3 w 4"/>
                  <a:gd name="T1" fmla="*/ 3 h 3"/>
                  <a:gd name="T2" fmla="*/ 4 w 4"/>
                  <a:gd name="T3" fmla="*/ 3 h 3"/>
                  <a:gd name="T4" fmla="*/ 0 w 4"/>
                  <a:gd name="T5" fmla="*/ 0 h 3"/>
                  <a:gd name="T6" fmla="*/ 3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3" y="3"/>
                    </a:moveTo>
                    <a:lnTo>
                      <a:pt x="4" y="3"/>
                    </a:lnTo>
                    <a:lnTo>
                      <a:pt x="0" y="0"/>
                    </a:lnTo>
                    <a:lnTo>
                      <a:pt x="3" y="3"/>
                    </a:lnTo>
                    <a:close/>
                  </a:path>
                </a:pathLst>
              </a:custGeom>
              <a:solidFill>
                <a:schemeClr val="accent1"/>
              </a:solidFill>
              <a:ln w="9525" cap="rnd">
                <a:solidFill>
                  <a:srgbClr val="D5F8FF"/>
                </a:solidFill>
                <a:prstDash val="solid"/>
                <a:round/>
                <a:headEnd/>
                <a:tailEnd/>
              </a:ln>
            </p:spPr>
            <p:txBody>
              <a:bodyPr/>
              <a:lstStyle/>
              <a:p>
                <a:endParaRPr lang="en-US" dirty="0"/>
              </a:p>
            </p:txBody>
          </p:sp>
          <p:sp>
            <p:nvSpPr>
              <p:cNvPr id="53" name="Freeform 215"/>
              <p:cNvSpPr>
                <a:spLocks/>
              </p:cNvSpPr>
              <p:nvPr/>
            </p:nvSpPr>
            <p:spPr bwMode="auto">
              <a:xfrm>
                <a:off x="4199" y="3439"/>
                <a:ext cx="9" cy="8"/>
              </a:xfrm>
              <a:custGeom>
                <a:avLst/>
                <a:gdLst>
                  <a:gd name="T0" fmla="*/ 0 w 9"/>
                  <a:gd name="T1" fmla="*/ 0 h 8"/>
                  <a:gd name="T2" fmla="*/ 6 w 9"/>
                  <a:gd name="T3" fmla="*/ 8 h 8"/>
                  <a:gd name="T4" fmla="*/ 9 w 9"/>
                  <a:gd name="T5" fmla="*/ 8 h 8"/>
                  <a:gd name="T6" fmla="*/ 6 w 9"/>
                  <a:gd name="T7" fmla="*/ 4 h 8"/>
                  <a:gd name="T8" fmla="*/ 0 w 9"/>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8">
                    <a:moveTo>
                      <a:pt x="0" y="0"/>
                    </a:moveTo>
                    <a:lnTo>
                      <a:pt x="6" y="8"/>
                    </a:lnTo>
                    <a:lnTo>
                      <a:pt x="9" y="8"/>
                    </a:lnTo>
                    <a:lnTo>
                      <a:pt x="6" y="4"/>
                    </a:lnTo>
                    <a:lnTo>
                      <a:pt x="0" y="0"/>
                    </a:lnTo>
                    <a:close/>
                  </a:path>
                </a:pathLst>
              </a:custGeom>
              <a:solidFill>
                <a:schemeClr val="accent1"/>
              </a:solidFill>
              <a:ln w="9525" cap="rnd">
                <a:solidFill>
                  <a:srgbClr val="D5F8FF"/>
                </a:solidFill>
                <a:prstDash val="solid"/>
                <a:round/>
                <a:headEnd/>
                <a:tailEnd/>
              </a:ln>
            </p:spPr>
            <p:txBody>
              <a:bodyPr/>
              <a:lstStyle/>
              <a:p>
                <a:endParaRPr lang="en-US" dirty="0"/>
              </a:p>
            </p:txBody>
          </p:sp>
          <p:sp>
            <p:nvSpPr>
              <p:cNvPr id="54" name="Freeform 216"/>
              <p:cNvSpPr>
                <a:spLocks/>
              </p:cNvSpPr>
              <p:nvPr/>
            </p:nvSpPr>
            <p:spPr bwMode="auto">
              <a:xfrm>
                <a:off x="4234" y="3430"/>
                <a:ext cx="7" cy="5"/>
              </a:xfrm>
              <a:custGeom>
                <a:avLst/>
                <a:gdLst>
                  <a:gd name="T0" fmla="*/ 0 w 7"/>
                  <a:gd name="T1" fmla="*/ 5 h 5"/>
                  <a:gd name="T2" fmla="*/ 7 w 7"/>
                  <a:gd name="T3" fmla="*/ 1 h 5"/>
                  <a:gd name="T4" fmla="*/ 7 w 7"/>
                  <a:gd name="T5" fmla="*/ 0 h 5"/>
                  <a:gd name="T6" fmla="*/ 5 w 7"/>
                  <a:gd name="T7" fmla="*/ 0 h 5"/>
                  <a:gd name="T8" fmla="*/ 0 w 7"/>
                  <a:gd name="T9" fmla="*/ 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0" y="5"/>
                    </a:moveTo>
                    <a:lnTo>
                      <a:pt x="7" y="1"/>
                    </a:lnTo>
                    <a:lnTo>
                      <a:pt x="7" y="0"/>
                    </a:lnTo>
                    <a:lnTo>
                      <a:pt x="5" y="0"/>
                    </a:lnTo>
                    <a:lnTo>
                      <a:pt x="0" y="5"/>
                    </a:lnTo>
                    <a:close/>
                  </a:path>
                </a:pathLst>
              </a:custGeom>
              <a:solidFill>
                <a:schemeClr val="accent1"/>
              </a:solidFill>
              <a:ln w="9525" cap="rnd">
                <a:solidFill>
                  <a:srgbClr val="D5F8FF"/>
                </a:solidFill>
                <a:prstDash val="solid"/>
                <a:round/>
                <a:headEnd/>
                <a:tailEnd/>
              </a:ln>
            </p:spPr>
            <p:txBody>
              <a:bodyPr/>
              <a:lstStyle/>
              <a:p>
                <a:endParaRPr lang="en-US" dirty="0"/>
              </a:p>
            </p:txBody>
          </p:sp>
          <p:sp>
            <p:nvSpPr>
              <p:cNvPr id="55" name="Freeform 217"/>
              <p:cNvSpPr>
                <a:spLocks/>
              </p:cNvSpPr>
              <p:nvPr/>
            </p:nvSpPr>
            <p:spPr bwMode="auto">
              <a:xfrm>
                <a:off x="4255" y="3417"/>
                <a:ext cx="4" cy="2"/>
              </a:xfrm>
              <a:custGeom>
                <a:avLst/>
                <a:gdLst>
                  <a:gd name="T0" fmla="*/ 4 w 4"/>
                  <a:gd name="T1" fmla="*/ 0 h 2"/>
                  <a:gd name="T2" fmla="*/ 4 w 4"/>
                  <a:gd name="T3" fmla="*/ 0 h 2"/>
                  <a:gd name="T4" fmla="*/ 0 w 4"/>
                  <a:gd name="T5" fmla="*/ 2 h 2"/>
                  <a:gd name="T6" fmla="*/ 4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4" y="0"/>
                    </a:lnTo>
                    <a:lnTo>
                      <a:pt x="0" y="2"/>
                    </a:lnTo>
                    <a:lnTo>
                      <a:pt x="4" y="0"/>
                    </a:lnTo>
                    <a:close/>
                  </a:path>
                </a:pathLst>
              </a:custGeom>
              <a:solidFill>
                <a:schemeClr val="accent1"/>
              </a:solidFill>
              <a:ln w="9525" cap="rnd">
                <a:solidFill>
                  <a:srgbClr val="D5F8FF"/>
                </a:solidFill>
                <a:prstDash val="solid"/>
                <a:round/>
                <a:headEnd/>
                <a:tailEnd/>
              </a:ln>
            </p:spPr>
            <p:txBody>
              <a:bodyPr/>
              <a:lstStyle/>
              <a:p>
                <a:endParaRPr lang="en-US" dirty="0"/>
              </a:p>
            </p:txBody>
          </p:sp>
          <p:sp>
            <p:nvSpPr>
              <p:cNvPr id="56" name="Freeform 218"/>
              <p:cNvSpPr>
                <a:spLocks/>
              </p:cNvSpPr>
              <p:nvPr/>
            </p:nvSpPr>
            <p:spPr bwMode="auto">
              <a:xfrm>
                <a:off x="4267" y="3369"/>
                <a:ext cx="20" cy="40"/>
              </a:xfrm>
              <a:custGeom>
                <a:avLst/>
                <a:gdLst>
                  <a:gd name="T0" fmla="*/ 14 w 20"/>
                  <a:gd name="T1" fmla="*/ 11 h 40"/>
                  <a:gd name="T2" fmla="*/ 10 w 20"/>
                  <a:gd name="T3" fmla="*/ 22 h 40"/>
                  <a:gd name="T4" fmla="*/ 2 w 20"/>
                  <a:gd name="T5" fmla="*/ 34 h 40"/>
                  <a:gd name="T6" fmla="*/ 2 w 20"/>
                  <a:gd name="T7" fmla="*/ 35 h 40"/>
                  <a:gd name="T8" fmla="*/ 0 w 20"/>
                  <a:gd name="T9" fmla="*/ 40 h 40"/>
                  <a:gd name="T10" fmla="*/ 13 w 20"/>
                  <a:gd name="T11" fmla="*/ 22 h 40"/>
                  <a:gd name="T12" fmla="*/ 20 w 20"/>
                  <a:gd name="T13" fmla="*/ 0 h 40"/>
                  <a:gd name="T14" fmla="*/ 14 w 20"/>
                  <a:gd name="T15" fmla="*/ 5 h 40"/>
                  <a:gd name="T16" fmla="*/ 14 w 20"/>
                  <a:gd name="T17" fmla="*/ 11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40">
                    <a:moveTo>
                      <a:pt x="14" y="11"/>
                    </a:moveTo>
                    <a:lnTo>
                      <a:pt x="10" y="22"/>
                    </a:lnTo>
                    <a:lnTo>
                      <a:pt x="2" y="34"/>
                    </a:lnTo>
                    <a:lnTo>
                      <a:pt x="2" y="35"/>
                    </a:lnTo>
                    <a:lnTo>
                      <a:pt x="0" y="40"/>
                    </a:lnTo>
                    <a:lnTo>
                      <a:pt x="13" y="22"/>
                    </a:lnTo>
                    <a:lnTo>
                      <a:pt x="20" y="0"/>
                    </a:lnTo>
                    <a:lnTo>
                      <a:pt x="14" y="5"/>
                    </a:lnTo>
                    <a:lnTo>
                      <a:pt x="14" y="11"/>
                    </a:lnTo>
                    <a:close/>
                  </a:path>
                </a:pathLst>
              </a:custGeom>
              <a:solidFill>
                <a:schemeClr val="accent1"/>
              </a:solidFill>
              <a:ln w="9525" cap="rnd">
                <a:solidFill>
                  <a:srgbClr val="D5F8FF"/>
                </a:solidFill>
                <a:prstDash val="solid"/>
                <a:round/>
                <a:headEnd/>
                <a:tailEnd/>
              </a:ln>
            </p:spPr>
            <p:txBody>
              <a:bodyPr/>
              <a:lstStyle/>
              <a:p>
                <a:endParaRPr lang="en-US" dirty="0"/>
              </a:p>
            </p:txBody>
          </p:sp>
          <p:sp>
            <p:nvSpPr>
              <p:cNvPr id="57" name="Freeform 219"/>
              <p:cNvSpPr>
                <a:spLocks/>
              </p:cNvSpPr>
              <p:nvPr/>
            </p:nvSpPr>
            <p:spPr bwMode="auto">
              <a:xfrm>
                <a:off x="4291" y="3354"/>
                <a:ext cx="0" cy="6"/>
              </a:xfrm>
              <a:custGeom>
                <a:avLst/>
                <a:gdLst>
                  <a:gd name="T0" fmla="*/ 0 h 6"/>
                  <a:gd name="T1" fmla="*/ 6 h 6"/>
                  <a:gd name="T2" fmla="*/ 0 h 6"/>
                  <a:gd name="T3" fmla="*/ 0 h 6"/>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6">
                    <a:moveTo>
                      <a:pt x="0" y="0"/>
                    </a:moveTo>
                    <a:lnTo>
                      <a:pt x="0" y="6"/>
                    </a:lnTo>
                    <a:lnTo>
                      <a:pt x="0" y="0"/>
                    </a:lnTo>
                    <a:close/>
                  </a:path>
                </a:pathLst>
              </a:custGeom>
              <a:solidFill>
                <a:schemeClr val="accent1"/>
              </a:solidFill>
              <a:ln w="9525" cap="rnd">
                <a:solidFill>
                  <a:srgbClr val="D5F8FF"/>
                </a:solidFill>
                <a:prstDash val="solid"/>
                <a:round/>
                <a:headEnd/>
                <a:tailEnd/>
              </a:ln>
            </p:spPr>
            <p:txBody>
              <a:bodyPr/>
              <a:lstStyle/>
              <a:p>
                <a:endParaRPr lang="en-US" dirty="0"/>
              </a:p>
            </p:txBody>
          </p:sp>
          <p:sp>
            <p:nvSpPr>
              <p:cNvPr id="58" name="Freeform 220"/>
              <p:cNvSpPr>
                <a:spLocks/>
              </p:cNvSpPr>
              <p:nvPr/>
            </p:nvSpPr>
            <p:spPr bwMode="auto">
              <a:xfrm>
                <a:off x="3614" y="2886"/>
                <a:ext cx="677" cy="514"/>
              </a:xfrm>
              <a:custGeom>
                <a:avLst/>
                <a:gdLst>
                  <a:gd name="T0" fmla="*/ 673 w 677"/>
                  <a:gd name="T1" fmla="*/ 386 h 514"/>
                  <a:gd name="T2" fmla="*/ 651 w 677"/>
                  <a:gd name="T3" fmla="*/ 315 h 514"/>
                  <a:gd name="T4" fmla="*/ 637 w 677"/>
                  <a:gd name="T5" fmla="*/ 294 h 514"/>
                  <a:gd name="T6" fmla="*/ 576 w 677"/>
                  <a:gd name="T7" fmla="*/ 187 h 514"/>
                  <a:gd name="T8" fmla="*/ 585 w 677"/>
                  <a:gd name="T9" fmla="*/ 190 h 514"/>
                  <a:gd name="T10" fmla="*/ 601 w 677"/>
                  <a:gd name="T11" fmla="*/ 228 h 514"/>
                  <a:gd name="T12" fmla="*/ 599 w 677"/>
                  <a:gd name="T13" fmla="*/ 219 h 514"/>
                  <a:gd name="T14" fmla="*/ 584 w 677"/>
                  <a:gd name="T15" fmla="*/ 177 h 514"/>
                  <a:gd name="T16" fmla="*/ 511 w 677"/>
                  <a:gd name="T17" fmla="*/ 57 h 514"/>
                  <a:gd name="T18" fmla="*/ 491 w 677"/>
                  <a:gd name="T19" fmla="*/ 16 h 514"/>
                  <a:gd name="T20" fmla="*/ 482 w 677"/>
                  <a:gd name="T21" fmla="*/ 7 h 514"/>
                  <a:gd name="T22" fmla="*/ 447 w 677"/>
                  <a:gd name="T23" fmla="*/ 5 h 514"/>
                  <a:gd name="T24" fmla="*/ 451 w 677"/>
                  <a:gd name="T25" fmla="*/ 42 h 514"/>
                  <a:gd name="T26" fmla="*/ 222 w 677"/>
                  <a:gd name="T27" fmla="*/ 43 h 514"/>
                  <a:gd name="T28" fmla="*/ 7 w 677"/>
                  <a:gd name="T29" fmla="*/ 42 h 514"/>
                  <a:gd name="T30" fmla="*/ 20 w 677"/>
                  <a:gd name="T31" fmla="*/ 74 h 514"/>
                  <a:gd name="T32" fmla="*/ 27 w 677"/>
                  <a:gd name="T33" fmla="*/ 94 h 514"/>
                  <a:gd name="T34" fmla="*/ 33 w 677"/>
                  <a:gd name="T35" fmla="*/ 100 h 514"/>
                  <a:gd name="T36" fmla="*/ 44 w 677"/>
                  <a:gd name="T37" fmla="*/ 79 h 514"/>
                  <a:gd name="T38" fmla="*/ 59 w 677"/>
                  <a:gd name="T39" fmla="*/ 86 h 514"/>
                  <a:gd name="T40" fmla="*/ 69 w 677"/>
                  <a:gd name="T41" fmla="*/ 90 h 514"/>
                  <a:gd name="T42" fmla="*/ 106 w 677"/>
                  <a:gd name="T43" fmla="*/ 79 h 514"/>
                  <a:gd name="T44" fmla="*/ 115 w 677"/>
                  <a:gd name="T45" fmla="*/ 83 h 514"/>
                  <a:gd name="T46" fmla="*/ 108 w 677"/>
                  <a:gd name="T47" fmla="*/ 89 h 514"/>
                  <a:gd name="T48" fmla="*/ 152 w 677"/>
                  <a:gd name="T49" fmla="*/ 98 h 514"/>
                  <a:gd name="T50" fmla="*/ 169 w 677"/>
                  <a:gd name="T51" fmla="*/ 94 h 514"/>
                  <a:gd name="T52" fmla="*/ 179 w 677"/>
                  <a:gd name="T53" fmla="*/ 111 h 514"/>
                  <a:gd name="T54" fmla="*/ 170 w 677"/>
                  <a:gd name="T55" fmla="*/ 112 h 514"/>
                  <a:gd name="T56" fmla="*/ 188 w 677"/>
                  <a:gd name="T57" fmla="*/ 122 h 514"/>
                  <a:gd name="T58" fmla="*/ 190 w 677"/>
                  <a:gd name="T59" fmla="*/ 135 h 514"/>
                  <a:gd name="T60" fmla="*/ 204 w 677"/>
                  <a:gd name="T61" fmla="*/ 143 h 514"/>
                  <a:gd name="T62" fmla="*/ 231 w 677"/>
                  <a:gd name="T63" fmla="*/ 129 h 514"/>
                  <a:gd name="T64" fmla="*/ 266 w 677"/>
                  <a:gd name="T65" fmla="*/ 113 h 514"/>
                  <a:gd name="T66" fmla="*/ 269 w 677"/>
                  <a:gd name="T67" fmla="*/ 105 h 514"/>
                  <a:gd name="T68" fmla="*/ 299 w 677"/>
                  <a:gd name="T69" fmla="*/ 92 h 514"/>
                  <a:gd name="T70" fmla="*/ 351 w 677"/>
                  <a:gd name="T71" fmla="*/ 125 h 514"/>
                  <a:gd name="T72" fmla="*/ 383 w 677"/>
                  <a:gd name="T73" fmla="*/ 159 h 514"/>
                  <a:gd name="T74" fmla="*/ 413 w 677"/>
                  <a:gd name="T75" fmla="*/ 180 h 514"/>
                  <a:gd name="T76" fmla="*/ 428 w 677"/>
                  <a:gd name="T77" fmla="*/ 215 h 514"/>
                  <a:gd name="T78" fmla="*/ 424 w 677"/>
                  <a:gd name="T79" fmla="*/ 276 h 514"/>
                  <a:gd name="T80" fmla="*/ 437 w 677"/>
                  <a:gd name="T81" fmla="*/ 297 h 514"/>
                  <a:gd name="T82" fmla="*/ 437 w 677"/>
                  <a:gd name="T83" fmla="*/ 280 h 514"/>
                  <a:gd name="T84" fmla="*/ 447 w 677"/>
                  <a:gd name="T85" fmla="*/ 280 h 514"/>
                  <a:gd name="T86" fmla="*/ 447 w 677"/>
                  <a:gd name="T87" fmla="*/ 314 h 514"/>
                  <a:gd name="T88" fmla="*/ 451 w 677"/>
                  <a:gd name="T89" fmla="*/ 327 h 514"/>
                  <a:gd name="T90" fmla="*/ 480 w 677"/>
                  <a:gd name="T91" fmla="*/ 372 h 514"/>
                  <a:gd name="T92" fmla="*/ 489 w 677"/>
                  <a:gd name="T93" fmla="*/ 363 h 514"/>
                  <a:gd name="T94" fmla="*/ 504 w 677"/>
                  <a:gd name="T95" fmla="*/ 359 h 514"/>
                  <a:gd name="T96" fmla="*/ 506 w 677"/>
                  <a:gd name="T97" fmla="*/ 393 h 514"/>
                  <a:gd name="T98" fmla="*/ 525 w 677"/>
                  <a:gd name="T99" fmla="*/ 377 h 514"/>
                  <a:gd name="T100" fmla="*/ 520 w 677"/>
                  <a:gd name="T101" fmla="*/ 403 h 514"/>
                  <a:gd name="T102" fmla="*/ 541 w 677"/>
                  <a:gd name="T103" fmla="*/ 446 h 514"/>
                  <a:gd name="T104" fmla="*/ 575 w 677"/>
                  <a:gd name="T105" fmla="*/ 453 h 514"/>
                  <a:gd name="T106" fmla="*/ 602 w 677"/>
                  <a:gd name="T107" fmla="*/ 492 h 514"/>
                  <a:gd name="T108" fmla="*/ 608 w 677"/>
                  <a:gd name="T109" fmla="*/ 501 h 514"/>
                  <a:gd name="T110" fmla="*/ 619 w 677"/>
                  <a:gd name="T111" fmla="*/ 510 h 514"/>
                  <a:gd name="T112" fmla="*/ 649 w 677"/>
                  <a:gd name="T113" fmla="*/ 498 h 514"/>
                  <a:gd name="T114" fmla="*/ 663 w 677"/>
                  <a:gd name="T115" fmla="*/ 492 h 514"/>
                  <a:gd name="T116" fmla="*/ 666 w 677"/>
                  <a:gd name="T117" fmla="*/ 459 h 514"/>
                  <a:gd name="T118" fmla="*/ 675 w 677"/>
                  <a:gd name="T119" fmla="*/ 429 h 5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77" h="514">
                    <a:moveTo>
                      <a:pt x="677" y="431"/>
                    </a:moveTo>
                    <a:lnTo>
                      <a:pt x="676" y="423"/>
                    </a:lnTo>
                    <a:lnTo>
                      <a:pt x="675" y="411"/>
                    </a:lnTo>
                    <a:lnTo>
                      <a:pt x="675" y="393"/>
                    </a:lnTo>
                    <a:lnTo>
                      <a:pt x="673" y="386"/>
                    </a:lnTo>
                    <a:lnTo>
                      <a:pt x="672" y="359"/>
                    </a:lnTo>
                    <a:lnTo>
                      <a:pt x="666" y="336"/>
                    </a:lnTo>
                    <a:lnTo>
                      <a:pt x="663" y="334"/>
                    </a:lnTo>
                    <a:lnTo>
                      <a:pt x="662" y="327"/>
                    </a:lnTo>
                    <a:lnTo>
                      <a:pt x="651" y="315"/>
                    </a:lnTo>
                    <a:lnTo>
                      <a:pt x="646" y="312"/>
                    </a:lnTo>
                    <a:lnTo>
                      <a:pt x="643" y="314"/>
                    </a:lnTo>
                    <a:lnTo>
                      <a:pt x="645" y="311"/>
                    </a:lnTo>
                    <a:lnTo>
                      <a:pt x="645" y="305"/>
                    </a:lnTo>
                    <a:lnTo>
                      <a:pt x="637" y="294"/>
                    </a:lnTo>
                    <a:lnTo>
                      <a:pt x="628" y="273"/>
                    </a:lnTo>
                    <a:lnTo>
                      <a:pt x="604" y="239"/>
                    </a:lnTo>
                    <a:lnTo>
                      <a:pt x="586" y="211"/>
                    </a:lnTo>
                    <a:lnTo>
                      <a:pt x="584" y="206"/>
                    </a:lnTo>
                    <a:lnTo>
                      <a:pt x="576" y="187"/>
                    </a:lnTo>
                    <a:lnTo>
                      <a:pt x="572" y="176"/>
                    </a:lnTo>
                    <a:lnTo>
                      <a:pt x="575" y="176"/>
                    </a:lnTo>
                    <a:lnTo>
                      <a:pt x="580" y="178"/>
                    </a:lnTo>
                    <a:lnTo>
                      <a:pt x="578" y="185"/>
                    </a:lnTo>
                    <a:lnTo>
                      <a:pt x="585" y="190"/>
                    </a:lnTo>
                    <a:lnTo>
                      <a:pt x="590" y="187"/>
                    </a:lnTo>
                    <a:lnTo>
                      <a:pt x="595" y="191"/>
                    </a:lnTo>
                    <a:lnTo>
                      <a:pt x="597" y="198"/>
                    </a:lnTo>
                    <a:lnTo>
                      <a:pt x="595" y="211"/>
                    </a:lnTo>
                    <a:lnTo>
                      <a:pt x="601" y="228"/>
                    </a:lnTo>
                    <a:lnTo>
                      <a:pt x="612" y="247"/>
                    </a:lnTo>
                    <a:lnTo>
                      <a:pt x="619" y="254"/>
                    </a:lnTo>
                    <a:lnTo>
                      <a:pt x="606" y="236"/>
                    </a:lnTo>
                    <a:lnTo>
                      <a:pt x="603" y="230"/>
                    </a:lnTo>
                    <a:lnTo>
                      <a:pt x="599" y="219"/>
                    </a:lnTo>
                    <a:lnTo>
                      <a:pt x="598" y="207"/>
                    </a:lnTo>
                    <a:lnTo>
                      <a:pt x="602" y="202"/>
                    </a:lnTo>
                    <a:lnTo>
                      <a:pt x="599" y="195"/>
                    </a:lnTo>
                    <a:lnTo>
                      <a:pt x="595" y="189"/>
                    </a:lnTo>
                    <a:lnTo>
                      <a:pt x="584" y="177"/>
                    </a:lnTo>
                    <a:lnTo>
                      <a:pt x="550" y="134"/>
                    </a:lnTo>
                    <a:lnTo>
                      <a:pt x="532" y="103"/>
                    </a:lnTo>
                    <a:lnTo>
                      <a:pt x="522" y="85"/>
                    </a:lnTo>
                    <a:lnTo>
                      <a:pt x="513" y="63"/>
                    </a:lnTo>
                    <a:lnTo>
                      <a:pt x="511" y="57"/>
                    </a:lnTo>
                    <a:lnTo>
                      <a:pt x="504" y="44"/>
                    </a:lnTo>
                    <a:lnTo>
                      <a:pt x="503" y="34"/>
                    </a:lnTo>
                    <a:lnTo>
                      <a:pt x="500" y="27"/>
                    </a:lnTo>
                    <a:lnTo>
                      <a:pt x="494" y="22"/>
                    </a:lnTo>
                    <a:lnTo>
                      <a:pt x="491" y="16"/>
                    </a:lnTo>
                    <a:lnTo>
                      <a:pt x="494" y="20"/>
                    </a:lnTo>
                    <a:lnTo>
                      <a:pt x="495" y="8"/>
                    </a:lnTo>
                    <a:lnTo>
                      <a:pt x="489" y="5"/>
                    </a:lnTo>
                    <a:lnTo>
                      <a:pt x="486" y="5"/>
                    </a:lnTo>
                    <a:lnTo>
                      <a:pt x="482" y="7"/>
                    </a:lnTo>
                    <a:lnTo>
                      <a:pt x="477" y="5"/>
                    </a:lnTo>
                    <a:lnTo>
                      <a:pt x="461" y="3"/>
                    </a:lnTo>
                    <a:lnTo>
                      <a:pt x="455" y="0"/>
                    </a:lnTo>
                    <a:lnTo>
                      <a:pt x="451" y="5"/>
                    </a:lnTo>
                    <a:lnTo>
                      <a:pt x="447" y="5"/>
                    </a:lnTo>
                    <a:lnTo>
                      <a:pt x="446" y="11"/>
                    </a:lnTo>
                    <a:lnTo>
                      <a:pt x="446" y="17"/>
                    </a:lnTo>
                    <a:lnTo>
                      <a:pt x="450" y="22"/>
                    </a:lnTo>
                    <a:lnTo>
                      <a:pt x="451" y="29"/>
                    </a:lnTo>
                    <a:lnTo>
                      <a:pt x="451" y="42"/>
                    </a:lnTo>
                    <a:lnTo>
                      <a:pt x="444" y="46"/>
                    </a:lnTo>
                    <a:lnTo>
                      <a:pt x="439" y="44"/>
                    </a:lnTo>
                    <a:lnTo>
                      <a:pt x="434" y="33"/>
                    </a:lnTo>
                    <a:lnTo>
                      <a:pt x="428" y="29"/>
                    </a:lnTo>
                    <a:lnTo>
                      <a:pt x="222" y="43"/>
                    </a:lnTo>
                    <a:lnTo>
                      <a:pt x="217" y="38"/>
                    </a:lnTo>
                    <a:lnTo>
                      <a:pt x="216" y="31"/>
                    </a:lnTo>
                    <a:lnTo>
                      <a:pt x="208" y="18"/>
                    </a:lnTo>
                    <a:lnTo>
                      <a:pt x="82" y="34"/>
                    </a:lnTo>
                    <a:lnTo>
                      <a:pt x="7" y="42"/>
                    </a:lnTo>
                    <a:lnTo>
                      <a:pt x="2" y="46"/>
                    </a:lnTo>
                    <a:lnTo>
                      <a:pt x="0" y="53"/>
                    </a:lnTo>
                    <a:lnTo>
                      <a:pt x="9" y="65"/>
                    </a:lnTo>
                    <a:lnTo>
                      <a:pt x="15" y="68"/>
                    </a:lnTo>
                    <a:lnTo>
                      <a:pt x="20" y="74"/>
                    </a:lnTo>
                    <a:lnTo>
                      <a:pt x="18" y="83"/>
                    </a:lnTo>
                    <a:lnTo>
                      <a:pt x="19" y="86"/>
                    </a:lnTo>
                    <a:lnTo>
                      <a:pt x="20" y="89"/>
                    </a:lnTo>
                    <a:lnTo>
                      <a:pt x="26" y="91"/>
                    </a:lnTo>
                    <a:lnTo>
                      <a:pt x="27" y="94"/>
                    </a:lnTo>
                    <a:lnTo>
                      <a:pt x="20" y="99"/>
                    </a:lnTo>
                    <a:lnTo>
                      <a:pt x="18" y="105"/>
                    </a:lnTo>
                    <a:lnTo>
                      <a:pt x="22" y="105"/>
                    </a:lnTo>
                    <a:lnTo>
                      <a:pt x="28" y="103"/>
                    </a:lnTo>
                    <a:lnTo>
                      <a:pt x="33" y="100"/>
                    </a:lnTo>
                    <a:lnTo>
                      <a:pt x="39" y="92"/>
                    </a:lnTo>
                    <a:lnTo>
                      <a:pt x="41" y="86"/>
                    </a:lnTo>
                    <a:lnTo>
                      <a:pt x="40" y="83"/>
                    </a:lnTo>
                    <a:lnTo>
                      <a:pt x="44" y="79"/>
                    </a:lnTo>
                    <a:lnTo>
                      <a:pt x="46" y="87"/>
                    </a:lnTo>
                    <a:lnTo>
                      <a:pt x="50" y="82"/>
                    </a:lnTo>
                    <a:lnTo>
                      <a:pt x="52" y="74"/>
                    </a:lnTo>
                    <a:lnTo>
                      <a:pt x="53" y="81"/>
                    </a:lnTo>
                    <a:lnTo>
                      <a:pt x="59" y="86"/>
                    </a:lnTo>
                    <a:lnTo>
                      <a:pt x="56" y="92"/>
                    </a:lnTo>
                    <a:lnTo>
                      <a:pt x="45" y="94"/>
                    </a:lnTo>
                    <a:lnTo>
                      <a:pt x="44" y="95"/>
                    </a:lnTo>
                    <a:lnTo>
                      <a:pt x="50" y="95"/>
                    </a:lnTo>
                    <a:lnTo>
                      <a:pt x="69" y="90"/>
                    </a:lnTo>
                    <a:lnTo>
                      <a:pt x="84" y="89"/>
                    </a:lnTo>
                    <a:lnTo>
                      <a:pt x="87" y="89"/>
                    </a:lnTo>
                    <a:lnTo>
                      <a:pt x="100" y="77"/>
                    </a:lnTo>
                    <a:lnTo>
                      <a:pt x="101" y="82"/>
                    </a:lnTo>
                    <a:lnTo>
                      <a:pt x="106" y="79"/>
                    </a:lnTo>
                    <a:lnTo>
                      <a:pt x="113" y="78"/>
                    </a:lnTo>
                    <a:lnTo>
                      <a:pt x="123" y="82"/>
                    </a:lnTo>
                    <a:lnTo>
                      <a:pt x="127" y="87"/>
                    </a:lnTo>
                    <a:lnTo>
                      <a:pt x="122" y="86"/>
                    </a:lnTo>
                    <a:lnTo>
                      <a:pt x="115" y="83"/>
                    </a:lnTo>
                    <a:lnTo>
                      <a:pt x="109" y="85"/>
                    </a:lnTo>
                    <a:lnTo>
                      <a:pt x="108" y="89"/>
                    </a:lnTo>
                    <a:lnTo>
                      <a:pt x="96" y="87"/>
                    </a:lnTo>
                    <a:lnTo>
                      <a:pt x="101" y="89"/>
                    </a:lnTo>
                    <a:lnTo>
                      <a:pt x="108" y="89"/>
                    </a:lnTo>
                    <a:lnTo>
                      <a:pt x="132" y="94"/>
                    </a:lnTo>
                    <a:lnTo>
                      <a:pt x="147" y="99"/>
                    </a:lnTo>
                    <a:lnTo>
                      <a:pt x="158" y="107"/>
                    </a:lnTo>
                    <a:lnTo>
                      <a:pt x="158" y="100"/>
                    </a:lnTo>
                    <a:lnTo>
                      <a:pt x="152" y="98"/>
                    </a:lnTo>
                    <a:lnTo>
                      <a:pt x="149" y="92"/>
                    </a:lnTo>
                    <a:lnTo>
                      <a:pt x="154" y="91"/>
                    </a:lnTo>
                    <a:lnTo>
                      <a:pt x="161" y="94"/>
                    </a:lnTo>
                    <a:lnTo>
                      <a:pt x="170" y="87"/>
                    </a:lnTo>
                    <a:lnTo>
                      <a:pt x="169" y="94"/>
                    </a:lnTo>
                    <a:lnTo>
                      <a:pt x="163" y="95"/>
                    </a:lnTo>
                    <a:lnTo>
                      <a:pt x="161" y="100"/>
                    </a:lnTo>
                    <a:lnTo>
                      <a:pt x="170" y="105"/>
                    </a:lnTo>
                    <a:lnTo>
                      <a:pt x="176" y="104"/>
                    </a:lnTo>
                    <a:lnTo>
                      <a:pt x="179" y="111"/>
                    </a:lnTo>
                    <a:lnTo>
                      <a:pt x="186" y="111"/>
                    </a:lnTo>
                    <a:lnTo>
                      <a:pt x="183" y="115"/>
                    </a:lnTo>
                    <a:lnTo>
                      <a:pt x="176" y="111"/>
                    </a:lnTo>
                    <a:lnTo>
                      <a:pt x="163" y="105"/>
                    </a:lnTo>
                    <a:lnTo>
                      <a:pt x="170" y="112"/>
                    </a:lnTo>
                    <a:lnTo>
                      <a:pt x="175" y="115"/>
                    </a:lnTo>
                    <a:lnTo>
                      <a:pt x="178" y="117"/>
                    </a:lnTo>
                    <a:lnTo>
                      <a:pt x="175" y="117"/>
                    </a:lnTo>
                    <a:lnTo>
                      <a:pt x="182" y="120"/>
                    </a:lnTo>
                    <a:lnTo>
                      <a:pt x="188" y="122"/>
                    </a:lnTo>
                    <a:lnTo>
                      <a:pt x="193" y="128"/>
                    </a:lnTo>
                    <a:lnTo>
                      <a:pt x="197" y="134"/>
                    </a:lnTo>
                    <a:lnTo>
                      <a:pt x="199" y="139"/>
                    </a:lnTo>
                    <a:lnTo>
                      <a:pt x="192" y="142"/>
                    </a:lnTo>
                    <a:lnTo>
                      <a:pt x="190" y="135"/>
                    </a:lnTo>
                    <a:lnTo>
                      <a:pt x="190" y="129"/>
                    </a:lnTo>
                    <a:lnTo>
                      <a:pt x="190" y="135"/>
                    </a:lnTo>
                    <a:lnTo>
                      <a:pt x="191" y="142"/>
                    </a:lnTo>
                    <a:lnTo>
                      <a:pt x="197" y="145"/>
                    </a:lnTo>
                    <a:lnTo>
                      <a:pt x="204" y="143"/>
                    </a:lnTo>
                    <a:lnTo>
                      <a:pt x="205" y="142"/>
                    </a:lnTo>
                    <a:lnTo>
                      <a:pt x="218" y="138"/>
                    </a:lnTo>
                    <a:lnTo>
                      <a:pt x="223" y="138"/>
                    </a:lnTo>
                    <a:lnTo>
                      <a:pt x="225" y="134"/>
                    </a:lnTo>
                    <a:lnTo>
                      <a:pt x="231" y="129"/>
                    </a:lnTo>
                    <a:lnTo>
                      <a:pt x="232" y="133"/>
                    </a:lnTo>
                    <a:lnTo>
                      <a:pt x="238" y="132"/>
                    </a:lnTo>
                    <a:lnTo>
                      <a:pt x="256" y="117"/>
                    </a:lnTo>
                    <a:lnTo>
                      <a:pt x="262" y="115"/>
                    </a:lnTo>
                    <a:lnTo>
                      <a:pt x="266" y="113"/>
                    </a:lnTo>
                    <a:lnTo>
                      <a:pt x="273" y="115"/>
                    </a:lnTo>
                    <a:lnTo>
                      <a:pt x="270" y="109"/>
                    </a:lnTo>
                    <a:lnTo>
                      <a:pt x="262" y="105"/>
                    </a:lnTo>
                    <a:lnTo>
                      <a:pt x="271" y="108"/>
                    </a:lnTo>
                    <a:lnTo>
                      <a:pt x="269" y="105"/>
                    </a:lnTo>
                    <a:lnTo>
                      <a:pt x="271" y="99"/>
                    </a:lnTo>
                    <a:lnTo>
                      <a:pt x="277" y="95"/>
                    </a:lnTo>
                    <a:lnTo>
                      <a:pt x="288" y="94"/>
                    </a:lnTo>
                    <a:lnTo>
                      <a:pt x="295" y="92"/>
                    </a:lnTo>
                    <a:lnTo>
                      <a:pt x="299" y="92"/>
                    </a:lnTo>
                    <a:lnTo>
                      <a:pt x="312" y="99"/>
                    </a:lnTo>
                    <a:lnTo>
                      <a:pt x="317" y="100"/>
                    </a:lnTo>
                    <a:lnTo>
                      <a:pt x="330" y="108"/>
                    </a:lnTo>
                    <a:lnTo>
                      <a:pt x="338" y="120"/>
                    </a:lnTo>
                    <a:lnTo>
                      <a:pt x="351" y="125"/>
                    </a:lnTo>
                    <a:lnTo>
                      <a:pt x="353" y="132"/>
                    </a:lnTo>
                    <a:lnTo>
                      <a:pt x="355" y="138"/>
                    </a:lnTo>
                    <a:lnTo>
                      <a:pt x="372" y="150"/>
                    </a:lnTo>
                    <a:lnTo>
                      <a:pt x="377" y="156"/>
                    </a:lnTo>
                    <a:lnTo>
                      <a:pt x="383" y="159"/>
                    </a:lnTo>
                    <a:lnTo>
                      <a:pt x="386" y="164"/>
                    </a:lnTo>
                    <a:lnTo>
                      <a:pt x="392" y="165"/>
                    </a:lnTo>
                    <a:lnTo>
                      <a:pt x="404" y="165"/>
                    </a:lnTo>
                    <a:lnTo>
                      <a:pt x="413" y="173"/>
                    </a:lnTo>
                    <a:lnTo>
                      <a:pt x="413" y="180"/>
                    </a:lnTo>
                    <a:lnTo>
                      <a:pt x="418" y="185"/>
                    </a:lnTo>
                    <a:lnTo>
                      <a:pt x="425" y="187"/>
                    </a:lnTo>
                    <a:lnTo>
                      <a:pt x="425" y="194"/>
                    </a:lnTo>
                    <a:lnTo>
                      <a:pt x="426" y="197"/>
                    </a:lnTo>
                    <a:lnTo>
                      <a:pt x="428" y="215"/>
                    </a:lnTo>
                    <a:lnTo>
                      <a:pt x="429" y="221"/>
                    </a:lnTo>
                    <a:lnTo>
                      <a:pt x="429" y="228"/>
                    </a:lnTo>
                    <a:lnTo>
                      <a:pt x="422" y="258"/>
                    </a:lnTo>
                    <a:lnTo>
                      <a:pt x="424" y="263"/>
                    </a:lnTo>
                    <a:lnTo>
                      <a:pt x="424" y="276"/>
                    </a:lnTo>
                    <a:lnTo>
                      <a:pt x="421" y="285"/>
                    </a:lnTo>
                    <a:lnTo>
                      <a:pt x="425" y="292"/>
                    </a:lnTo>
                    <a:lnTo>
                      <a:pt x="431" y="298"/>
                    </a:lnTo>
                    <a:lnTo>
                      <a:pt x="425" y="289"/>
                    </a:lnTo>
                    <a:lnTo>
                      <a:pt x="437" y="297"/>
                    </a:lnTo>
                    <a:lnTo>
                      <a:pt x="437" y="299"/>
                    </a:lnTo>
                    <a:lnTo>
                      <a:pt x="441" y="293"/>
                    </a:lnTo>
                    <a:lnTo>
                      <a:pt x="444" y="281"/>
                    </a:lnTo>
                    <a:lnTo>
                      <a:pt x="438" y="281"/>
                    </a:lnTo>
                    <a:lnTo>
                      <a:pt x="437" y="280"/>
                    </a:lnTo>
                    <a:lnTo>
                      <a:pt x="437" y="273"/>
                    </a:lnTo>
                    <a:lnTo>
                      <a:pt x="433" y="269"/>
                    </a:lnTo>
                    <a:lnTo>
                      <a:pt x="433" y="268"/>
                    </a:lnTo>
                    <a:lnTo>
                      <a:pt x="446" y="275"/>
                    </a:lnTo>
                    <a:lnTo>
                      <a:pt x="447" y="280"/>
                    </a:lnTo>
                    <a:lnTo>
                      <a:pt x="452" y="275"/>
                    </a:lnTo>
                    <a:lnTo>
                      <a:pt x="457" y="280"/>
                    </a:lnTo>
                    <a:lnTo>
                      <a:pt x="459" y="285"/>
                    </a:lnTo>
                    <a:lnTo>
                      <a:pt x="448" y="303"/>
                    </a:lnTo>
                    <a:lnTo>
                      <a:pt x="447" y="314"/>
                    </a:lnTo>
                    <a:lnTo>
                      <a:pt x="441" y="315"/>
                    </a:lnTo>
                    <a:lnTo>
                      <a:pt x="441" y="320"/>
                    </a:lnTo>
                    <a:lnTo>
                      <a:pt x="435" y="315"/>
                    </a:lnTo>
                    <a:lnTo>
                      <a:pt x="439" y="320"/>
                    </a:lnTo>
                    <a:lnTo>
                      <a:pt x="451" y="327"/>
                    </a:lnTo>
                    <a:lnTo>
                      <a:pt x="455" y="332"/>
                    </a:lnTo>
                    <a:lnTo>
                      <a:pt x="454" y="334"/>
                    </a:lnTo>
                    <a:lnTo>
                      <a:pt x="467" y="357"/>
                    </a:lnTo>
                    <a:lnTo>
                      <a:pt x="470" y="362"/>
                    </a:lnTo>
                    <a:lnTo>
                      <a:pt x="480" y="372"/>
                    </a:lnTo>
                    <a:lnTo>
                      <a:pt x="486" y="373"/>
                    </a:lnTo>
                    <a:lnTo>
                      <a:pt x="491" y="373"/>
                    </a:lnTo>
                    <a:lnTo>
                      <a:pt x="494" y="375"/>
                    </a:lnTo>
                    <a:lnTo>
                      <a:pt x="493" y="368"/>
                    </a:lnTo>
                    <a:lnTo>
                      <a:pt x="489" y="363"/>
                    </a:lnTo>
                    <a:lnTo>
                      <a:pt x="482" y="359"/>
                    </a:lnTo>
                    <a:lnTo>
                      <a:pt x="489" y="359"/>
                    </a:lnTo>
                    <a:lnTo>
                      <a:pt x="493" y="363"/>
                    </a:lnTo>
                    <a:lnTo>
                      <a:pt x="503" y="358"/>
                    </a:lnTo>
                    <a:lnTo>
                      <a:pt x="504" y="359"/>
                    </a:lnTo>
                    <a:lnTo>
                      <a:pt x="498" y="363"/>
                    </a:lnTo>
                    <a:lnTo>
                      <a:pt x="502" y="368"/>
                    </a:lnTo>
                    <a:lnTo>
                      <a:pt x="502" y="381"/>
                    </a:lnTo>
                    <a:lnTo>
                      <a:pt x="503" y="386"/>
                    </a:lnTo>
                    <a:lnTo>
                      <a:pt x="506" y="393"/>
                    </a:lnTo>
                    <a:lnTo>
                      <a:pt x="504" y="397"/>
                    </a:lnTo>
                    <a:lnTo>
                      <a:pt x="511" y="397"/>
                    </a:lnTo>
                    <a:lnTo>
                      <a:pt x="516" y="390"/>
                    </a:lnTo>
                    <a:lnTo>
                      <a:pt x="517" y="384"/>
                    </a:lnTo>
                    <a:lnTo>
                      <a:pt x="525" y="377"/>
                    </a:lnTo>
                    <a:lnTo>
                      <a:pt x="519" y="386"/>
                    </a:lnTo>
                    <a:lnTo>
                      <a:pt x="519" y="393"/>
                    </a:lnTo>
                    <a:lnTo>
                      <a:pt x="513" y="398"/>
                    </a:lnTo>
                    <a:lnTo>
                      <a:pt x="513" y="402"/>
                    </a:lnTo>
                    <a:lnTo>
                      <a:pt x="520" y="403"/>
                    </a:lnTo>
                    <a:lnTo>
                      <a:pt x="525" y="409"/>
                    </a:lnTo>
                    <a:lnTo>
                      <a:pt x="532" y="432"/>
                    </a:lnTo>
                    <a:lnTo>
                      <a:pt x="542" y="444"/>
                    </a:lnTo>
                    <a:lnTo>
                      <a:pt x="546" y="444"/>
                    </a:lnTo>
                    <a:lnTo>
                      <a:pt x="541" y="446"/>
                    </a:lnTo>
                    <a:lnTo>
                      <a:pt x="546" y="449"/>
                    </a:lnTo>
                    <a:lnTo>
                      <a:pt x="552" y="448"/>
                    </a:lnTo>
                    <a:lnTo>
                      <a:pt x="559" y="448"/>
                    </a:lnTo>
                    <a:lnTo>
                      <a:pt x="563" y="449"/>
                    </a:lnTo>
                    <a:lnTo>
                      <a:pt x="575" y="453"/>
                    </a:lnTo>
                    <a:lnTo>
                      <a:pt x="576" y="459"/>
                    </a:lnTo>
                    <a:lnTo>
                      <a:pt x="581" y="463"/>
                    </a:lnTo>
                    <a:lnTo>
                      <a:pt x="589" y="474"/>
                    </a:lnTo>
                    <a:lnTo>
                      <a:pt x="591" y="480"/>
                    </a:lnTo>
                    <a:lnTo>
                      <a:pt x="602" y="492"/>
                    </a:lnTo>
                    <a:lnTo>
                      <a:pt x="607" y="494"/>
                    </a:lnTo>
                    <a:lnTo>
                      <a:pt x="614" y="494"/>
                    </a:lnTo>
                    <a:lnTo>
                      <a:pt x="620" y="498"/>
                    </a:lnTo>
                    <a:lnTo>
                      <a:pt x="616" y="505"/>
                    </a:lnTo>
                    <a:lnTo>
                      <a:pt x="608" y="501"/>
                    </a:lnTo>
                    <a:lnTo>
                      <a:pt x="603" y="496"/>
                    </a:lnTo>
                    <a:lnTo>
                      <a:pt x="598" y="502"/>
                    </a:lnTo>
                    <a:lnTo>
                      <a:pt x="601" y="507"/>
                    </a:lnTo>
                    <a:lnTo>
                      <a:pt x="606" y="514"/>
                    </a:lnTo>
                    <a:lnTo>
                      <a:pt x="619" y="510"/>
                    </a:lnTo>
                    <a:lnTo>
                      <a:pt x="627" y="505"/>
                    </a:lnTo>
                    <a:lnTo>
                      <a:pt x="632" y="506"/>
                    </a:lnTo>
                    <a:lnTo>
                      <a:pt x="638" y="506"/>
                    </a:lnTo>
                    <a:lnTo>
                      <a:pt x="643" y="504"/>
                    </a:lnTo>
                    <a:lnTo>
                      <a:pt x="649" y="498"/>
                    </a:lnTo>
                    <a:lnTo>
                      <a:pt x="654" y="494"/>
                    </a:lnTo>
                    <a:lnTo>
                      <a:pt x="660" y="498"/>
                    </a:lnTo>
                    <a:lnTo>
                      <a:pt x="658" y="494"/>
                    </a:lnTo>
                    <a:lnTo>
                      <a:pt x="664" y="498"/>
                    </a:lnTo>
                    <a:lnTo>
                      <a:pt x="663" y="492"/>
                    </a:lnTo>
                    <a:lnTo>
                      <a:pt x="664" y="485"/>
                    </a:lnTo>
                    <a:lnTo>
                      <a:pt x="668" y="480"/>
                    </a:lnTo>
                    <a:lnTo>
                      <a:pt x="664" y="468"/>
                    </a:lnTo>
                    <a:lnTo>
                      <a:pt x="667" y="464"/>
                    </a:lnTo>
                    <a:lnTo>
                      <a:pt x="666" y="459"/>
                    </a:lnTo>
                    <a:lnTo>
                      <a:pt x="668" y="453"/>
                    </a:lnTo>
                    <a:lnTo>
                      <a:pt x="668" y="448"/>
                    </a:lnTo>
                    <a:lnTo>
                      <a:pt x="673" y="442"/>
                    </a:lnTo>
                    <a:lnTo>
                      <a:pt x="672" y="436"/>
                    </a:lnTo>
                    <a:lnTo>
                      <a:pt x="675" y="429"/>
                    </a:lnTo>
                    <a:lnTo>
                      <a:pt x="677" y="436"/>
                    </a:lnTo>
                    <a:lnTo>
                      <a:pt x="677" y="431"/>
                    </a:lnTo>
                    <a:close/>
                  </a:path>
                </a:pathLst>
              </a:custGeom>
              <a:solidFill>
                <a:srgbClr val="66FF66"/>
              </a:solidFill>
              <a:ln w="9525" cap="rnd">
                <a:solidFill>
                  <a:srgbClr val="D5F8FF"/>
                </a:solidFill>
                <a:prstDash val="solid"/>
                <a:round/>
                <a:headEnd/>
                <a:tailEnd/>
              </a:ln>
            </p:spPr>
            <p:txBody>
              <a:bodyPr/>
              <a:lstStyle/>
              <a:p>
                <a:endParaRPr lang="en-US" dirty="0"/>
              </a:p>
            </p:txBody>
          </p:sp>
          <p:sp>
            <p:nvSpPr>
              <p:cNvPr id="59" name="Freeform 221"/>
              <p:cNvSpPr>
                <a:spLocks/>
              </p:cNvSpPr>
              <p:nvPr/>
            </p:nvSpPr>
            <p:spPr bwMode="auto">
              <a:xfrm>
                <a:off x="3646" y="2975"/>
                <a:ext cx="59" cy="13"/>
              </a:xfrm>
              <a:custGeom>
                <a:avLst/>
                <a:gdLst>
                  <a:gd name="T0" fmla="*/ 26 w 59"/>
                  <a:gd name="T1" fmla="*/ 6 h 13"/>
                  <a:gd name="T2" fmla="*/ 20 w 59"/>
                  <a:gd name="T3" fmla="*/ 7 h 13"/>
                  <a:gd name="T4" fmla="*/ 14 w 59"/>
                  <a:gd name="T5" fmla="*/ 10 h 13"/>
                  <a:gd name="T6" fmla="*/ 0 w 59"/>
                  <a:gd name="T7" fmla="*/ 13 h 13"/>
                  <a:gd name="T8" fmla="*/ 7 w 59"/>
                  <a:gd name="T9" fmla="*/ 13 h 13"/>
                  <a:gd name="T10" fmla="*/ 44 w 59"/>
                  <a:gd name="T11" fmla="*/ 2 h 13"/>
                  <a:gd name="T12" fmla="*/ 59 w 59"/>
                  <a:gd name="T13" fmla="*/ 0 h 13"/>
                  <a:gd name="T14" fmla="*/ 52 w 59"/>
                  <a:gd name="T15" fmla="*/ 0 h 13"/>
                  <a:gd name="T16" fmla="*/ 40 w 59"/>
                  <a:gd name="T17" fmla="*/ 2 h 13"/>
                  <a:gd name="T18" fmla="*/ 26 w 59"/>
                  <a:gd name="T19" fmla="*/ 6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13">
                    <a:moveTo>
                      <a:pt x="26" y="6"/>
                    </a:moveTo>
                    <a:lnTo>
                      <a:pt x="20" y="7"/>
                    </a:lnTo>
                    <a:lnTo>
                      <a:pt x="14" y="10"/>
                    </a:lnTo>
                    <a:lnTo>
                      <a:pt x="0" y="13"/>
                    </a:lnTo>
                    <a:lnTo>
                      <a:pt x="7" y="13"/>
                    </a:lnTo>
                    <a:lnTo>
                      <a:pt x="44" y="2"/>
                    </a:lnTo>
                    <a:lnTo>
                      <a:pt x="59" y="0"/>
                    </a:lnTo>
                    <a:lnTo>
                      <a:pt x="52" y="0"/>
                    </a:lnTo>
                    <a:lnTo>
                      <a:pt x="40" y="2"/>
                    </a:lnTo>
                    <a:lnTo>
                      <a:pt x="26" y="6"/>
                    </a:lnTo>
                    <a:close/>
                  </a:path>
                </a:pathLst>
              </a:custGeom>
              <a:solidFill>
                <a:schemeClr val="accent1"/>
              </a:solidFill>
              <a:ln w="9525" cap="rnd">
                <a:solidFill>
                  <a:srgbClr val="D5F8FF"/>
                </a:solidFill>
                <a:prstDash val="solid"/>
                <a:round/>
                <a:headEnd/>
                <a:tailEnd/>
              </a:ln>
            </p:spPr>
            <p:txBody>
              <a:bodyPr/>
              <a:lstStyle/>
              <a:p>
                <a:endParaRPr lang="en-US" dirty="0"/>
              </a:p>
            </p:txBody>
          </p:sp>
        </p:grpSp>
        <p:sp>
          <p:nvSpPr>
            <p:cNvPr id="14" name="Freeform 229"/>
            <p:cNvSpPr>
              <a:spLocks noEditPoints="1"/>
            </p:cNvSpPr>
            <p:nvPr/>
          </p:nvSpPr>
          <p:spPr bwMode="auto">
            <a:xfrm>
              <a:off x="1864964" y="2623413"/>
              <a:ext cx="919162" cy="519113"/>
            </a:xfrm>
            <a:custGeom>
              <a:avLst/>
              <a:gdLst>
                <a:gd name="T0" fmla="*/ 816864 w 602"/>
                <a:gd name="T1" fmla="*/ 312995 h 340"/>
                <a:gd name="T2" fmla="*/ 793961 w 602"/>
                <a:gd name="T3" fmla="*/ 323682 h 340"/>
                <a:gd name="T4" fmla="*/ 778693 w 602"/>
                <a:gd name="T5" fmla="*/ 297727 h 340"/>
                <a:gd name="T6" fmla="*/ 749683 w 602"/>
                <a:gd name="T7" fmla="*/ 280932 h 340"/>
                <a:gd name="T8" fmla="*/ 699297 w 602"/>
                <a:gd name="T9" fmla="*/ 270244 h 340"/>
                <a:gd name="T10" fmla="*/ 738995 w 602"/>
                <a:gd name="T11" fmla="*/ 277878 h 340"/>
                <a:gd name="T12" fmla="*/ 766478 w 602"/>
                <a:gd name="T13" fmla="*/ 273298 h 340"/>
                <a:gd name="T14" fmla="*/ 803122 w 602"/>
                <a:gd name="T15" fmla="*/ 303834 h 340"/>
                <a:gd name="T16" fmla="*/ 810757 w 602"/>
                <a:gd name="T17" fmla="*/ 279405 h 340"/>
                <a:gd name="T18" fmla="*/ 771059 w 602"/>
                <a:gd name="T19" fmla="*/ 262610 h 340"/>
                <a:gd name="T20" fmla="*/ 771059 w 602"/>
                <a:gd name="T21" fmla="*/ 254976 h 340"/>
                <a:gd name="T22" fmla="*/ 787854 w 602"/>
                <a:gd name="T23" fmla="*/ 244288 h 340"/>
                <a:gd name="T24" fmla="*/ 804649 w 602"/>
                <a:gd name="T25" fmla="*/ 224440 h 340"/>
                <a:gd name="T26" fmla="*/ 781747 w 602"/>
                <a:gd name="T27" fmla="*/ 212226 h 340"/>
                <a:gd name="T28" fmla="*/ 742049 w 602"/>
                <a:gd name="T29" fmla="*/ 193904 h 340"/>
                <a:gd name="T30" fmla="*/ 714565 w 602"/>
                <a:gd name="T31" fmla="*/ 166422 h 340"/>
                <a:gd name="T32" fmla="*/ 708458 w 602"/>
                <a:gd name="T33" fmla="*/ 155734 h 340"/>
                <a:gd name="T34" fmla="*/ 742049 w 602"/>
                <a:gd name="T35" fmla="*/ 187797 h 340"/>
                <a:gd name="T36" fmla="*/ 777166 w 602"/>
                <a:gd name="T37" fmla="*/ 206118 h 340"/>
                <a:gd name="T38" fmla="*/ 784800 w 602"/>
                <a:gd name="T39" fmla="*/ 177109 h 340"/>
                <a:gd name="T40" fmla="*/ 764951 w 602"/>
                <a:gd name="T41" fmla="*/ 161841 h 340"/>
                <a:gd name="T42" fmla="*/ 748156 w 602"/>
                <a:gd name="T43" fmla="*/ 145046 h 340"/>
                <a:gd name="T44" fmla="*/ 714565 w 602"/>
                <a:gd name="T45" fmla="*/ 145046 h 340"/>
                <a:gd name="T46" fmla="*/ 685555 w 602"/>
                <a:gd name="T47" fmla="*/ 122144 h 340"/>
                <a:gd name="T48" fmla="*/ 658072 w 602"/>
                <a:gd name="T49" fmla="*/ 122144 h 340"/>
                <a:gd name="T50" fmla="*/ 668760 w 602"/>
                <a:gd name="T51" fmla="*/ 88555 h 340"/>
                <a:gd name="T52" fmla="*/ 680975 w 602"/>
                <a:gd name="T53" fmla="*/ 70233 h 340"/>
                <a:gd name="T54" fmla="*/ 665706 w 602"/>
                <a:gd name="T55" fmla="*/ 42750 h 340"/>
                <a:gd name="T56" fmla="*/ 629062 w 602"/>
                <a:gd name="T57" fmla="*/ 30536 h 340"/>
                <a:gd name="T58" fmla="*/ 606159 w 602"/>
                <a:gd name="T59" fmla="*/ 0 h 340"/>
                <a:gd name="T60" fmla="*/ 528290 w 602"/>
                <a:gd name="T61" fmla="*/ 0 h 340"/>
                <a:gd name="T62" fmla="*/ 519129 w 602"/>
                <a:gd name="T63" fmla="*/ 42750 h 340"/>
                <a:gd name="T64" fmla="*/ 490118 w 602"/>
                <a:gd name="T65" fmla="*/ 77867 h 340"/>
                <a:gd name="T66" fmla="*/ 461108 w 602"/>
                <a:gd name="T67" fmla="*/ 108403 h 340"/>
                <a:gd name="T68" fmla="*/ 445840 w 602"/>
                <a:gd name="T69" fmla="*/ 157261 h 340"/>
                <a:gd name="T70" fmla="*/ 409195 w 602"/>
                <a:gd name="T71" fmla="*/ 145046 h 340"/>
                <a:gd name="T72" fmla="*/ 393927 w 602"/>
                <a:gd name="T73" fmla="*/ 181690 h 340"/>
                <a:gd name="T74" fmla="*/ 377132 w 602"/>
                <a:gd name="T75" fmla="*/ 236654 h 340"/>
                <a:gd name="T76" fmla="*/ 361863 w 602"/>
                <a:gd name="T77" fmla="*/ 294673 h 340"/>
                <a:gd name="T78" fmla="*/ 337434 w 602"/>
                <a:gd name="T79" fmla="*/ 326736 h 340"/>
                <a:gd name="T80" fmla="*/ 297736 w 602"/>
                <a:gd name="T81" fmla="*/ 342004 h 340"/>
                <a:gd name="T82" fmla="*/ 254984 w 602"/>
                <a:gd name="T83" fmla="*/ 364906 h 340"/>
                <a:gd name="T84" fmla="*/ 207651 w 602"/>
                <a:gd name="T85" fmla="*/ 375594 h 340"/>
                <a:gd name="T86" fmla="*/ 171007 w 602"/>
                <a:gd name="T87" fmla="*/ 338950 h 340"/>
                <a:gd name="T88" fmla="*/ 96191 w 602"/>
                <a:gd name="T89" fmla="*/ 424451 h 340"/>
                <a:gd name="T90" fmla="*/ 68708 w 602"/>
                <a:gd name="T91" fmla="*/ 453460 h 340"/>
                <a:gd name="T92" fmla="*/ 27483 w 602"/>
                <a:gd name="T93" fmla="*/ 485523 h 340"/>
                <a:gd name="T94" fmla="*/ 56493 w 602"/>
                <a:gd name="T95" fmla="*/ 493157 h 340"/>
                <a:gd name="T96" fmla="*/ 225974 w 602"/>
                <a:gd name="T97" fmla="*/ 465675 h 340"/>
                <a:gd name="T98" fmla="*/ 619901 w 602"/>
                <a:gd name="T99" fmla="*/ 403076 h 340"/>
                <a:gd name="T100" fmla="*/ 861143 w 602"/>
                <a:gd name="T101" fmla="*/ 354218 h 340"/>
                <a:gd name="T102" fmla="*/ 870304 w 602"/>
                <a:gd name="T103" fmla="*/ 340477 h 340"/>
                <a:gd name="T104" fmla="*/ 853509 w 602"/>
                <a:gd name="T105" fmla="*/ 302307 h 340"/>
                <a:gd name="T106" fmla="*/ 848928 w 602"/>
                <a:gd name="T107" fmla="*/ 154207 h 340"/>
                <a:gd name="T108" fmla="*/ 844347 w 602"/>
                <a:gd name="T109" fmla="*/ 189324 h 340"/>
                <a:gd name="T110" fmla="*/ 836713 w 602"/>
                <a:gd name="T111" fmla="*/ 235128 h 340"/>
                <a:gd name="T112" fmla="*/ 853509 w 602"/>
                <a:gd name="T113" fmla="*/ 233601 h 340"/>
                <a:gd name="T114" fmla="*/ 870304 w 602"/>
                <a:gd name="T115" fmla="*/ 210699 h 340"/>
                <a:gd name="T116" fmla="*/ 876411 w 602"/>
                <a:gd name="T117" fmla="*/ 166422 h 3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2" h="340">
                  <a:moveTo>
                    <a:pt x="581" y="206"/>
                  </a:moveTo>
                  <a:lnTo>
                    <a:pt x="563" y="207"/>
                  </a:lnTo>
                  <a:lnTo>
                    <a:pt x="557" y="206"/>
                  </a:lnTo>
                  <a:lnTo>
                    <a:pt x="556" y="213"/>
                  </a:lnTo>
                  <a:lnTo>
                    <a:pt x="557" y="217"/>
                  </a:lnTo>
                  <a:lnTo>
                    <a:pt x="552" y="214"/>
                  </a:lnTo>
                  <a:lnTo>
                    <a:pt x="547" y="213"/>
                  </a:lnTo>
                  <a:lnTo>
                    <a:pt x="541" y="220"/>
                  </a:lnTo>
                  <a:lnTo>
                    <a:pt x="543" y="213"/>
                  </a:lnTo>
                  <a:lnTo>
                    <a:pt x="536" y="207"/>
                  </a:lnTo>
                  <a:lnTo>
                    <a:pt x="530" y="203"/>
                  </a:lnTo>
                  <a:lnTo>
                    <a:pt x="525" y="197"/>
                  </a:lnTo>
                  <a:lnTo>
                    <a:pt x="524" y="191"/>
                  </a:lnTo>
                  <a:lnTo>
                    <a:pt x="517" y="194"/>
                  </a:lnTo>
                  <a:lnTo>
                    <a:pt x="510" y="191"/>
                  </a:lnTo>
                  <a:lnTo>
                    <a:pt x="505" y="193"/>
                  </a:lnTo>
                  <a:lnTo>
                    <a:pt x="493" y="187"/>
                  </a:lnTo>
                  <a:lnTo>
                    <a:pt x="474" y="187"/>
                  </a:lnTo>
                  <a:lnTo>
                    <a:pt x="476" y="184"/>
                  </a:lnTo>
                  <a:lnTo>
                    <a:pt x="482" y="186"/>
                  </a:lnTo>
                  <a:lnTo>
                    <a:pt x="494" y="183"/>
                  </a:lnTo>
                  <a:lnTo>
                    <a:pt x="501" y="189"/>
                  </a:lnTo>
                  <a:lnTo>
                    <a:pt x="503" y="189"/>
                  </a:lnTo>
                  <a:lnTo>
                    <a:pt x="505" y="182"/>
                  </a:lnTo>
                  <a:lnTo>
                    <a:pt x="510" y="187"/>
                  </a:lnTo>
                  <a:lnTo>
                    <a:pt x="517" y="191"/>
                  </a:lnTo>
                  <a:lnTo>
                    <a:pt x="522" y="186"/>
                  </a:lnTo>
                  <a:lnTo>
                    <a:pt x="528" y="193"/>
                  </a:lnTo>
                  <a:lnTo>
                    <a:pt x="533" y="198"/>
                  </a:lnTo>
                  <a:lnTo>
                    <a:pt x="540" y="201"/>
                  </a:lnTo>
                  <a:lnTo>
                    <a:pt x="547" y="207"/>
                  </a:lnTo>
                  <a:lnTo>
                    <a:pt x="549" y="203"/>
                  </a:lnTo>
                  <a:lnTo>
                    <a:pt x="553" y="202"/>
                  </a:lnTo>
                  <a:lnTo>
                    <a:pt x="555" y="195"/>
                  </a:lnTo>
                  <a:lnTo>
                    <a:pt x="552" y="190"/>
                  </a:lnTo>
                  <a:lnTo>
                    <a:pt x="547" y="187"/>
                  </a:lnTo>
                  <a:lnTo>
                    <a:pt x="544" y="182"/>
                  </a:lnTo>
                  <a:lnTo>
                    <a:pt x="537" y="183"/>
                  </a:lnTo>
                  <a:lnTo>
                    <a:pt x="525" y="179"/>
                  </a:lnTo>
                  <a:lnTo>
                    <a:pt x="520" y="172"/>
                  </a:lnTo>
                  <a:lnTo>
                    <a:pt x="506" y="163"/>
                  </a:lnTo>
                  <a:lnTo>
                    <a:pt x="513" y="163"/>
                  </a:lnTo>
                  <a:lnTo>
                    <a:pt x="525" y="174"/>
                  </a:lnTo>
                  <a:lnTo>
                    <a:pt x="537" y="179"/>
                  </a:lnTo>
                  <a:lnTo>
                    <a:pt x="541" y="174"/>
                  </a:lnTo>
                  <a:lnTo>
                    <a:pt x="536" y="167"/>
                  </a:lnTo>
                  <a:lnTo>
                    <a:pt x="537" y="166"/>
                  </a:lnTo>
                  <a:lnTo>
                    <a:pt x="544" y="167"/>
                  </a:lnTo>
                  <a:lnTo>
                    <a:pt x="549" y="171"/>
                  </a:lnTo>
                  <a:lnTo>
                    <a:pt x="551" y="166"/>
                  </a:lnTo>
                  <a:lnTo>
                    <a:pt x="548" y="153"/>
                  </a:lnTo>
                  <a:lnTo>
                    <a:pt x="541" y="155"/>
                  </a:lnTo>
                  <a:lnTo>
                    <a:pt x="536" y="152"/>
                  </a:lnTo>
                  <a:lnTo>
                    <a:pt x="539" y="151"/>
                  </a:lnTo>
                  <a:lnTo>
                    <a:pt x="532" y="145"/>
                  </a:lnTo>
                  <a:lnTo>
                    <a:pt x="525" y="147"/>
                  </a:lnTo>
                  <a:lnTo>
                    <a:pt x="520" y="141"/>
                  </a:lnTo>
                  <a:lnTo>
                    <a:pt x="518" y="137"/>
                  </a:lnTo>
                  <a:lnTo>
                    <a:pt x="505" y="132"/>
                  </a:lnTo>
                  <a:lnTo>
                    <a:pt x="501" y="125"/>
                  </a:lnTo>
                  <a:lnTo>
                    <a:pt x="494" y="122"/>
                  </a:lnTo>
                  <a:lnTo>
                    <a:pt x="490" y="118"/>
                  </a:lnTo>
                  <a:lnTo>
                    <a:pt x="487" y="113"/>
                  </a:lnTo>
                  <a:lnTo>
                    <a:pt x="474" y="105"/>
                  </a:lnTo>
                  <a:lnTo>
                    <a:pt x="468" y="105"/>
                  </a:lnTo>
                  <a:lnTo>
                    <a:pt x="475" y="103"/>
                  </a:lnTo>
                  <a:lnTo>
                    <a:pt x="482" y="106"/>
                  </a:lnTo>
                  <a:lnTo>
                    <a:pt x="488" y="111"/>
                  </a:lnTo>
                  <a:lnTo>
                    <a:pt x="494" y="118"/>
                  </a:lnTo>
                  <a:lnTo>
                    <a:pt x="499" y="121"/>
                  </a:lnTo>
                  <a:lnTo>
                    <a:pt x="505" y="128"/>
                  </a:lnTo>
                  <a:lnTo>
                    <a:pt x="509" y="128"/>
                  </a:lnTo>
                  <a:lnTo>
                    <a:pt x="522" y="137"/>
                  </a:lnTo>
                  <a:lnTo>
                    <a:pt x="528" y="138"/>
                  </a:lnTo>
                  <a:lnTo>
                    <a:pt x="529" y="140"/>
                  </a:lnTo>
                  <a:lnTo>
                    <a:pt x="536" y="143"/>
                  </a:lnTo>
                  <a:lnTo>
                    <a:pt x="539" y="133"/>
                  </a:lnTo>
                  <a:lnTo>
                    <a:pt x="539" y="126"/>
                  </a:lnTo>
                  <a:lnTo>
                    <a:pt x="534" y="121"/>
                  </a:lnTo>
                  <a:lnTo>
                    <a:pt x="541" y="122"/>
                  </a:lnTo>
                  <a:lnTo>
                    <a:pt x="541" y="115"/>
                  </a:lnTo>
                  <a:lnTo>
                    <a:pt x="528" y="110"/>
                  </a:lnTo>
                  <a:lnTo>
                    <a:pt x="521" y="110"/>
                  </a:lnTo>
                  <a:lnTo>
                    <a:pt x="521" y="107"/>
                  </a:lnTo>
                  <a:lnTo>
                    <a:pt x="516" y="107"/>
                  </a:lnTo>
                  <a:lnTo>
                    <a:pt x="516" y="105"/>
                  </a:lnTo>
                  <a:lnTo>
                    <a:pt x="509" y="99"/>
                  </a:lnTo>
                  <a:lnTo>
                    <a:pt x="509" y="97"/>
                  </a:lnTo>
                  <a:lnTo>
                    <a:pt x="497" y="99"/>
                  </a:lnTo>
                  <a:lnTo>
                    <a:pt x="494" y="98"/>
                  </a:lnTo>
                  <a:lnTo>
                    <a:pt x="487" y="99"/>
                  </a:lnTo>
                  <a:lnTo>
                    <a:pt x="484" y="98"/>
                  </a:lnTo>
                  <a:lnTo>
                    <a:pt x="474" y="88"/>
                  </a:lnTo>
                  <a:lnTo>
                    <a:pt x="474" y="83"/>
                  </a:lnTo>
                  <a:lnTo>
                    <a:pt x="467" y="83"/>
                  </a:lnTo>
                  <a:lnTo>
                    <a:pt x="460" y="88"/>
                  </a:lnTo>
                  <a:lnTo>
                    <a:pt x="456" y="90"/>
                  </a:lnTo>
                  <a:lnTo>
                    <a:pt x="449" y="88"/>
                  </a:lnTo>
                  <a:lnTo>
                    <a:pt x="448" y="83"/>
                  </a:lnTo>
                  <a:lnTo>
                    <a:pt x="449" y="83"/>
                  </a:lnTo>
                  <a:lnTo>
                    <a:pt x="449" y="76"/>
                  </a:lnTo>
                  <a:lnTo>
                    <a:pt x="451" y="57"/>
                  </a:lnTo>
                  <a:lnTo>
                    <a:pt x="455" y="60"/>
                  </a:lnTo>
                  <a:lnTo>
                    <a:pt x="456" y="60"/>
                  </a:lnTo>
                  <a:lnTo>
                    <a:pt x="459" y="57"/>
                  </a:lnTo>
                  <a:lnTo>
                    <a:pt x="457" y="55"/>
                  </a:lnTo>
                  <a:lnTo>
                    <a:pt x="464" y="48"/>
                  </a:lnTo>
                  <a:lnTo>
                    <a:pt x="461" y="41"/>
                  </a:lnTo>
                  <a:lnTo>
                    <a:pt x="461" y="38"/>
                  </a:lnTo>
                  <a:lnTo>
                    <a:pt x="459" y="32"/>
                  </a:lnTo>
                  <a:lnTo>
                    <a:pt x="453" y="29"/>
                  </a:lnTo>
                  <a:lnTo>
                    <a:pt x="448" y="28"/>
                  </a:lnTo>
                  <a:lnTo>
                    <a:pt x="442" y="23"/>
                  </a:lnTo>
                  <a:lnTo>
                    <a:pt x="436" y="21"/>
                  </a:lnTo>
                  <a:lnTo>
                    <a:pt x="428" y="21"/>
                  </a:lnTo>
                  <a:lnTo>
                    <a:pt x="421" y="17"/>
                  </a:lnTo>
                  <a:lnTo>
                    <a:pt x="422" y="11"/>
                  </a:lnTo>
                  <a:lnTo>
                    <a:pt x="419" y="4"/>
                  </a:lnTo>
                  <a:lnTo>
                    <a:pt x="413" y="0"/>
                  </a:lnTo>
                  <a:lnTo>
                    <a:pt x="400" y="0"/>
                  </a:lnTo>
                  <a:lnTo>
                    <a:pt x="398" y="13"/>
                  </a:lnTo>
                  <a:lnTo>
                    <a:pt x="394" y="18"/>
                  </a:lnTo>
                  <a:lnTo>
                    <a:pt x="360" y="0"/>
                  </a:lnTo>
                  <a:lnTo>
                    <a:pt x="353" y="3"/>
                  </a:lnTo>
                  <a:lnTo>
                    <a:pt x="354" y="9"/>
                  </a:lnTo>
                  <a:lnTo>
                    <a:pt x="352" y="15"/>
                  </a:lnTo>
                  <a:lnTo>
                    <a:pt x="353" y="29"/>
                  </a:lnTo>
                  <a:lnTo>
                    <a:pt x="348" y="34"/>
                  </a:lnTo>
                  <a:lnTo>
                    <a:pt x="344" y="46"/>
                  </a:lnTo>
                  <a:lnTo>
                    <a:pt x="340" y="53"/>
                  </a:lnTo>
                  <a:lnTo>
                    <a:pt x="334" y="53"/>
                  </a:lnTo>
                  <a:lnTo>
                    <a:pt x="329" y="67"/>
                  </a:lnTo>
                  <a:lnTo>
                    <a:pt x="322" y="68"/>
                  </a:lnTo>
                  <a:lnTo>
                    <a:pt x="317" y="67"/>
                  </a:lnTo>
                  <a:lnTo>
                    <a:pt x="314" y="74"/>
                  </a:lnTo>
                  <a:lnTo>
                    <a:pt x="312" y="83"/>
                  </a:lnTo>
                  <a:lnTo>
                    <a:pt x="310" y="88"/>
                  </a:lnTo>
                  <a:lnTo>
                    <a:pt x="307" y="102"/>
                  </a:lnTo>
                  <a:lnTo>
                    <a:pt x="304" y="107"/>
                  </a:lnTo>
                  <a:lnTo>
                    <a:pt x="298" y="110"/>
                  </a:lnTo>
                  <a:lnTo>
                    <a:pt x="285" y="109"/>
                  </a:lnTo>
                  <a:lnTo>
                    <a:pt x="284" y="105"/>
                  </a:lnTo>
                  <a:lnTo>
                    <a:pt x="279" y="99"/>
                  </a:lnTo>
                  <a:lnTo>
                    <a:pt x="272" y="102"/>
                  </a:lnTo>
                  <a:lnTo>
                    <a:pt x="272" y="114"/>
                  </a:lnTo>
                  <a:lnTo>
                    <a:pt x="271" y="121"/>
                  </a:lnTo>
                  <a:lnTo>
                    <a:pt x="268" y="124"/>
                  </a:lnTo>
                  <a:lnTo>
                    <a:pt x="265" y="136"/>
                  </a:lnTo>
                  <a:lnTo>
                    <a:pt x="261" y="141"/>
                  </a:lnTo>
                  <a:lnTo>
                    <a:pt x="260" y="148"/>
                  </a:lnTo>
                  <a:lnTo>
                    <a:pt x="257" y="161"/>
                  </a:lnTo>
                  <a:lnTo>
                    <a:pt x="252" y="170"/>
                  </a:lnTo>
                  <a:lnTo>
                    <a:pt x="245" y="182"/>
                  </a:lnTo>
                  <a:lnTo>
                    <a:pt x="242" y="194"/>
                  </a:lnTo>
                  <a:lnTo>
                    <a:pt x="246" y="201"/>
                  </a:lnTo>
                  <a:lnTo>
                    <a:pt x="242" y="206"/>
                  </a:lnTo>
                  <a:lnTo>
                    <a:pt x="243" y="212"/>
                  </a:lnTo>
                  <a:lnTo>
                    <a:pt x="242" y="213"/>
                  </a:lnTo>
                  <a:lnTo>
                    <a:pt x="230" y="222"/>
                  </a:lnTo>
                  <a:lnTo>
                    <a:pt x="225" y="221"/>
                  </a:lnTo>
                  <a:lnTo>
                    <a:pt x="212" y="231"/>
                  </a:lnTo>
                  <a:lnTo>
                    <a:pt x="203" y="228"/>
                  </a:lnTo>
                  <a:lnTo>
                    <a:pt x="203" y="233"/>
                  </a:lnTo>
                  <a:lnTo>
                    <a:pt x="200" y="239"/>
                  </a:lnTo>
                  <a:lnTo>
                    <a:pt x="195" y="241"/>
                  </a:lnTo>
                  <a:lnTo>
                    <a:pt x="181" y="248"/>
                  </a:lnTo>
                  <a:lnTo>
                    <a:pt x="174" y="248"/>
                  </a:lnTo>
                  <a:lnTo>
                    <a:pt x="165" y="244"/>
                  </a:lnTo>
                  <a:lnTo>
                    <a:pt x="161" y="249"/>
                  </a:lnTo>
                  <a:lnTo>
                    <a:pt x="150" y="259"/>
                  </a:lnTo>
                  <a:lnTo>
                    <a:pt x="141" y="256"/>
                  </a:lnTo>
                  <a:lnTo>
                    <a:pt x="128" y="249"/>
                  </a:lnTo>
                  <a:lnTo>
                    <a:pt x="122" y="244"/>
                  </a:lnTo>
                  <a:lnTo>
                    <a:pt x="116" y="237"/>
                  </a:lnTo>
                  <a:lnTo>
                    <a:pt x="116" y="231"/>
                  </a:lnTo>
                  <a:lnTo>
                    <a:pt x="92" y="259"/>
                  </a:lnTo>
                  <a:lnTo>
                    <a:pt x="70" y="275"/>
                  </a:lnTo>
                  <a:lnTo>
                    <a:pt x="66" y="282"/>
                  </a:lnTo>
                  <a:lnTo>
                    <a:pt x="66" y="289"/>
                  </a:lnTo>
                  <a:lnTo>
                    <a:pt x="59" y="294"/>
                  </a:lnTo>
                  <a:lnTo>
                    <a:pt x="58" y="300"/>
                  </a:lnTo>
                  <a:lnTo>
                    <a:pt x="54" y="306"/>
                  </a:lnTo>
                  <a:lnTo>
                    <a:pt x="47" y="309"/>
                  </a:lnTo>
                  <a:lnTo>
                    <a:pt x="42" y="313"/>
                  </a:lnTo>
                  <a:lnTo>
                    <a:pt x="40" y="320"/>
                  </a:lnTo>
                  <a:lnTo>
                    <a:pt x="26" y="327"/>
                  </a:lnTo>
                  <a:lnTo>
                    <a:pt x="19" y="331"/>
                  </a:lnTo>
                  <a:lnTo>
                    <a:pt x="12" y="332"/>
                  </a:lnTo>
                  <a:lnTo>
                    <a:pt x="0" y="340"/>
                  </a:lnTo>
                  <a:lnTo>
                    <a:pt x="24" y="337"/>
                  </a:lnTo>
                  <a:lnTo>
                    <a:pt x="38" y="336"/>
                  </a:lnTo>
                  <a:lnTo>
                    <a:pt x="89" y="329"/>
                  </a:lnTo>
                  <a:lnTo>
                    <a:pt x="120" y="324"/>
                  </a:lnTo>
                  <a:lnTo>
                    <a:pt x="145" y="318"/>
                  </a:lnTo>
                  <a:lnTo>
                    <a:pt x="154" y="317"/>
                  </a:lnTo>
                  <a:lnTo>
                    <a:pt x="166" y="318"/>
                  </a:lnTo>
                  <a:lnTo>
                    <a:pt x="191" y="316"/>
                  </a:lnTo>
                  <a:lnTo>
                    <a:pt x="253" y="306"/>
                  </a:lnTo>
                  <a:lnTo>
                    <a:pt x="422" y="275"/>
                  </a:lnTo>
                  <a:lnTo>
                    <a:pt x="509" y="258"/>
                  </a:lnTo>
                  <a:lnTo>
                    <a:pt x="583" y="241"/>
                  </a:lnTo>
                  <a:lnTo>
                    <a:pt x="582" y="239"/>
                  </a:lnTo>
                  <a:lnTo>
                    <a:pt x="586" y="241"/>
                  </a:lnTo>
                  <a:lnTo>
                    <a:pt x="589" y="240"/>
                  </a:lnTo>
                  <a:lnTo>
                    <a:pt x="587" y="233"/>
                  </a:lnTo>
                  <a:lnTo>
                    <a:pt x="586" y="228"/>
                  </a:lnTo>
                  <a:lnTo>
                    <a:pt x="593" y="232"/>
                  </a:lnTo>
                  <a:lnTo>
                    <a:pt x="595" y="239"/>
                  </a:lnTo>
                  <a:lnTo>
                    <a:pt x="598" y="239"/>
                  </a:lnTo>
                  <a:lnTo>
                    <a:pt x="586" y="220"/>
                  </a:lnTo>
                  <a:lnTo>
                    <a:pt x="581" y="206"/>
                  </a:lnTo>
                  <a:close/>
                  <a:moveTo>
                    <a:pt x="602" y="88"/>
                  </a:moveTo>
                  <a:lnTo>
                    <a:pt x="589" y="94"/>
                  </a:lnTo>
                  <a:lnTo>
                    <a:pt x="583" y="99"/>
                  </a:lnTo>
                  <a:lnTo>
                    <a:pt x="578" y="105"/>
                  </a:lnTo>
                  <a:lnTo>
                    <a:pt x="583" y="110"/>
                  </a:lnTo>
                  <a:lnTo>
                    <a:pt x="582" y="115"/>
                  </a:lnTo>
                  <a:lnTo>
                    <a:pt x="576" y="115"/>
                  </a:lnTo>
                  <a:lnTo>
                    <a:pt x="575" y="129"/>
                  </a:lnTo>
                  <a:lnTo>
                    <a:pt x="571" y="140"/>
                  </a:lnTo>
                  <a:lnTo>
                    <a:pt x="570" y="152"/>
                  </a:lnTo>
                  <a:lnTo>
                    <a:pt x="571" y="159"/>
                  </a:lnTo>
                  <a:lnTo>
                    <a:pt x="570" y="160"/>
                  </a:lnTo>
                  <a:lnTo>
                    <a:pt x="570" y="174"/>
                  </a:lnTo>
                  <a:lnTo>
                    <a:pt x="576" y="182"/>
                  </a:lnTo>
                  <a:lnTo>
                    <a:pt x="582" y="170"/>
                  </a:lnTo>
                  <a:lnTo>
                    <a:pt x="581" y="159"/>
                  </a:lnTo>
                  <a:lnTo>
                    <a:pt x="582" y="152"/>
                  </a:lnTo>
                  <a:lnTo>
                    <a:pt x="585" y="147"/>
                  </a:lnTo>
                  <a:lnTo>
                    <a:pt x="586" y="140"/>
                  </a:lnTo>
                  <a:lnTo>
                    <a:pt x="593" y="144"/>
                  </a:lnTo>
                  <a:lnTo>
                    <a:pt x="594" y="137"/>
                  </a:lnTo>
                  <a:lnTo>
                    <a:pt x="594" y="125"/>
                  </a:lnTo>
                  <a:lnTo>
                    <a:pt x="597" y="113"/>
                  </a:lnTo>
                  <a:lnTo>
                    <a:pt x="601" y="103"/>
                  </a:lnTo>
                  <a:lnTo>
                    <a:pt x="599" y="98"/>
                  </a:lnTo>
                  <a:lnTo>
                    <a:pt x="602" y="88"/>
                  </a:lnTo>
                  <a:close/>
                </a:path>
              </a:pathLst>
            </a:custGeom>
            <a:solidFill>
              <a:schemeClr val="bg2">
                <a:lumMod val="90000"/>
              </a:schemeClr>
            </a:solidFill>
            <a:ln w="9525" cap="rnd">
              <a:solidFill>
                <a:srgbClr val="D5F8FF"/>
              </a:solidFill>
              <a:prstDash val="solid"/>
              <a:round/>
              <a:headEnd/>
              <a:tailEnd/>
            </a:ln>
          </p:spPr>
          <p:txBody>
            <a:bodyPr/>
            <a:lstStyle/>
            <a:p>
              <a:endParaRPr lang="en-US" dirty="0"/>
            </a:p>
          </p:txBody>
        </p:sp>
        <p:sp>
          <p:nvSpPr>
            <p:cNvPr id="15" name="Freeform 227"/>
            <p:cNvSpPr>
              <a:spLocks/>
            </p:cNvSpPr>
            <p:nvPr/>
          </p:nvSpPr>
          <p:spPr bwMode="auto">
            <a:xfrm>
              <a:off x="2555526" y="2659926"/>
              <a:ext cx="23813" cy="25400"/>
            </a:xfrm>
            <a:custGeom>
              <a:avLst/>
              <a:gdLst>
                <a:gd name="T0" fmla="*/ 0 w 15"/>
                <a:gd name="T1" fmla="*/ 8965 h 17"/>
                <a:gd name="T2" fmla="*/ 9525 w 15"/>
                <a:gd name="T3" fmla="*/ 11953 h 17"/>
                <a:gd name="T4" fmla="*/ 15875 w 15"/>
                <a:gd name="T5" fmla="*/ 14941 h 17"/>
                <a:gd name="T6" fmla="*/ 17463 w 15"/>
                <a:gd name="T7" fmla="*/ 23906 h 17"/>
                <a:gd name="T8" fmla="*/ 22225 w 15"/>
                <a:gd name="T9" fmla="*/ 14941 h 17"/>
                <a:gd name="T10" fmla="*/ 23813 w 15"/>
                <a:gd name="T11" fmla="*/ 8965 h 17"/>
                <a:gd name="T12" fmla="*/ 11113 w 15"/>
                <a:gd name="T13" fmla="*/ 0 h 17"/>
                <a:gd name="T14" fmla="*/ 0 w 15"/>
                <a:gd name="T15" fmla="*/ 8965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17">
                  <a:moveTo>
                    <a:pt x="0" y="6"/>
                  </a:moveTo>
                  <a:lnTo>
                    <a:pt x="6" y="9"/>
                  </a:lnTo>
                  <a:lnTo>
                    <a:pt x="10" y="11"/>
                  </a:lnTo>
                  <a:lnTo>
                    <a:pt x="11" y="17"/>
                  </a:lnTo>
                  <a:lnTo>
                    <a:pt x="14" y="11"/>
                  </a:lnTo>
                  <a:lnTo>
                    <a:pt x="15" y="6"/>
                  </a:lnTo>
                  <a:lnTo>
                    <a:pt x="7" y="0"/>
                  </a:lnTo>
                  <a:lnTo>
                    <a:pt x="0" y="6"/>
                  </a:lnTo>
                  <a:close/>
                </a:path>
              </a:pathLst>
            </a:custGeom>
            <a:solidFill>
              <a:schemeClr val="accent1"/>
            </a:solidFill>
            <a:ln w="9525" cap="rnd">
              <a:solidFill>
                <a:srgbClr val="D5F8FF"/>
              </a:solidFill>
              <a:prstDash val="solid"/>
              <a:round/>
              <a:headEnd/>
              <a:tailEnd/>
            </a:ln>
          </p:spPr>
          <p:txBody>
            <a:bodyPr/>
            <a:lstStyle/>
            <a:p>
              <a:endParaRPr lang="en-US" dirty="0"/>
            </a:p>
          </p:txBody>
        </p:sp>
        <p:sp>
          <p:nvSpPr>
            <p:cNvPr id="16" name="Freeform 230"/>
            <p:cNvSpPr>
              <a:spLocks/>
            </p:cNvSpPr>
            <p:nvPr/>
          </p:nvSpPr>
          <p:spPr bwMode="auto">
            <a:xfrm>
              <a:off x="2757139" y="1639163"/>
              <a:ext cx="198437" cy="376238"/>
            </a:xfrm>
            <a:custGeom>
              <a:avLst/>
              <a:gdLst>
                <a:gd name="T0" fmla="*/ 180121 w 130"/>
                <a:gd name="T1" fmla="*/ 47412 h 246"/>
                <a:gd name="T2" fmla="*/ 177068 w 130"/>
                <a:gd name="T3" fmla="*/ 38236 h 246"/>
                <a:gd name="T4" fmla="*/ 183174 w 130"/>
                <a:gd name="T5" fmla="*/ 18353 h 246"/>
                <a:gd name="T6" fmla="*/ 177068 w 130"/>
                <a:gd name="T7" fmla="*/ 6118 h 246"/>
                <a:gd name="T8" fmla="*/ 180121 w 130"/>
                <a:gd name="T9" fmla="*/ 0 h 246"/>
                <a:gd name="T10" fmla="*/ 35108 w 130"/>
                <a:gd name="T11" fmla="*/ 39765 h 246"/>
                <a:gd name="T12" fmla="*/ 0 w 130"/>
                <a:gd name="T13" fmla="*/ 50471 h 246"/>
                <a:gd name="T14" fmla="*/ 1526 w 130"/>
                <a:gd name="T15" fmla="*/ 53530 h 246"/>
                <a:gd name="T16" fmla="*/ 3053 w 130"/>
                <a:gd name="T17" fmla="*/ 61177 h 246"/>
                <a:gd name="T18" fmla="*/ 1526 w 130"/>
                <a:gd name="T19" fmla="*/ 68824 h 246"/>
                <a:gd name="T20" fmla="*/ 9159 w 130"/>
                <a:gd name="T21" fmla="*/ 79530 h 246"/>
                <a:gd name="T22" fmla="*/ 9159 w 130"/>
                <a:gd name="T23" fmla="*/ 100942 h 246"/>
                <a:gd name="T24" fmla="*/ 13738 w 130"/>
                <a:gd name="T25" fmla="*/ 111648 h 246"/>
                <a:gd name="T26" fmla="*/ 19844 w 130"/>
                <a:gd name="T27" fmla="*/ 119295 h 246"/>
                <a:gd name="T28" fmla="*/ 24423 w 130"/>
                <a:gd name="T29" fmla="*/ 130001 h 246"/>
                <a:gd name="T30" fmla="*/ 22897 w 130"/>
                <a:gd name="T31" fmla="*/ 140707 h 246"/>
                <a:gd name="T32" fmla="*/ 27476 w 130"/>
                <a:gd name="T33" fmla="*/ 148354 h 246"/>
                <a:gd name="T34" fmla="*/ 29002 w 130"/>
                <a:gd name="T35" fmla="*/ 157531 h 246"/>
                <a:gd name="T36" fmla="*/ 24423 w 130"/>
                <a:gd name="T37" fmla="*/ 162119 h 246"/>
                <a:gd name="T38" fmla="*/ 24423 w 130"/>
                <a:gd name="T39" fmla="*/ 182001 h 246"/>
                <a:gd name="T40" fmla="*/ 30529 w 130"/>
                <a:gd name="T41" fmla="*/ 198825 h 246"/>
                <a:gd name="T42" fmla="*/ 36635 w 130"/>
                <a:gd name="T43" fmla="*/ 208001 h 246"/>
                <a:gd name="T44" fmla="*/ 41214 w 130"/>
                <a:gd name="T45" fmla="*/ 226355 h 246"/>
                <a:gd name="T46" fmla="*/ 39688 w 130"/>
                <a:gd name="T47" fmla="*/ 243178 h 246"/>
                <a:gd name="T48" fmla="*/ 45793 w 130"/>
                <a:gd name="T49" fmla="*/ 250825 h 246"/>
                <a:gd name="T50" fmla="*/ 48846 w 130"/>
                <a:gd name="T51" fmla="*/ 241649 h 246"/>
                <a:gd name="T52" fmla="*/ 62584 w 130"/>
                <a:gd name="T53" fmla="*/ 253884 h 246"/>
                <a:gd name="T54" fmla="*/ 82428 w 130"/>
                <a:gd name="T55" fmla="*/ 345650 h 246"/>
                <a:gd name="T56" fmla="*/ 82428 w 130"/>
                <a:gd name="T57" fmla="*/ 351767 h 246"/>
                <a:gd name="T58" fmla="*/ 88534 w 130"/>
                <a:gd name="T59" fmla="*/ 362473 h 246"/>
                <a:gd name="T60" fmla="*/ 169436 w 130"/>
                <a:gd name="T61" fmla="*/ 344120 h 246"/>
                <a:gd name="T62" fmla="*/ 160277 w 130"/>
                <a:gd name="T63" fmla="*/ 338002 h 246"/>
                <a:gd name="T64" fmla="*/ 154171 w 130"/>
                <a:gd name="T65" fmla="*/ 324238 h 246"/>
                <a:gd name="T66" fmla="*/ 154171 w 130"/>
                <a:gd name="T67" fmla="*/ 315061 h 246"/>
                <a:gd name="T68" fmla="*/ 158750 w 130"/>
                <a:gd name="T69" fmla="*/ 305885 h 246"/>
                <a:gd name="T70" fmla="*/ 154171 w 130"/>
                <a:gd name="T71" fmla="*/ 278355 h 246"/>
                <a:gd name="T72" fmla="*/ 154171 w 130"/>
                <a:gd name="T73" fmla="*/ 260002 h 246"/>
                <a:gd name="T74" fmla="*/ 146539 w 130"/>
                <a:gd name="T75" fmla="*/ 229413 h 246"/>
                <a:gd name="T76" fmla="*/ 149592 w 130"/>
                <a:gd name="T77" fmla="*/ 220237 h 246"/>
                <a:gd name="T78" fmla="*/ 148065 w 130"/>
                <a:gd name="T79" fmla="*/ 204943 h 246"/>
                <a:gd name="T80" fmla="*/ 154171 w 130"/>
                <a:gd name="T81" fmla="*/ 195766 h 246"/>
                <a:gd name="T82" fmla="*/ 155698 w 130"/>
                <a:gd name="T83" fmla="*/ 186590 h 246"/>
                <a:gd name="T84" fmla="*/ 155698 w 130"/>
                <a:gd name="T85" fmla="*/ 177413 h 246"/>
                <a:gd name="T86" fmla="*/ 158750 w 130"/>
                <a:gd name="T87" fmla="*/ 168237 h 246"/>
                <a:gd name="T88" fmla="*/ 155698 w 130"/>
                <a:gd name="T89" fmla="*/ 157531 h 246"/>
                <a:gd name="T90" fmla="*/ 160277 w 130"/>
                <a:gd name="T91" fmla="*/ 140707 h 246"/>
                <a:gd name="T92" fmla="*/ 155698 w 130"/>
                <a:gd name="T93" fmla="*/ 123883 h 246"/>
                <a:gd name="T94" fmla="*/ 154171 w 130"/>
                <a:gd name="T95" fmla="*/ 113177 h 246"/>
                <a:gd name="T96" fmla="*/ 163330 w 130"/>
                <a:gd name="T97" fmla="*/ 105530 h 246"/>
                <a:gd name="T98" fmla="*/ 166383 w 130"/>
                <a:gd name="T99" fmla="*/ 102471 h 246"/>
                <a:gd name="T100" fmla="*/ 181647 w 130"/>
                <a:gd name="T101" fmla="*/ 85648 h 246"/>
                <a:gd name="T102" fmla="*/ 190806 w 130"/>
                <a:gd name="T103" fmla="*/ 73412 h 246"/>
                <a:gd name="T104" fmla="*/ 190806 w 130"/>
                <a:gd name="T105" fmla="*/ 62706 h 246"/>
                <a:gd name="T106" fmla="*/ 186226 w 130"/>
                <a:gd name="T107" fmla="*/ 56589 h 246"/>
                <a:gd name="T108" fmla="*/ 180121 w 130"/>
                <a:gd name="T109" fmla="*/ 47412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0" h="246">
                  <a:moveTo>
                    <a:pt x="123" y="32"/>
                  </a:moveTo>
                  <a:lnTo>
                    <a:pt x="121" y="26"/>
                  </a:lnTo>
                  <a:lnTo>
                    <a:pt x="125" y="12"/>
                  </a:lnTo>
                  <a:lnTo>
                    <a:pt x="121" y="4"/>
                  </a:lnTo>
                  <a:lnTo>
                    <a:pt x="123" y="0"/>
                  </a:lnTo>
                  <a:lnTo>
                    <a:pt x="24" y="27"/>
                  </a:lnTo>
                  <a:lnTo>
                    <a:pt x="0" y="34"/>
                  </a:lnTo>
                  <a:lnTo>
                    <a:pt x="1" y="36"/>
                  </a:lnTo>
                  <a:lnTo>
                    <a:pt x="2" y="42"/>
                  </a:lnTo>
                  <a:lnTo>
                    <a:pt x="1" y="47"/>
                  </a:lnTo>
                  <a:lnTo>
                    <a:pt x="6" y="54"/>
                  </a:lnTo>
                  <a:lnTo>
                    <a:pt x="6" y="69"/>
                  </a:lnTo>
                  <a:lnTo>
                    <a:pt x="9" y="76"/>
                  </a:lnTo>
                  <a:lnTo>
                    <a:pt x="14" y="81"/>
                  </a:lnTo>
                  <a:lnTo>
                    <a:pt x="17" y="88"/>
                  </a:lnTo>
                  <a:lnTo>
                    <a:pt x="16" y="95"/>
                  </a:lnTo>
                  <a:lnTo>
                    <a:pt x="19" y="101"/>
                  </a:lnTo>
                  <a:lnTo>
                    <a:pt x="20" y="107"/>
                  </a:lnTo>
                  <a:lnTo>
                    <a:pt x="17" y="110"/>
                  </a:lnTo>
                  <a:lnTo>
                    <a:pt x="17" y="123"/>
                  </a:lnTo>
                  <a:lnTo>
                    <a:pt x="21" y="135"/>
                  </a:lnTo>
                  <a:lnTo>
                    <a:pt x="25" y="141"/>
                  </a:lnTo>
                  <a:lnTo>
                    <a:pt x="28" y="154"/>
                  </a:lnTo>
                  <a:lnTo>
                    <a:pt x="27" y="165"/>
                  </a:lnTo>
                  <a:lnTo>
                    <a:pt x="31" y="170"/>
                  </a:lnTo>
                  <a:lnTo>
                    <a:pt x="33" y="164"/>
                  </a:lnTo>
                  <a:lnTo>
                    <a:pt x="43" y="172"/>
                  </a:lnTo>
                  <a:lnTo>
                    <a:pt x="56" y="235"/>
                  </a:lnTo>
                  <a:lnTo>
                    <a:pt x="56" y="239"/>
                  </a:lnTo>
                  <a:lnTo>
                    <a:pt x="60" y="246"/>
                  </a:lnTo>
                  <a:lnTo>
                    <a:pt x="115" y="234"/>
                  </a:lnTo>
                  <a:lnTo>
                    <a:pt x="109" y="229"/>
                  </a:lnTo>
                  <a:lnTo>
                    <a:pt x="105" y="220"/>
                  </a:lnTo>
                  <a:lnTo>
                    <a:pt x="105" y="214"/>
                  </a:lnTo>
                  <a:lnTo>
                    <a:pt x="108" y="208"/>
                  </a:lnTo>
                  <a:lnTo>
                    <a:pt x="105" y="189"/>
                  </a:lnTo>
                  <a:lnTo>
                    <a:pt x="105" y="176"/>
                  </a:lnTo>
                  <a:lnTo>
                    <a:pt x="100" y="156"/>
                  </a:lnTo>
                  <a:lnTo>
                    <a:pt x="102" y="149"/>
                  </a:lnTo>
                  <a:lnTo>
                    <a:pt x="101" y="139"/>
                  </a:lnTo>
                  <a:lnTo>
                    <a:pt x="105" y="133"/>
                  </a:lnTo>
                  <a:lnTo>
                    <a:pt x="106" y="127"/>
                  </a:lnTo>
                  <a:lnTo>
                    <a:pt x="106" y="120"/>
                  </a:lnTo>
                  <a:lnTo>
                    <a:pt x="108" y="114"/>
                  </a:lnTo>
                  <a:lnTo>
                    <a:pt x="106" y="107"/>
                  </a:lnTo>
                  <a:lnTo>
                    <a:pt x="109" y="96"/>
                  </a:lnTo>
                  <a:lnTo>
                    <a:pt x="106" y="84"/>
                  </a:lnTo>
                  <a:lnTo>
                    <a:pt x="105" y="77"/>
                  </a:lnTo>
                  <a:lnTo>
                    <a:pt x="111" y="72"/>
                  </a:lnTo>
                  <a:lnTo>
                    <a:pt x="113" y="70"/>
                  </a:lnTo>
                  <a:lnTo>
                    <a:pt x="124" y="58"/>
                  </a:lnTo>
                  <a:lnTo>
                    <a:pt x="130" y="50"/>
                  </a:lnTo>
                  <a:lnTo>
                    <a:pt x="130" y="43"/>
                  </a:lnTo>
                  <a:lnTo>
                    <a:pt x="127" y="38"/>
                  </a:lnTo>
                  <a:lnTo>
                    <a:pt x="123" y="32"/>
                  </a:lnTo>
                  <a:close/>
                </a:path>
              </a:pathLst>
            </a:custGeom>
            <a:solidFill>
              <a:srgbClr val="66FF66"/>
            </a:solidFill>
            <a:ln w="9525" cap="rnd">
              <a:solidFill>
                <a:srgbClr val="D5F8FF"/>
              </a:solidFill>
              <a:prstDash val="solid"/>
              <a:round/>
              <a:headEnd/>
              <a:tailEnd/>
            </a:ln>
          </p:spPr>
          <p:txBody>
            <a:bodyPr/>
            <a:lstStyle/>
            <a:p>
              <a:endParaRPr lang="en-US" dirty="0"/>
            </a:p>
          </p:txBody>
        </p:sp>
        <p:sp>
          <p:nvSpPr>
            <p:cNvPr id="17" name="Freeform 235"/>
            <p:cNvSpPr>
              <a:spLocks/>
            </p:cNvSpPr>
            <p:nvPr/>
          </p:nvSpPr>
          <p:spPr bwMode="auto">
            <a:xfrm>
              <a:off x="1942751" y="3312388"/>
              <a:ext cx="595313" cy="455613"/>
            </a:xfrm>
            <a:custGeom>
              <a:avLst/>
              <a:gdLst>
                <a:gd name="T0" fmla="*/ 290024 w 390"/>
                <a:gd name="T1" fmla="*/ 38095 h 299"/>
                <a:gd name="T2" fmla="*/ 270181 w 390"/>
                <a:gd name="T3" fmla="*/ 6095 h 299"/>
                <a:gd name="T4" fmla="*/ 213702 w 390"/>
                <a:gd name="T5" fmla="*/ 1524 h 299"/>
                <a:gd name="T6" fmla="*/ 94640 w 390"/>
                <a:gd name="T7" fmla="*/ 21333 h 299"/>
                <a:gd name="T8" fmla="*/ 51899 w 390"/>
                <a:gd name="T9" fmla="*/ 42666 h 299"/>
                <a:gd name="T10" fmla="*/ 4579 w 390"/>
                <a:gd name="T11" fmla="*/ 89904 h 299"/>
                <a:gd name="T12" fmla="*/ 15264 w 390"/>
                <a:gd name="T13" fmla="*/ 112760 h 299"/>
                <a:gd name="T14" fmla="*/ 54952 w 390"/>
                <a:gd name="T15" fmla="*/ 127998 h 299"/>
                <a:gd name="T16" fmla="*/ 77849 w 390"/>
                <a:gd name="T17" fmla="*/ 155427 h 299"/>
                <a:gd name="T18" fmla="*/ 123642 w 390"/>
                <a:gd name="T19" fmla="*/ 205712 h 299"/>
                <a:gd name="T20" fmla="*/ 155697 w 390"/>
                <a:gd name="T21" fmla="*/ 234664 h 299"/>
                <a:gd name="T22" fmla="*/ 184700 w 390"/>
                <a:gd name="T23" fmla="*/ 251425 h 299"/>
                <a:gd name="T24" fmla="*/ 195385 w 390"/>
                <a:gd name="T25" fmla="*/ 271234 h 299"/>
                <a:gd name="T26" fmla="*/ 216755 w 390"/>
                <a:gd name="T27" fmla="*/ 289520 h 299"/>
                <a:gd name="T28" fmla="*/ 235072 w 390"/>
                <a:gd name="T29" fmla="*/ 301710 h 299"/>
                <a:gd name="T30" fmla="*/ 264075 w 390"/>
                <a:gd name="T31" fmla="*/ 336757 h 299"/>
                <a:gd name="T32" fmla="*/ 273233 w 390"/>
                <a:gd name="T33" fmla="*/ 364186 h 299"/>
                <a:gd name="T34" fmla="*/ 302236 w 390"/>
                <a:gd name="T35" fmla="*/ 385519 h 299"/>
                <a:gd name="T36" fmla="*/ 312921 w 390"/>
                <a:gd name="T37" fmla="*/ 414471 h 299"/>
                <a:gd name="T38" fmla="*/ 337344 w 390"/>
                <a:gd name="T39" fmla="*/ 432756 h 299"/>
                <a:gd name="T40" fmla="*/ 352608 w 390"/>
                <a:gd name="T41" fmla="*/ 419042 h 299"/>
                <a:gd name="T42" fmla="*/ 363294 w 390"/>
                <a:gd name="T43" fmla="*/ 419042 h 299"/>
                <a:gd name="T44" fmla="*/ 354135 w 390"/>
                <a:gd name="T45" fmla="*/ 396185 h 299"/>
                <a:gd name="T46" fmla="*/ 349556 w 390"/>
                <a:gd name="T47" fmla="*/ 379424 h 299"/>
                <a:gd name="T48" fmla="*/ 363294 w 390"/>
                <a:gd name="T49" fmla="*/ 376376 h 299"/>
                <a:gd name="T50" fmla="*/ 390770 w 390"/>
                <a:gd name="T51" fmla="*/ 390090 h 299"/>
                <a:gd name="T52" fmla="*/ 390770 w 390"/>
                <a:gd name="T53" fmla="*/ 376376 h 299"/>
                <a:gd name="T54" fmla="*/ 367873 w 390"/>
                <a:gd name="T55" fmla="*/ 365709 h 299"/>
                <a:gd name="T56" fmla="*/ 390770 w 390"/>
                <a:gd name="T57" fmla="*/ 362662 h 299"/>
                <a:gd name="T58" fmla="*/ 418246 w 390"/>
                <a:gd name="T59" fmla="*/ 347424 h 299"/>
                <a:gd name="T60" fmla="*/ 427404 w 390"/>
                <a:gd name="T61" fmla="*/ 341329 h 299"/>
                <a:gd name="T62" fmla="*/ 447248 w 390"/>
                <a:gd name="T63" fmla="*/ 329138 h 299"/>
                <a:gd name="T64" fmla="*/ 439616 w 390"/>
                <a:gd name="T65" fmla="*/ 303234 h 299"/>
                <a:gd name="T66" fmla="*/ 459460 w 390"/>
                <a:gd name="T67" fmla="*/ 309329 h 299"/>
                <a:gd name="T68" fmla="*/ 477777 w 390"/>
                <a:gd name="T69" fmla="*/ 286472 h 299"/>
                <a:gd name="T70" fmla="*/ 491515 w 390"/>
                <a:gd name="T71" fmla="*/ 271234 h 299"/>
                <a:gd name="T72" fmla="*/ 509832 w 390"/>
                <a:gd name="T73" fmla="*/ 251425 h 299"/>
                <a:gd name="T74" fmla="*/ 518991 w 390"/>
                <a:gd name="T75" fmla="*/ 240759 h 299"/>
                <a:gd name="T76" fmla="*/ 505253 w 390"/>
                <a:gd name="T77" fmla="*/ 216378 h 299"/>
                <a:gd name="T78" fmla="*/ 506779 w 390"/>
                <a:gd name="T79" fmla="*/ 222473 h 299"/>
                <a:gd name="T80" fmla="*/ 518991 w 390"/>
                <a:gd name="T81" fmla="*/ 205712 h 299"/>
                <a:gd name="T82" fmla="*/ 561731 w 390"/>
                <a:gd name="T83" fmla="*/ 138665 h 299"/>
                <a:gd name="T84" fmla="*/ 567837 w 390"/>
                <a:gd name="T85" fmla="*/ 124951 h 2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299">
                  <a:moveTo>
                    <a:pt x="287" y="14"/>
                  </a:moveTo>
                  <a:lnTo>
                    <a:pt x="201" y="29"/>
                  </a:lnTo>
                  <a:lnTo>
                    <a:pt x="198" y="26"/>
                  </a:lnTo>
                  <a:lnTo>
                    <a:pt x="198" y="20"/>
                  </a:lnTo>
                  <a:lnTo>
                    <a:pt x="195" y="14"/>
                  </a:lnTo>
                  <a:lnTo>
                    <a:pt x="184" y="4"/>
                  </a:lnTo>
                  <a:lnTo>
                    <a:pt x="179" y="7"/>
                  </a:lnTo>
                  <a:lnTo>
                    <a:pt x="174" y="0"/>
                  </a:lnTo>
                  <a:lnTo>
                    <a:pt x="146" y="1"/>
                  </a:lnTo>
                  <a:lnTo>
                    <a:pt x="76" y="10"/>
                  </a:lnTo>
                  <a:lnTo>
                    <a:pt x="71" y="12"/>
                  </a:lnTo>
                  <a:lnTo>
                    <a:pt x="64" y="15"/>
                  </a:lnTo>
                  <a:lnTo>
                    <a:pt x="52" y="19"/>
                  </a:lnTo>
                  <a:lnTo>
                    <a:pt x="42" y="29"/>
                  </a:lnTo>
                  <a:lnTo>
                    <a:pt x="35" y="29"/>
                  </a:lnTo>
                  <a:lnTo>
                    <a:pt x="15" y="39"/>
                  </a:lnTo>
                  <a:lnTo>
                    <a:pt x="14" y="45"/>
                  </a:lnTo>
                  <a:lnTo>
                    <a:pt x="3" y="61"/>
                  </a:lnTo>
                  <a:lnTo>
                    <a:pt x="0" y="68"/>
                  </a:lnTo>
                  <a:lnTo>
                    <a:pt x="3" y="75"/>
                  </a:lnTo>
                  <a:lnTo>
                    <a:pt x="10" y="77"/>
                  </a:lnTo>
                  <a:lnTo>
                    <a:pt x="16" y="79"/>
                  </a:lnTo>
                  <a:lnTo>
                    <a:pt x="29" y="88"/>
                  </a:lnTo>
                  <a:lnTo>
                    <a:pt x="37" y="87"/>
                  </a:lnTo>
                  <a:lnTo>
                    <a:pt x="44" y="92"/>
                  </a:lnTo>
                  <a:lnTo>
                    <a:pt x="46" y="99"/>
                  </a:lnTo>
                  <a:lnTo>
                    <a:pt x="53" y="106"/>
                  </a:lnTo>
                  <a:lnTo>
                    <a:pt x="56" y="112"/>
                  </a:lnTo>
                  <a:lnTo>
                    <a:pt x="72" y="131"/>
                  </a:lnTo>
                  <a:lnTo>
                    <a:pt x="84" y="141"/>
                  </a:lnTo>
                  <a:lnTo>
                    <a:pt x="96" y="146"/>
                  </a:lnTo>
                  <a:lnTo>
                    <a:pt x="102" y="153"/>
                  </a:lnTo>
                  <a:lnTo>
                    <a:pt x="106" y="160"/>
                  </a:lnTo>
                  <a:lnTo>
                    <a:pt x="110" y="164"/>
                  </a:lnTo>
                  <a:lnTo>
                    <a:pt x="117" y="165"/>
                  </a:lnTo>
                  <a:lnTo>
                    <a:pt x="126" y="172"/>
                  </a:lnTo>
                  <a:lnTo>
                    <a:pt x="132" y="175"/>
                  </a:lnTo>
                  <a:lnTo>
                    <a:pt x="132" y="179"/>
                  </a:lnTo>
                  <a:lnTo>
                    <a:pt x="133" y="185"/>
                  </a:lnTo>
                  <a:lnTo>
                    <a:pt x="140" y="188"/>
                  </a:lnTo>
                  <a:lnTo>
                    <a:pt x="141" y="195"/>
                  </a:lnTo>
                  <a:lnTo>
                    <a:pt x="148" y="198"/>
                  </a:lnTo>
                  <a:lnTo>
                    <a:pt x="148" y="199"/>
                  </a:lnTo>
                  <a:lnTo>
                    <a:pt x="153" y="204"/>
                  </a:lnTo>
                  <a:lnTo>
                    <a:pt x="160" y="206"/>
                  </a:lnTo>
                  <a:lnTo>
                    <a:pt x="174" y="214"/>
                  </a:lnTo>
                  <a:lnTo>
                    <a:pt x="174" y="221"/>
                  </a:lnTo>
                  <a:lnTo>
                    <a:pt x="180" y="230"/>
                  </a:lnTo>
                  <a:lnTo>
                    <a:pt x="184" y="237"/>
                  </a:lnTo>
                  <a:lnTo>
                    <a:pt x="184" y="242"/>
                  </a:lnTo>
                  <a:lnTo>
                    <a:pt x="186" y="249"/>
                  </a:lnTo>
                  <a:lnTo>
                    <a:pt x="191" y="253"/>
                  </a:lnTo>
                  <a:lnTo>
                    <a:pt x="201" y="257"/>
                  </a:lnTo>
                  <a:lnTo>
                    <a:pt x="206" y="264"/>
                  </a:lnTo>
                  <a:lnTo>
                    <a:pt x="209" y="269"/>
                  </a:lnTo>
                  <a:lnTo>
                    <a:pt x="213" y="276"/>
                  </a:lnTo>
                  <a:lnTo>
                    <a:pt x="213" y="283"/>
                  </a:lnTo>
                  <a:lnTo>
                    <a:pt x="214" y="288"/>
                  </a:lnTo>
                  <a:lnTo>
                    <a:pt x="218" y="295"/>
                  </a:lnTo>
                  <a:lnTo>
                    <a:pt x="230" y="296"/>
                  </a:lnTo>
                  <a:lnTo>
                    <a:pt x="233" y="298"/>
                  </a:lnTo>
                  <a:lnTo>
                    <a:pt x="237" y="299"/>
                  </a:lnTo>
                  <a:lnTo>
                    <a:pt x="240" y="287"/>
                  </a:lnTo>
                  <a:lnTo>
                    <a:pt x="243" y="280"/>
                  </a:lnTo>
                  <a:lnTo>
                    <a:pt x="243" y="287"/>
                  </a:lnTo>
                  <a:lnTo>
                    <a:pt x="247" y="286"/>
                  </a:lnTo>
                  <a:lnTo>
                    <a:pt x="251" y="280"/>
                  </a:lnTo>
                  <a:lnTo>
                    <a:pt x="244" y="275"/>
                  </a:lnTo>
                  <a:lnTo>
                    <a:pt x="241" y="271"/>
                  </a:lnTo>
                  <a:lnTo>
                    <a:pt x="240" y="265"/>
                  </a:lnTo>
                  <a:lnTo>
                    <a:pt x="233" y="253"/>
                  </a:lnTo>
                  <a:lnTo>
                    <a:pt x="238" y="259"/>
                  </a:lnTo>
                  <a:lnTo>
                    <a:pt x="241" y="264"/>
                  </a:lnTo>
                  <a:lnTo>
                    <a:pt x="248" y="269"/>
                  </a:lnTo>
                  <a:lnTo>
                    <a:pt x="248" y="257"/>
                  </a:lnTo>
                  <a:lnTo>
                    <a:pt x="252" y="268"/>
                  </a:lnTo>
                  <a:lnTo>
                    <a:pt x="259" y="272"/>
                  </a:lnTo>
                  <a:lnTo>
                    <a:pt x="266" y="267"/>
                  </a:lnTo>
                  <a:lnTo>
                    <a:pt x="268" y="257"/>
                  </a:lnTo>
                  <a:lnTo>
                    <a:pt x="261" y="263"/>
                  </a:lnTo>
                  <a:lnTo>
                    <a:pt x="266" y="257"/>
                  </a:lnTo>
                  <a:lnTo>
                    <a:pt x="264" y="253"/>
                  </a:lnTo>
                  <a:lnTo>
                    <a:pt x="257" y="253"/>
                  </a:lnTo>
                  <a:lnTo>
                    <a:pt x="251" y="250"/>
                  </a:lnTo>
                  <a:lnTo>
                    <a:pt x="247" y="252"/>
                  </a:lnTo>
                  <a:lnTo>
                    <a:pt x="259" y="246"/>
                  </a:lnTo>
                  <a:lnTo>
                    <a:pt x="266" y="248"/>
                  </a:lnTo>
                  <a:lnTo>
                    <a:pt x="272" y="245"/>
                  </a:lnTo>
                  <a:lnTo>
                    <a:pt x="278" y="244"/>
                  </a:lnTo>
                  <a:lnTo>
                    <a:pt x="285" y="238"/>
                  </a:lnTo>
                  <a:lnTo>
                    <a:pt x="280" y="236"/>
                  </a:lnTo>
                  <a:lnTo>
                    <a:pt x="286" y="238"/>
                  </a:lnTo>
                  <a:lnTo>
                    <a:pt x="291" y="233"/>
                  </a:lnTo>
                  <a:lnTo>
                    <a:pt x="299" y="232"/>
                  </a:lnTo>
                  <a:lnTo>
                    <a:pt x="298" y="227"/>
                  </a:lnTo>
                  <a:lnTo>
                    <a:pt x="305" y="225"/>
                  </a:lnTo>
                  <a:lnTo>
                    <a:pt x="308" y="218"/>
                  </a:lnTo>
                  <a:lnTo>
                    <a:pt x="302" y="215"/>
                  </a:lnTo>
                  <a:lnTo>
                    <a:pt x="299" y="207"/>
                  </a:lnTo>
                  <a:lnTo>
                    <a:pt x="305" y="207"/>
                  </a:lnTo>
                  <a:lnTo>
                    <a:pt x="308" y="213"/>
                  </a:lnTo>
                  <a:lnTo>
                    <a:pt x="313" y="211"/>
                  </a:lnTo>
                  <a:lnTo>
                    <a:pt x="318" y="206"/>
                  </a:lnTo>
                  <a:lnTo>
                    <a:pt x="322" y="199"/>
                  </a:lnTo>
                  <a:lnTo>
                    <a:pt x="326" y="196"/>
                  </a:lnTo>
                  <a:lnTo>
                    <a:pt x="324" y="190"/>
                  </a:lnTo>
                  <a:lnTo>
                    <a:pt x="328" y="184"/>
                  </a:lnTo>
                  <a:lnTo>
                    <a:pt x="335" y="185"/>
                  </a:lnTo>
                  <a:lnTo>
                    <a:pt x="340" y="184"/>
                  </a:lnTo>
                  <a:lnTo>
                    <a:pt x="343" y="177"/>
                  </a:lnTo>
                  <a:lnTo>
                    <a:pt x="347" y="172"/>
                  </a:lnTo>
                  <a:lnTo>
                    <a:pt x="343" y="169"/>
                  </a:lnTo>
                  <a:lnTo>
                    <a:pt x="348" y="171"/>
                  </a:lnTo>
                  <a:lnTo>
                    <a:pt x="354" y="165"/>
                  </a:lnTo>
                  <a:lnTo>
                    <a:pt x="349" y="158"/>
                  </a:lnTo>
                  <a:lnTo>
                    <a:pt x="343" y="154"/>
                  </a:lnTo>
                  <a:lnTo>
                    <a:pt x="344" y="148"/>
                  </a:lnTo>
                  <a:lnTo>
                    <a:pt x="347" y="141"/>
                  </a:lnTo>
                  <a:lnTo>
                    <a:pt x="349" y="139"/>
                  </a:lnTo>
                  <a:lnTo>
                    <a:pt x="345" y="152"/>
                  </a:lnTo>
                  <a:lnTo>
                    <a:pt x="351" y="154"/>
                  </a:lnTo>
                  <a:lnTo>
                    <a:pt x="354" y="161"/>
                  </a:lnTo>
                  <a:lnTo>
                    <a:pt x="354" y="141"/>
                  </a:lnTo>
                  <a:lnTo>
                    <a:pt x="356" y="134"/>
                  </a:lnTo>
                  <a:lnTo>
                    <a:pt x="370" y="108"/>
                  </a:lnTo>
                  <a:lnTo>
                    <a:pt x="383" y="95"/>
                  </a:lnTo>
                  <a:lnTo>
                    <a:pt x="390" y="91"/>
                  </a:lnTo>
                  <a:lnTo>
                    <a:pt x="390" y="87"/>
                  </a:lnTo>
                  <a:lnTo>
                    <a:pt x="387" y="85"/>
                  </a:lnTo>
                  <a:lnTo>
                    <a:pt x="287" y="14"/>
                  </a:lnTo>
                  <a:close/>
                </a:path>
              </a:pathLst>
            </a:custGeom>
            <a:noFill/>
            <a:ln w="9525" cap="rnd">
              <a:solidFill>
                <a:schemeClr val="accent3">
                  <a:lumMod val="60000"/>
                  <a:lumOff val="40000"/>
                </a:schemeClr>
              </a:solidFill>
              <a:prstDash val="solid"/>
              <a:round/>
              <a:headEnd/>
              <a:tailEnd/>
            </a:ln>
          </p:spPr>
          <p:txBody>
            <a:bodyPr/>
            <a:lstStyle/>
            <a:p>
              <a:endParaRPr lang="en-US" dirty="0"/>
            </a:p>
          </p:txBody>
        </p:sp>
        <p:sp>
          <p:nvSpPr>
            <p:cNvPr id="18" name="Freeform 236"/>
            <p:cNvSpPr>
              <a:spLocks/>
            </p:cNvSpPr>
            <p:nvPr/>
          </p:nvSpPr>
          <p:spPr bwMode="auto">
            <a:xfrm>
              <a:off x="3031776" y="2070963"/>
              <a:ext cx="61913" cy="112713"/>
            </a:xfrm>
            <a:custGeom>
              <a:avLst/>
              <a:gdLst>
                <a:gd name="T0" fmla="*/ 60365 w 40"/>
                <a:gd name="T1" fmla="*/ 30880 h 73"/>
                <a:gd name="T2" fmla="*/ 60365 w 40"/>
                <a:gd name="T3" fmla="*/ 30880 h 73"/>
                <a:gd name="T4" fmla="*/ 54174 w 40"/>
                <a:gd name="T5" fmla="*/ 24704 h 73"/>
                <a:gd name="T6" fmla="*/ 52626 w 40"/>
                <a:gd name="T7" fmla="*/ 18528 h 73"/>
                <a:gd name="T8" fmla="*/ 47983 w 40"/>
                <a:gd name="T9" fmla="*/ 16984 h 73"/>
                <a:gd name="T10" fmla="*/ 43339 w 40"/>
                <a:gd name="T11" fmla="*/ 6176 h 73"/>
                <a:gd name="T12" fmla="*/ 34052 w 40"/>
                <a:gd name="T13" fmla="*/ 0 h 73"/>
                <a:gd name="T14" fmla="*/ 0 w 40"/>
                <a:gd name="T15" fmla="*/ 10808 h 73"/>
                <a:gd name="T16" fmla="*/ 20122 w 40"/>
                <a:gd name="T17" fmla="*/ 84921 h 73"/>
                <a:gd name="T18" fmla="*/ 21670 w 40"/>
                <a:gd name="T19" fmla="*/ 94185 h 73"/>
                <a:gd name="T20" fmla="*/ 18574 w 40"/>
                <a:gd name="T21" fmla="*/ 100361 h 73"/>
                <a:gd name="T22" fmla="*/ 20122 w 40"/>
                <a:gd name="T23" fmla="*/ 104993 h 73"/>
                <a:gd name="T24" fmla="*/ 20122 w 40"/>
                <a:gd name="T25" fmla="*/ 109625 h 73"/>
                <a:gd name="T26" fmla="*/ 30957 w 40"/>
                <a:gd name="T27" fmla="*/ 104993 h 73"/>
                <a:gd name="T28" fmla="*/ 55722 w 40"/>
                <a:gd name="T29" fmla="*/ 86465 h 73"/>
                <a:gd name="T30" fmla="*/ 58817 w 40"/>
                <a:gd name="T31" fmla="*/ 77201 h 73"/>
                <a:gd name="T32" fmla="*/ 54174 w 40"/>
                <a:gd name="T33" fmla="*/ 64849 h 73"/>
                <a:gd name="T34" fmla="*/ 54174 w 40"/>
                <a:gd name="T35" fmla="*/ 57129 h 73"/>
                <a:gd name="T36" fmla="*/ 47983 w 40"/>
                <a:gd name="T37" fmla="*/ 46320 h 73"/>
                <a:gd name="T38" fmla="*/ 52626 w 40"/>
                <a:gd name="T39" fmla="*/ 35512 h 73"/>
                <a:gd name="T40" fmla="*/ 49530 w 40"/>
                <a:gd name="T41" fmla="*/ 26248 h 73"/>
                <a:gd name="T42" fmla="*/ 55722 w 40"/>
                <a:gd name="T43" fmla="*/ 35512 h 73"/>
                <a:gd name="T44" fmla="*/ 60365 w 40"/>
                <a:gd name="T45" fmla="*/ 30880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0" h="73">
                  <a:moveTo>
                    <a:pt x="40" y="21"/>
                  </a:moveTo>
                  <a:lnTo>
                    <a:pt x="40" y="21"/>
                  </a:lnTo>
                  <a:lnTo>
                    <a:pt x="36" y="16"/>
                  </a:lnTo>
                  <a:lnTo>
                    <a:pt x="35" y="12"/>
                  </a:lnTo>
                  <a:lnTo>
                    <a:pt x="32" y="11"/>
                  </a:lnTo>
                  <a:lnTo>
                    <a:pt x="29" y="4"/>
                  </a:lnTo>
                  <a:lnTo>
                    <a:pt x="23" y="0"/>
                  </a:lnTo>
                  <a:lnTo>
                    <a:pt x="0" y="7"/>
                  </a:lnTo>
                  <a:lnTo>
                    <a:pt x="13" y="57"/>
                  </a:lnTo>
                  <a:lnTo>
                    <a:pt x="14" y="63"/>
                  </a:lnTo>
                  <a:lnTo>
                    <a:pt x="12" y="67"/>
                  </a:lnTo>
                  <a:lnTo>
                    <a:pt x="13" y="70"/>
                  </a:lnTo>
                  <a:lnTo>
                    <a:pt x="13" y="73"/>
                  </a:lnTo>
                  <a:lnTo>
                    <a:pt x="20" y="70"/>
                  </a:lnTo>
                  <a:lnTo>
                    <a:pt x="37" y="58"/>
                  </a:lnTo>
                  <a:lnTo>
                    <a:pt x="39" y="51"/>
                  </a:lnTo>
                  <a:lnTo>
                    <a:pt x="36" y="43"/>
                  </a:lnTo>
                  <a:lnTo>
                    <a:pt x="36" y="38"/>
                  </a:lnTo>
                  <a:lnTo>
                    <a:pt x="32" y="31"/>
                  </a:lnTo>
                  <a:lnTo>
                    <a:pt x="35" y="24"/>
                  </a:lnTo>
                  <a:lnTo>
                    <a:pt x="33" y="17"/>
                  </a:lnTo>
                  <a:lnTo>
                    <a:pt x="37" y="24"/>
                  </a:lnTo>
                  <a:lnTo>
                    <a:pt x="40" y="21"/>
                  </a:lnTo>
                  <a:close/>
                </a:path>
              </a:pathLst>
            </a:custGeom>
            <a:solidFill>
              <a:srgbClr val="FFFF00"/>
            </a:solidFill>
            <a:ln w="9525" cap="rnd">
              <a:solidFill>
                <a:srgbClr val="D5F8FF"/>
              </a:solidFill>
              <a:prstDash val="solid"/>
              <a:round/>
              <a:headEnd/>
              <a:tailEnd/>
            </a:ln>
          </p:spPr>
          <p:txBody>
            <a:bodyPr/>
            <a:lstStyle/>
            <a:p>
              <a:endParaRPr lang="en-US" dirty="0"/>
            </a:p>
          </p:txBody>
        </p:sp>
        <p:sp>
          <p:nvSpPr>
            <p:cNvPr id="19" name="Freeform 237"/>
            <p:cNvSpPr>
              <a:spLocks/>
            </p:cNvSpPr>
            <p:nvPr/>
          </p:nvSpPr>
          <p:spPr bwMode="auto">
            <a:xfrm>
              <a:off x="2095151" y="2178913"/>
              <a:ext cx="684213" cy="447675"/>
            </a:xfrm>
            <a:custGeom>
              <a:avLst/>
              <a:gdLst>
                <a:gd name="T0" fmla="*/ 624650 w 448"/>
                <a:gd name="T1" fmla="*/ 213179 h 294"/>
                <a:gd name="T2" fmla="*/ 612432 w 448"/>
                <a:gd name="T3" fmla="*/ 196429 h 294"/>
                <a:gd name="T4" fmla="*/ 597159 w 448"/>
                <a:gd name="T5" fmla="*/ 185770 h 294"/>
                <a:gd name="T6" fmla="*/ 600214 w 448"/>
                <a:gd name="T7" fmla="*/ 161407 h 294"/>
                <a:gd name="T8" fmla="*/ 600214 w 448"/>
                <a:gd name="T9" fmla="*/ 144657 h 294"/>
                <a:gd name="T10" fmla="*/ 591050 w 448"/>
                <a:gd name="T11" fmla="*/ 133998 h 294"/>
                <a:gd name="T12" fmla="*/ 610904 w 448"/>
                <a:gd name="T13" fmla="*/ 102021 h 294"/>
                <a:gd name="T14" fmla="*/ 615486 w 448"/>
                <a:gd name="T15" fmla="*/ 85271 h 294"/>
                <a:gd name="T16" fmla="*/ 624650 w 448"/>
                <a:gd name="T17" fmla="*/ 71567 h 294"/>
                <a:gd name="T18" fmla="*/ 604795 w 448"/>
                <a:gd name="T19" fmla="*/ 65476 h 294"/>
                <a:gd name="T20" fmla="*/ 581887 w 448"/>
                <a:gd name="T21" fmla="*/ 48727 h 294"/>
                <a:gd name="T22" fmla="*/ 569668 w 448"/>
                <a:gd name="T23" fmla="*/ 19795 h 294"/>
                <a:gd name="T24" fmla="*/ 551341 w 448"/>
                <a:gd name="T25" fmla="*/ 15227 h 294"/>
                <a:gd name="T26" fmla="*/ 537596 w 448"/>
                <a:gd name="T27" fmla="*/ 0 h 294"/>
                <a:gd name="T28" fmla="*/ 441378 w 448"/>
                <a:gd name="T29" fmla="*/ 21318 h 294"/>
                <a:gd name="T30" fmla="*/ 163417 w 448"/>
                <a:gd name="T31" fmla="*/ 77658 h 294"/>
                <a:gd name="T32" fmla="*/ 71781 w 448"/>
                <a:gd name="T33" fmla="*/ 59385 h 294"/>
                <a:gd name="T34" fmla="*/ 39709 w 448"/>
                <a:gd name="T35" fmla="*/ 79181 h 294"/>
                <a:gd name="T36" fmla="*/ 30545 w 448"/>
                <a:gd name="T37" fmla="*/ 88317 h 294"/>
                <a:gd name="T38" fmla="*/ 0 w 448"/>
                <a:gd name="T39" fmla="*/ 109635 h 294"/>
                <a:gd name="T40" fmla="*/ 32072 w 448"/>
                <a:gd name="T41" fmla="*/ 298450 h 294"/>
                <a:gd name="T42" fmla="*/ 167999 w 448"/>
                <a:gd name="T43" fmla="*/ 408085 h 294"/>
                <a:gd name="T44" fmla="*/ 562032 w 448"/>
                <a:gd name="T45" fmla="*/ 328904 h 294"/>
                <a:gd name="T46" fmla="*/ 571196 w 448"/>
                <a:gd name="T47" fmla="*/ 310632 h 294"/>
                <a:gd name="T48" fmla="*/ 589523 w 448"/>
                <a:gd name="T49" fmla="*/ 304541 h 294"/>
                <a:gd name="T50" fmla="*/ 600214 w 448"/>
                <a:gd name="T51" fmla="*/ 306064 h 294"/>
                <a:gd name="T52" fmla="*/ 617014 w 448"/>
                <a:gd name="T53" fmla="*/ 295405 h 294"/>
                <a:gd name="T54" fmla="*/ 627704 w 448"/>
                <a:gd name="T55" fmla="*/ 278655 h 294"/>
                <a:gd name="T56" fmla="*/ 635341 w 448"/>
                <a:gd name="T57" fmla="*/ 267996 h 294"/>
                <a:gd name="T58" fmla="*/ 638395 w 448"/>
                <a:gd name="T59" fmla="*/ 267996 h 294"/>
                <a:gd name="T60" fmla="*/ 655195 w 448"/>
                <a:gd name="T61" fmla="*/ 249723 h 294"/>
                <a:gd name="T62" fmla="*/ 638395 w 448"/>
                <a:gd name="T63" fmla="*/ 223838 h 2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48" h="294">
                  <a:moveTo>
                    <a:pt x="428" y="148"/>
                  </a:moveTo>
                  <a:lnTo>
                    <a:pt x="425" y="146"/>
                  </a:lnTo>
                  <a:lnTo>
                    <a:pt x="419" y="142"/>
                  </a:lnTo>
                  <a:lnTo>
                    <a:pt x="417" y="135"/>
                  </a:lnTo>
                  <a:lnTo>
                    <a:pt x="411" y="134"/>
                  </a:lnTo>
                  <a:lnTo>
                    <a:pt x="406" y="127"/>
                  </a:lnTo>
                  <a:lnTo>
                    <a:pt x="404" y="117"/>
                  </a:lnTo>
                  <a:lnTo>
                    <a:pt x="409" y="111"/>
                  </a:lnTo>
                  <a:lnTo>
                    <a:pt x="411" y="104"/>
                  </a:lnTo>
                  <a:lnTo>
                    <a:pt x="408" y="99"/>
                  </a:lnTo>
                  <a:lnTo>
                    <a:pt x="405" y="98"/>
                  </a:lnTo>
                  <a:lnTo>
                    <a:pt x="402" y="92"/>
                  </a:lnTo>
                  <a:lnTo>
                    <a:pt x="409" y="87"/>
                  </a:lnTo>
                  <a:lnTo>
                    <a:pt x="416" y="70"/>
                  </a:lnTo>
                  <a:lnTo>
                    <a:pt x="416" y="64"/>
                  </a:lnTo>
                  <a:lnTo>
                    <a:pt x="419" y="58"/>
                  </a:lnTo>
                  <a:lnTo>
                    <a:pt x="425" y="50"/>
                  </a:lnTo>
                  <a:lnTo>
                    <a:pt x="425" y="49"/>
                  </a:lnTo>
                  <a:lnTo>
                    <a:pt x="417" y="45"/>
                  </a:lnTo>
                  <a:lnTo>
                    <a:pt x="412" y="45"/>
                  </a:lnTo>
                  <a:lnTo>
                    <a:pt x="401" y="39"/>
                  </a:lnTo>
                  <a:lnTo>
                    <a:pt x="396" y="33"/>
                  </a:lnTo>
                  <a:lnTo>
                    <a:pt x="394" y="27"/>
                  </a:lnTo>
                  <a:lnTo>
                    <a:pt x="388" y="14"/>
                  </a:lnTo>
                  <a:lnTo>
                    <a:pt x="381" y="8"/>
                  </a:lnTo>
                  <a:lnTo>
                    <a:pt x="375" y="10"/>
                  </a:lnTo>
                  <a:lnTo>
                    <a:pt x="373" y="4"/>
                  </a:lnTo>
                  <a:lnTo>
                    <a:pt x="366" y="0"/>
                  </a:lnTo>
                  <a:lnTo>
                    <a:pt x="300" y="15"/>
                  </a:lnTo>
                  <a:lnTo>
                    <a:pt x="199" y="35"/>
                  </a:lnTo>
                  <a:lnTo>
                    <a:pt x="111" y="53"/>
                  </a:lnTo>
                  <a:lnTo>
                    <a:pt x="53" y="64"/>
                  </a:lnTo>
                  <a:lnTo>
                    <a:pt x="49" y="41"/>
                  </a:lnTo>
                  <a:lnTo>
                    <a:pt x="49" y="38"/>
                  </a:lnTo>
                  <a:lnTo>
                    <a:pt x="27" y="54"/>
                  </a:lnTo>
                  <a:lnTo>
                    <a:pt x="27" y="53"/>
                  </a:lnTo>
                  <a:lnTo>
                    <a:pt x="21" y="60"/>
                  </a:lnTo>
                  <a:lnTo>
                    <a:pt x="9" y="69"/>
                  </a:lnTo>
                  <a:lnTo>
                    <a:pt x="0" y="75"/>
                  </a:lnTo>
                  <a:lnTo>
                    <a:pt x="0" y="79"/>
                  </a:lnTo>
                  <a:lnTo>
                    <a:pt x="22" y="204"/>
                  </a:lnTo>
                  <a:lnTo>
                    <a:pt x="38" y="294"/>
                  </a:lnTo>
                  <a:lnTo>
                    <a:pt x="114" y="279"/>
                  </a:lnTo>
                  <a:lnTo>
                    <a:pt x="240" y="256"/>
                  </a:lnTo>
                  <a:lnTo>
                    <a:pt x="383" y="225"/>
                  </a:lnTo>
                  <a:lnTo>
                    <a:pt x="385" y="219"/>
                  </a:lnTo>
                  <a:lnTo>
                    <a:pt x="389" y="213"/>
                  </a:lnTo>
                  <a:lnTo>
                    <a:pt x="396" y="209"/>
                  </a:lnTo>
                  <a:lnTo>
                    <a:pt x="401" y="209"/>
                  </a:lnTo>
                  <a:lnTo>
                    <a:pt x="406" y="209"/>
                  </a:lnTo>
                  <a:lnTo>
                    <a:pt x="408" y="210"/>
                  </a:lnTo>
                  <a:lnTo>
                    <a:pt x="415" y="203"/>
                  </a:lnTo>
                  <a:lnTo>
                    <a:pt x="420" y="202"/>
                  </a:lnTo>
                  <a:lnTo>
                    <a:pt x="427" y="196"/>
                  </a:lnTo>
                  <a:lnTo>
                    <a:pt x="427" y="191"/>
                  </a:lnTo>
                  <a:lnTo>
                    <a:pt x="431" y="186"/>
                  </a:lnTo>
                  <a:lnTo>
                    <a:pt x="432" y="184"/>
                  </a:lnTo>
                  <a:lnTo>
                    <a:pt x="434" y="183"/>
                  </a:lnTo>
                  <a:lnTo>
                    <a:pt x="438" y="177"/>
                  </a:lnTo>
                  <a:lnTo>
                    <a:pt x="446" y="171"/>
                  </a:lnTo>
                  <a:lnTo>
                    <a:pt x="448" y="164"/>
                  </a:lnTo>
                  <a:lnTo>
                    <a:pt x="435" y="153"/>
                  </a:lnTo>
                  <a:lnTo>
                    <a:pt x="428" y="148"/>
                  </a:lnTo>
                  <a:close/>
                </a:path>
              </a:pathLst>
            </a:custGeom>
            <a:solidFill>
              <a:srgbClr val="9966FF"/>
            </a:solidFill>
            <a:ln w="9525" cap="rnd">
              <a:solidFill>
                <a:srgbClr val="D5F8FF"/>
              </a:solidFill>
              <a:prstDash val="solid"/>
              <a:round/>
              <a:headEnd/>
              <a:tailEnd/>
            </a:ln>
          </p:spPr>
          <p:txBody>
            <a:bodyPr/>
            <a:lstStyle/>
            <a:p>
              <a:endParaRPr lang="en-US" dirty="0"/>
            </a:p>
          </p:txBody>
        </p:sp>
        <p:sp>
          <p:nvSpPr>
            <p:cNvPr id="20" name="Freeform 243"/>
            <p:cNvSpPr>
              <a:spLocks noEditPoints="1"/>
            </p:cNvSpPr>
            <p:nvPr/>
          </p:nvSpPr>
          <p:spPr bwMode="auto">
            <a:xfrm>
              <a:off x="2169764" y="1691551"/>
              <a:ext cx="884237" cy="657225"/>
            </a:xfrm>
            <a:custGeom>
              <a:avLst/>
              <a:gdLst>
                <a:gd name="T0" fmla="*/ 664324 w 579"/>
                <a:gd name="T1" fmla="*/ 591655 h 431"/>
                <a:gd name="T2" fmla="*/ 664324 w 579"/>
                <a:gd name="T3" fmla="*/ 555058 h 431"/>
                <a:gd name="T4" fmla="*/ 679596 w 579"/>
                <a:gd name="T5" fmla="*/ 524560 h 431"/>
                <a:gd name="T6" fmla="*/ 650579 w 579"/>
                <a:gd name="T7" fmla="*/ 408669 h 431"/>
                <a:gd name="T8" fmla="*/ 647525 w 579"/>
                <a:gd name="T9" fmla="*/ 300402 h 431"/>
                <a:gd name="T10" fmla="*/ 613927 w 579"/>
                <a:gd name="T11" fmla="*/ 190610 h 431"/>
                <a:gd name="T12" fmla="*/ 606291 w 579"/>
                <a:gd name="T13" fmla="*/ 175362 h 431"/>
                <a:gd name="T14" fmla="*/ 591019 w 579"/>
                <a:gd name="T15" fmla="*/ 129615 h 431"/>
                <a:gd name="T16" fmla="*/ 594074 w 579"/>
                <a:gd name="T17" fmla="*/ 97593 h 431"/>
                <a:gd name="T18" fmla="*/ 586438 w 579"/>
                <a:gd name="T19" fmla="*/ 68620 h 431"/>
                <a:gd name="T20" fmla="*/ 574220 w 579"/>
                <a:gd name="T21" fmla="*/ 28973 h 431"/>
                <a:gd name="T22" fmla="*/ 566584 w 579"/>
                <a:gd name="T23" fmla="*/ 3050 h 431"/>
                <a:gd name="T24" fmla="*/ 430665 w 579"/>
                <a:gd name="T25" fmla="*/ 33547 h 431"/>
                <a:gd name="T26" fmla="*/ 369578 w 579"/>
                <a:gd name="T27" fmla="*/ 77769 h 431"/>
                <a:gd name="T28" fmla="*/ 328344 w 579"/>
                <a:gd name="T29" fmla="*/ 157063 h 431"/>
                <a:gd name="T30" fmla="*/ 297800 w 579"/>
                <a:gd name="T31" fmla="*/ 187561 h 431"/>
                <a:gd name="T32" fmla="*/ 306963 w 579"/>
                <a:gd name="T33" fmla="*/ 208909 h 431"/>
                <a:gd name="T34" fmla="*/ 316127 w 579"/>
                <a:gd name="T35" fmla="*/ 207384 h 431"/>
                <a:gd name="T36" fmla="*/ 320708 w 579"/>
                <a:gd name="T37" fmla="*/ 219583 h 431"/>
                <a:gd name="T38" fmla="*/ 322235 w 579"/>
                <a:gd name="T39" fmla="*/ 247031 h 431"/>
                <a:gd name="T40" fmla="*/ 320708 w 579"/>
                <a:gd name="T41" fmla="*/ 276004 h 431"/>
                <a:gd name="T42" fmla="*/ 288637 w 579"/>
                <a:gd name="T43" fmla="*/ 294303 h 431"/>
                <a:gd name="T44" fmla="*/ 267257 w 579"/>
                <a:gd name="T45" fmla="*/ 318701 h 431"/>
                <a:gd name="T46" fmla="*/ 235186 w 579"/>
                <a:gd name="T47" fmla="*/ 326325 h 431"/>
                <a:gd name="T48" fmla="*/ 174099 w 579"/>
                <a:gd name="T49" fmla="*/ 330900 h 431"/>
                <a:gd name="T50" fmla="*/ 83995 w 579"/>
                <a:gd name="T51" fmla="*/ 349198 h 431"/>
                <a:gd name="T52" fmla="*/ 56506 w 579"/>
                <a:gd name="T53" fmla="*/ 361398 h 431"/>
                <a:gd name="T54" fmla="*/ 51924 w 579"/>
                <a:gd name="T55" fmla="*/ 384271 h 431"/>
                <a:gd name="T56" fmla="*/ 70250 w 579"/>
                <a:gd name="T57" fmla="*/ 397995 h 431"/>
                <a:gd name="T58" fmla="*/ 77886 w 579"/>
                <a:gd name="T59" fmla="*/ 433067 h 431"/>
                <a:gd name="T60" fmla="*/ 50397 w 579"/>
                <a:gd name="T61" fmla="*/ 468139 h 431"/>
                <a:gd name="T62" fmla="*/ 4582 w 579"/>
                <a:gd name="T63" fmla="*/ 521510 h 431"/>
                <a:gd name="T64" fmla="*/ 6109 w 579"/>
                <a:gd name="T65" fmla="*/ 561157 h 431"/>
                <a:gd name="T66" fmla="*/ 368051 w 579"/>
                <a:gd name="T67" fmla="*/ 489488 h 431"/>
                <a:gd name="T68" fmla="*/ 476481 w 579"/>
                <a:gd name="T69" fmla="*/ 472714 h 431"/>
                <a:gd name="T70" fmla="*/ 497861 w 579"/>
                <a:gd name="T71" fmla="*/ 487963 h 431"/>
                <a:gd name="T72" fmla="*/ 517714 w 579"/>
                <a:gd name="T73" fmla="*/ 524560 h 431"/>
                <a:gd name="T74" fmla="*/ 552840 w 579"/>
                <a:gd name="T75" fmla="*/ 538284 h 431"/>
                <a:gd name="T76" fmla="*/ 641416 w 579"/>
                <a:gd name="T77" fmla="*/ 550483 h 431"/>
                <a:gd name="T78" fmla="*/ 633780 w 579"/>
                <a:gd name="T79" fmla="*/ 530660 h 431"/>
                <a:gd name="T80" fmla="*/ 647525 w 579"/>
                <a:gd name="T81" fmla="*/ 558108 h 431"/>
                <a:gd name="T82" fmla="*/ 650579 w 579"/>
                <a:gd name="T83" fmla="*/ 606904 h 431"/>
                <a:gd name="T84" fmla="*/ 830787 w 579"/>
                <a:gd name="T85" fmla="*/ 518461 h 431"/>
                <a:gd name="T86" fmla="*/ 798716 w 579"/>
                <a:gd name="T87" fmla="*/ 544384 h 431"/>
                <a:gd name="T88" fmla="*/ 792607 w 579"/>
                <a:gd name="T89" fmla="*/ 538284 h 431"/>
                <a:gd name="T90" fmla="*/ 809406 w 579"/>
                <a:gd name="T91" fmla="*/ 506261 h 431"/>
                <a:gd name="T92" fmla="*/ 736101 w 579"/>
                <a:gd name="T93" fmla="*/ 552008 h 431"/>
                <a:gd name="T94" fmla="*/ 714721 w 579"/>
                <a:gd name="T95" fmla="*/ 564207 h 431"/>
                <a:gd name="T96" fmla="*/ 678069 w 579"/>
                <a:gd name="T97" fmla="*/ 579456 h 431"/>
                <a:gd name="T98" fmla="*/ 667378 w 579"/>
                <a:gd name="T99" fmla="*/ 596230 h 431"/>
                <a:gd name="T100" fmla="*/ 645998 w 579"/>
                <a:gd name="T101" fmla="*/ 625202 h 431"/>
                <a:gd name="T102" fmla="*/ 658215 w 579"/>
                <a:gd name="T103" fmla="*/ 631302 h 431"/>
                <a:gd name="T104" fmla="*/ 714721 w 579"/>
                <a:gd name="T105" fmla="*/ 605379 h 431"/>
                <a:gd name="T106" fmla="*/ 752900 w 579"/>
                <a:gd name="T107" fmla="*/ 579456 h 431"/>
                <a:gd name="T108" fmla="*/ 781917 w 579"/>
                <a:gd name="T109" fmla="*/ 568782 h 431"/>
                <a:gd name="T110" fmla="*/ 810933 w 579"/>
                <a:gd name="T111" fmla="*/ 545908 h 431"/>
                <a:gd name="T112" fmla="*/ 850640 w 579"/>
                <a:gd name="T113" fmla="*/ 510836 h 4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79" h="431">
                  <a:moveTo>
                    <a:pt x="443" y="414"/>
                  </a:moveTo>
                  <a:lnTo>
                    <a:pt x="445" y="407"/>
                  </a:lnTo>
                  <a:lnTo>
                    <a:pt x="452" y="404"/>
                  </a:lnTo>
                  <a:lnTo>
                    <a:pt x="452" y="398"/>
                  </a:lnTo>
                  <a:lnTo>
                    <a:pt x="459" y="384"/>
                  </a:lnTo>
                  <a:lnTo>
                    <a:pt x="452" y="379"/>
                  </a:lnTo>
                  <a:lnTo>
                    <a:pt x="452" y="376"/>
                  </a:lnTo>
                  <a:lnTo>
                    <a:pt x="463" y="365"/>
                  </a:lnTo>
                  <a:lnTo>
                    <a:pt x="463" y="358"/>
                  </a:lnTo>
                  <a:lnTo>
                    <a:pt x="459" y="352"/>
                  </a:lnTo>
                  <a:lnTo>
                    <a:pt x="445" y="281"/>
                  </a:lnTo>
                  <a:lnTo>
                    <a:pt x="443" y="279"/>
                  </a:lnTo>
                  <a:lnTo>
                    <a:pt x="444" y="218"/>
                  </a:lnTo>
                  <a:lnTo>
                    <a:pt x="445" y="212"/>
                  </a:lnTo>
                  <a:lnTo>
                    <a:pt x="441" y="205"/>
                  </a:lnTo>
                  <a:lnTo>
                    <a:pt x="441" y="201"/>
                  </a:lnTo>
                  <a:lnTo>
                    <a:pt x="428" y="138"/>
                  </a:lnTo>
                  <a:lnTo>
                    <a:pt x="418" y="130"/>
                  </a:lnTo>
                  <a:lnTo>
                    <a:pt x="416" y="136"/>
                  </a:lnTo>
                  <a:lnTo>
                    <a:pt x="412" y="131"/>
                  </a:lnTo>
                  <a:lnTo>
                    <a:pt x="413" y="120"/>
                  </a:lnTo>
                  <a:lnTo>
                    <a:pt x="410" y="107"/>
                  </a:lnTo>
                  <a:lnTo>
                    <a:pt x="406" y="101"/>
                  </a:lnTo>
                  <a:lnTo>
                    <a:pt x="402" y="89"/>
                  </a:lnTo>
                  <a:lnTo>
                    <a:pt x="402" y="76"/>
                  </a:lnTo>
                  <a:lnTo>
                    <a:pt x="405" y="73"/>
                  </a:lnTo>
                  <a:lnTo>
                    <a:pt x="404" y="67"/>
                  </a:lnTo>
                  <a:lnTo>
                    <a:pt x="401" y="61"/>
                  </a:lnTo>
                  <a:lnTo>
                    <a:pt x="402" y="54"/>
                  </a:lnTo>
                  <a:lnTo>
                    <a:pt x="399" y="47"/>
                  </a:lnTo>
                  <a:lnTo>
                    <a:pt x="394" y="42"/>
                  </a:lnTo>
                  <a:lnTo>
                    <a:pt x="391" y="35"/>
                  </a:lnTo>
                  <a:lnTo>
                    <a:pt x="391" y="20"/>
                  </a:lnTo>
                  <a:lnTo>
                    <a:pt x="386" y="13"/>
                  </a:lnTo>
                  <a:lnTo>
                    <a:pt x="387" y="8"/>
                  </a:lnTo>
                  <a:lnTo>
                    <a:pt x="386" y="2"/>
                  </a:lnTo>
                  <a:lnTo>
                    <a:pt x="385" y="0"/>
                  </a:lnTo>
                  <a:lnTo>
                    <a:pt x="337" y="13"/>
                  </a:lnTo>
                  <a:lnTo>
                    <a:pt x="293" y="23"/>
                  </a:lnTo>
                  <a:lnTo>
                    <a:pt x="287" y="23"/>
                  </a:lnTo>
                  <a:lnTo>
                    <a:pt x="275" y="30"/>
                  </a:lnTo>
                  <a:lnTo>
                    <a:pt x="252" y="53"/>
                  </a:lnTo>
                  <a:lnTo>
                    <a:pt x="233" y="86"/>
                  </a:lnTo>
                  <a:lnTo>
                    <a:pt x="233" y="94"/>
                  </a:lnTo>
                  <a:lnTo>
                    <a:pt x="223" y="107"/>
                  </a:lnTo>
                  <a:lnTo>
                    <a:pt x="221" y="111"/>
                  </a:lnTo>
                  <a:lnTo>
                    <a:pt x="214" y="116"/>
                  </a:lnTo>
                  <a:lnTo>
                    <a:pt x="203" y="128"/>
                  </a:lnTo>
                  <a:lnTo>
                    <a:pt x="202" y="135"/>
                  </a:lnTo>
                  <a:lnTo>
                    <a:pt x="207" y="139"/>
                  </a:lnTo>
                  <a:lnTo>
                    <a:pt x="209" y="143"/>
                  </a:lnTo>
                  <a:lnTo>
                    <a:pt x="207" y="136"/>
                  </a:lnTo>
                  <a:lnTo>
                    <a:pt x="214" y="134"/>
                  </a:lnTo>
                  <a:lnTo>
                    <a:pt x="215" y="142"/>
                  </a:lnTo>
                  <a:lnTo>
                    <a:pt x="223" y="138"/>
                  </a:lnTo>
                  <a:lnTo>
                    <a:pt x="219" y="145"/>
                  </a:lnTo>
                  <a:lnTo>
                    <a:pt x="218" y="150"/>
                  </a:lnTo>
                  <a:lnTo>
                    <a:pt x="213" y="153"/>
                  </a:lnTo>
                  <a:lnTo>
                    <a:pt x="218" y="165"/>
                  </a:lnTo>
                  <a:lnTo>
                    <a:pt x="219" y="169"/>
                  </a:lnTo>
                  <a:lnTo>
                    <a:pt x="222" y="176"/>
                  </a:lnTo>
                  <a:lnTo>
                    <a:pt x="222" y="182"/>
                  </a:lnTo>
                  <a:lnTo>
                    <a:pt x="218" y="188"/>
                  </a:lnTo>
                  <a:lnTo>
                    <a:pt x="211" y="188"/>
                  </a:lnTo>
                  <a:lnTo>
                    <a:pt x="205" y="196"/>
                  </a:lnTo>
                  <a:lnTo>
                    <a:pt x="196" y="201"/>
                  </a:lnTo>
                  <a:lnTo>
                    <a:pt x="194" y="208"/>
                  </a:lnTo>
                  <a:lnTo>
                    <a:pt x="188" y="214"/>
                  </a:lnTo>
                  <a:lnTo>
                    <a:pt x="182" y="218"/>
                  </a:lnTo>
                  <a:lnTo>
                    <a:pt x="177" y="223"/>
                  </a:lnTo>
                  <a:lnTo>
                    <a:pt x="173" y="222"/>
                  </a:lnTo>
                  <a:lnTo>
                    <a:pt x="160" y="223"/>
                  </a:lnTo>
                  <a:lnTo>
                    <a:pt x="148" y="226"/>
                  </a:lnTo>
                  <a:lnTo>
                    <a:pt x="136" y="233"/>
                  </a:lnTo>
                  <a:lnTo>
                    <a:pt x="119" y="226"/>
                  </a:lnTo>
                  <a:lnTo>
                    <a:pt x="94" y="227"/>
                  </a:lnTo>
                  <a:lnTo>
                    <a:pt x="69" y="233"/>
                  </a:lnTo>
                  <a:lnTo>
                    <a:pt x="57" y="238"/>
                  </a:lnTo>
                  <a:lnTo>
                    <a:pt x="50" y="241"/>
                  </a:lnTo>
                  <a:lnTo>
                    <a:pt x="43" y="243"/>
                  </a:lnTo>
                  <a:lnTo>
                    <a:pt x="38" y="247"/>
                  </a:lnTo>
                  <a:lnTo>
                    <a:pt x="31" y="250"/>
                  </a:lnTo>
                  <a:lnTo>
                    <a:pt x="35" y="262"/>
                  </a:lnTo>
                  <a:lnTo>
                    <a:pt x="34" y="266"/>
                  </a:lnTo>
                  <a:lnTo>
                    <a:pt x="48" y="269"/>
                  </a:lnTo>
                  <a:lnTo>
                    <a:pt x="48" y="272"/>
                  </a:lnTo>
                  <a:lnTo>
                    <a:pt x="45" y="276"/>
                  </a:lnTo>
                  <a:lnTo>
                    <a:pt x="53" y="289"/>
                  </a:lnTo>
                  <a:lnTo>
                    <a:pt x="53" y="296"/>
                  </a:lnTo>
                  <a:lnTo>
                    <a:pt x="42" y="308"/>
                  </a:lnTo>
                  <a:lnTo>
                    <a:pt x="39" y="315"/>
                  </a:lnTo>
                  <a:lnTo>
                    <a:pt x="34" y="320"/>
                  </a:lnTo>
                  <a:lnTo>
                    <a:pt x="26" y="329"/>
                  </a:lnTo>
                  <a:lnTo>
                    <a:pt x="16" y="341"/>
                  </a:lnTo>
                  <a:lnTo>
                    <a:pt x="3" y="356"/>
                  </a:lnTo>
                  <a:lnTo>
                    <a:pt x="0" y="357"/>
                  </a:lnTo>
                  <a:lnTo>
                    <a:pt x="0" y="360"/>
                  </a:lnTo>
                  <a:lnTo>
                    <a:pt x="4" y="383"/>
                  </a:lnTo>
                  <a:lnTo>
                    <a:pt x="62" y="372"/>
                  </a:lnTo>
                  <a:lnTo>
                    <a:pt x="150" y="354"/>
                  </a:lnTo>
                  <a:lnTo>
                    <a:pt x="251" y="334"/>
                  </a:lnTo>
                  <a:lnTo>
                    <a:pt x="317" y="319"/>
                  </a:lnTo>
                  <a:lnTo>
                    <a:pt x="324" y="323"/>
                  </a:lnTo>
                  <a:lnTo>
                    <a:pt x="326" y="329"/>
                  </a:lnTo>
                  <a:lnTo>
                    <a:pt x="332" y="327"/>
                  </a:lnTo>
                  <a:lnTo>
                    <a:pt x="339" y="333"/>
                  </a:lnTo>
                  <a:lnTo>
                    <a:pt x="345" y="346"/>
                  </a:lnTo>
                  <a:lnTo>
                    <a:pt x="347" y="352"/>
                  </a:lnTo>
                  <a:lnTo>
                    <a:pt x="352" y="358"/>
                  </a:lnTo>
                  <a:lnTo>
                    <a:pt x="363" y="364"/>
                  </a:lnTo>
                  <a:lnTo>
                    <a:pt x="368" y="364"/>
                  </a:lnTo>
                  <a:lnTo>
                    <a:pt x="376" y="368"/>
                  </a:lnTo>
                  <a:lnTo>
                    <a:pt x="376" y="369"/>
                  </a:lnTo>
                  <a:lnTo>
                    <a:pt x="441" y="391"/>
                  </a:lnTo>
                  <a:lnTo>
                    <a:pt x="437" y="376"/>
                  </a:lnTo>
                  <a:lnTo>
                    <a:pt x="431" y="369"/>
                  </a:lnTo>
                  <a:lnTo>
                    <a:pt x="429" y="364"/>
                  </a:lnTo>
                  <a:lnTo>
                    <a:pt x="431" y="362"/>
                  </a:lnTo>
                  <a:lnTo>
                    <a:pt x="432" y="368"/>
                  </a:lnTo>
                  <a:lnTo>
                    <a:pt x="439" y="372"/>
                  </a:lnTo>
                  <a:lnTo>
                    <a:pt x="441" y="381"/>
                  </a:lnTo>
                  <a:lnTo>
                    <a:pt x="443" y="400"/>
                  </a:lnTo>
                  <a:lnTo>
                    <a:pt x="440" y="414"/>
                  </a:lnTo>
                  <a:lnTo>
                    <a:pt x="443" y="414"/>
                  </a:lnTo>
                  <a:close/>
                  <a:moveTo>
                    <a:pt x="573" y="353"/>
                  </a:moveTo>
                  <a:lnTo>
                    <a:pt x="566" y="356"/>
                  </a:lnTo>
                  <a:lnTo>
                    <a:pt x="565" y="354"/>
                  </a:lnTo>
                  <a:lnTo>
                    <a:pt x="558" y="356"/>
                  </a:lnTo>
                  <a:lnTo>
                    <a:pt x="552" y="360"/>
                  </a:lnTo>
                  <a:lnTo>
                    <a:pt x="544" y="372"/>
                  </a:lnTo>
                  <a:lnTo>
                    <a:pt x="540" y="373"/>
                  </a:lnTo>
                  <a:lnTo>
                    <a:pt x="533" y="375"/>
                  </a:lnTo>
                  <a:lnTo>
                    <a:pt x="539" y="368"/>
                  </a:lnTo>
                  <a:lnTo>
                    <a:pt x="544" y="362"/>
                  </a:lnTo>
                  <a:lnTo>
                    <a:pt x="544" y="357"/>
                  </a:lnTo>
                  <a:lnTo>
                    <a:pt x="551" y="346"/>
                  </a:lnTo>
                  <a:lnTo>
                    <a:pt x="532" y="368"/>
                  </a:lnTo>
                  <a:lnTo>
                    <a:pt x="520" y="373"/>
                  </a:lnTo>
                  <a:lnTo>
                    <a:pt x="501" y="377"/>
                  </a:lnTo>
                  <a:lnTo>
                    <a:pt x="496" y="380"/>
                  </a:lnTo>
                  <a:lnTo>
                    <a:pt x="491" y="385"/>
                  </a:lnTo>
                  <a:lnTo>
                    <a:pt x="486" y="385"/>
                  </a:lnTo>
                  <a:lnTo>
                    <a:pt x="474" y="392"/>
                  </a:lnTo>
                  <a:lnTo>
                    <a:pt x="468" y="391"/>
                  </a:lnTo>
                  <a:lnTo>
                    <a:pt x="462" y="396"/>
                  </a:lnTo>
                  <a:lnTo>
                    <a:pt x="463" y="402"/>
                  </a:lnTo>
                  <a:lnTo>
                    <a:pt x="456" y="400"/>
                  </a:lnTo>
                  <a:lnTo>
                    <a:pt x="454" y="407"/>
                  </a:lnTo>
                  <a:lnTo>
                    <a:pt x="443" y="414"/>
                  </a:lnTo>
                  <a:lnTo>
                    <a:pt x="441" y="422"/>
                  </a:lnTo>
                  <a:lnTo>
                    <a:pt x="440" y="427"/>
                  </a:lnTo>
                  <a:lnTo>
                    <a:pt x="443" y="429"/>
                  </a:lnTo>
                  <a:lnTo>
                    <a:pt x="455" y="426"/>
                  </a:lnTo>
                  <a:lnTo>
                    <a:pt x="448" y="431"/>
                  </a:lnTo>
                  <a:lnTo>
                    <a:pt x="462" y="426"/>
                  </a:lnTo>
                  <a:lnTo>
                    <a:pt x="483" y="413"/>
                  </a:lnTo>
                  <a:lnTo>
                    <a:pt x="486" y="413"/>
                  </a:lnTo>
                  <a:lnTo>
                    <a:pt x="493" y="407"/>
                  </a:lnTo>
                  <a:lnTo>
                    <a:pt x="500" y="404"/>
                  </a:lnTo>
                  <a:lnTo>
                    <a:pt x="512" y="396"/>
                  </a:lnTo>
                  <a:lnTo>
                    <a:pt x="519" y="394"/>
                  </a:lnTo>
                  <a:lnTo>
                    <a:pt x="525" y="389"/>
                  </a:lnTo>
                  <a:lnTo>
                    <a:pt x="532" y="388"/>
                  </a:lnTo>
                  <a:lnTo>
                    <a:pt x="544" y="380"/>
                  </a:lnTo>
                  <a:lnTo>
                    <a:pt x="546" y="375"/>
                  </a:lnTo>
                  <a:lnTo>
                    <a:pt x="552" y="373"/>
                  </a:lnTo>
                  <a:lnTo>
                    <a:pt x="565" y="362"/>
                  </a:lnTo>
                  <a:lnTo>
                    <a:pt x="571" y="358"/>
                  </a:lnTo>
                  <a:lnTo>
                    <a:pt x="579" y="349"/>
                  </a:lnTo>
                  <a:lnTo>
                    <a:pt x="573" y="353"/>
                  </a:lnTo>
                  <a:close/>
                </a:path>
              </a:pathLst>
            </a:custGeom>
            <a:solidFill>
              <a:srgbClr val="9966FF"/>
            </a:solidFill>
            <a:ln w="9525" cap="rnd">
              <a:solidFill>
                <a:srgbClr val="D5F8FF"/>
              </a:solidFill>
              <a:prstDash val="solid"/>
              <a:round/>
              <a:headEnd/>
              <a:tailEnd/>
            </a:ln>
          </p:spPr>
          <p:txBody>
            <a:bodyPr/>
            <a:lstStyle/>
            <a:p>
              <a:endParaRPr lang="en-US" dirty="0"/>
            </a:p>
          </p:txBody>
        </p:sp>
        <p:sp>
          <p:nvSpPr>
            <p:cNvPr id="21" name="Freeform 245"/>
            <p:cNvSpPr>
              <a:spLocks noEditPoints="1"/>
            </p:cNvSpPr>
            <p:nvPr/>
          </p:nvSpPr>
          <p:spPr bwMode="auto">
            <a:xfrm>
              <a:off x="2709514" y="2255113"/>
              <a:ext cx="157162" cy="360363"/>
            </a:xfrm>
            <a:custGeom>
              <a:avLst/>
              <a:gdLst>
                <a:gd name="T0" fmla="*/ 148008 w 103"/>
                <a:gd name="T1" fmla="*/ 155750 h 236"/>
                <a:gd name="T2" fmla="*/ 143430 w 103"/>
                <a:gd name="T3" fmla="*/ 116049 h 236"/>
                <a:gd name="T4" fmla="*/ 115965 w 103"/>
                <a:gd name="T5" fmla="*/ 116049 h 236"/>
                <a:gd name="T6" fmla="*/ 109862 w 103"/>
                <a:gd name="T7" fmla="*/ 90091 h 236"/>
                <a:gd name="T8" fmla="*/ 117491 w 103"/>
                <a:gd name="T9" fmla="*/ 79402 h 236"/>
                <a:gd name="T10" fmla="*/ 126646 w 103"/>
                <a:gd name="T11" fmla="*/ 64132 h 236"/>
                <a:gd name="T12" fmla="*/ 129698 w 103"/>
                <a:gd name="T13" fmla="*/ 42755 h 236"/>
                <a:gd name="T14" fmla="*/ 33569 w 103"/>
                <a:gd name="T15" fmla="*/ 0 h 236"/>
                <a:gd name="T16" fmla="*/ 19836 w 103"/>
                <a:gd name="T17" fmla="*/ 19851 h 236"/>
                <a:gd name="T18" fmla="*/ 10681 w 103"/>
                <a:gd name="T19" fmla="*/ 54971 h 236"/>
                <a:gd name="T20" fmla="*/ 4578 w 103"/>
                <a:gd name="T21" fmla="*/ 70240 h 236"/>
                <a:gd name="T22" fmla="*/ 13733 w 103"/>
                <a:gd name="T23" fmla="*/ 79402 h 236"/>
                <a:gd name="T24" fmla="*/ 3052 w 103"/>
                <a:gd name="T25" fmla="*/ 97726 h 236"/>
                <a:gd name="T26" fmla="*/ 13733 w 103"/>
                <a:gd name="T27" fmla="*/ 123684 h 236"/>
                <a:gd name="T28" fmla="*/ 24414 w 103"/>
                <a:gd name="T29" fmla="*/ 134373 h 236"/>
                <a:gd name="T30" fmla="*/ 38146 w 103"/>
                <a:gd name="T31" fmla="*/ 143534 h 236"/>
                <a:gd name="T32" fmla="*/ 67138 w 103"/>
                <a:gd name="T33" fmla="*/ 167966 h 236"/>
                <a:gd name="T34" fmla="*/ 53405 w 103"/>
                <a:gd name="T35" fmla="*/ 186289 h 236"/>
                <a:gd name="T36" fmla="*/ 44250 w 103"/>
                <a:gd name="T37" fmla="*/ 196978 h 236"/>
                <a:gd name="T38" fmla="*/ 42724 w 103"/>
                <a:gd name="T39" fmla="*/ 200032 h 236"/>
                <a:gd name="T40" fmla="*/ 38146 w 103"/>
                <a:gd name="T41" fmla="*/ 216829 h 236"/>
                <a:gd name="T42" fmla="*/ 25940 w 103"/>
                <a:gd name="T43" fmla="*/ 224463 h 236"/>
                <a:gd name="T44" fmla="*/ 10681 w 103"/>
                <a:gd name="T45" fmla="*/ 236679 h 236"/>
                <a:gd name="T46" fmla="*/ 4578 w 103"/>
                <a:gd name="T47" fmla="*/ 258057 h 236"/>
                <a:gd name="T48" fmla="*/ 0 w 103"/>
                <a:gd name="T49" fmla="*/ 267218 h 236"/>
                <a:gd name="T50" fmla="*/ 6103 w 103"/>
                <a:gd name="T51" fmla="*/ 276380 h 236"/>
                <a:gd name="T52" fmla="*/ 21362 w 103"/>
                <a:gd name="T53" fmla="*/ 296231 h 236"/>
                <a:gd name="T54" fmla="*/ 42724 w 103"/>
                <a:gd name="T55" fmla="*/ 303865 h 236"/>
                <a:gd name="T56" fmla="*/ 65612 w 103"/>
                <a:gd name="T57" fmla="*/ 313027 h 236"/>
                <a:gd name="T58" fmla="*/ 88500 w 103"/>
                <a:gd name="T59" fmla="*/ 320662 h 236"/>
                <a:gd name="T60" fmla="*/ 86974 w 103"/>
                <a:gd name="T61" fmla="*/ 346620 h 236"/>
                <a:gd name="T62" fmla="*/ 99181 w 103"/>
                <a:gd name="T63" fmla="*/ 337459 h 236"/>
                <a:gd name="T64" fmla="*/ 108336 w 103"/>
                <a:gd name="T65" fmla="*/ 320662 h 236"/>
                <a:gd name="T66" fmla="*/ 115965 w 103"/>
                <a:gd name="T67" fmla="*/ 291650 h 236"/>
                <a:gd name="T68" fmla="*/ 111387 w 103"/>
                <a:gd name="T69" fmla="*/ 287069 h 236"/>
                <a:gd name="T70" fmla="*/ 128172 w 103"/>
                <a:gd name="T71" fmla="*/ 276380 h 236"/>
                <a:gd name="T72" fmla="*/ 129698 w 103"/>
                <a:gd name="T73" fmla="*/ 258057 h 236"/>
                <a:gd name="T74" fmla="*/ 134275 w 103"/>
                <a:gd name="T75" fmla="*/ 247368 h 236"/>
                <a:gd name="T76" fmla="*/ 143430 w 103"/>
                <a:gd name="T77" fmla="*/ 225990 h 236"/>
                <a:gd name="T78" fmla="*/ 141904 w 103"/>
                <a:gd name="T79" fmla="*/ 209194 h 236"/>
                <a:gd name="T80" fmla="*/ 143430 w 103"/>
                <a:gd name="T81" fmla="*/ 186289 h 236"/>
                <a:gd name="T82" fmla="*/ 143430 w 103"/>
                <a:gd name="T83" fmla="*/ 174074 h 236"/>
                <a:gd name="T84" fmla="*/ 148008 w 103"/>
                <a:gd name="T85" fmla="*/ 174074 h 236"/>
                <a:gd name="T86" fmla="*/ 149534 w 103"/>
                <a:gd name="T87" fmla="*/ 201559 h 236"/>
                <a:gd name="T88" fmla="*/ 149534 w 103"/>
                <a:gd name="T89" fmla="*/ 166439 h 236"/>
                <a:gd name="T90" fmla="*/ 149534 w 103"/>
                <a:gd name="T91" fmla="*/ 216829 h 236"/>
                <a:gd name="T92" fmla="*/ 149534 w 103"/>
                <a:gd name="T93" fmla="*/ 224463 h 2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3" h="236">
                  <a:moveTo>
                    <a:pt x="102" y="113"/>
                  </a:moveTo>
                  <a:lnTo>
                    <a:pt x="101" y="106"/>
                  </a:lnTo>
                  <a:lnTo>
                    <a:pt x="101" y="87"/>
                  </a:lnTo>
                  <a:lnTo>
                    <a:pt x="98" y="79"/>
                  </a:lnTo>
                  <a:lnTo>
                    <a:pt x="86" y="77"/>
                  </a:lnTo>
                  <a:lnTo>
                    <a:pt x="79" y="79"/>
                  </a:lnTo>
                  <a:lnTo>
                    <a:pt x="75" y="79"/>
                  </a:lnTo>
                  <a:lnTo>
                    <a:pt x="75" y="61"/>
                  </a:lnTo>
                  <a:lnTo>
                    <a:pt x="79" y="53"/>
                  </a:lnTo>
                  <a:lnTo>
                    <a:pt x="80" y="54"/>
                  </a:lnTo>
                  <a:lnTo>
                    <a:pt x="86" y="48"/>
                  </a:lnTo>
                  <a:lnTo>
                    <a:pt x="86" y="44"/>
                  </a:lnTo>
                  <a:lnTo>
                    <a:pt x="88" y="35"/>
                  </a:lnTo>
                  <a:lnTo>
                    <a:pt x="88" y="29"/>
                  </a:lnTo>
                  <a:lnTo>
                    <a:pt x="88" y="22"/>
                  </a:lnTo>
                  <a:lnTo>
                    <a:pt x="23" y="0"/>
                  </a:lnTo>
                  <a:lnTo>
                    <a:pt x="17" y="8"/>
                  </a:lnTo>
                  <a:lnTo>
                    <a:pt x="14" y="14"/>
                  </a:lnTo>
                  <a:lnTo>
                    <a:pt x="14" y="20"/>
                  </a:lnTo>
                  <a:lnTo>
                    <a:pt x="7" y="37"/>
                  </a:lnTo>
                  <a:lnTo>
                    <a:pt x="0" y="42"/>
                  </a:lnTo>
                  <a:lnTo>
                    <a:pt x="3" y="48"/>
                  </a:lnTo>
                  <a:lnTo>
                    <a:pt x="6" y="49"/>
                  </a:lnTo>
                  <a:lnTo>
                    <a:pt x="9" y="54"/>
                  </a:lnTo>
                  <a:lnTo>
                    <a:pt x="7" y="61"/>
                  </a:lnTo>
                  <a:lnTo>
                    <a:pt x="2" y="67"/>
                  </a:lnTo>
                  <a:lnTo>
                    <a:pt x="4" y="77"/>
                  </a:lnTo>
                  <a:lnTo>
                    <a:pt x="9" y="84"/>
                  </a:lnTo>
                  <a:lnTo>
                    <a:pt x="15" y="85"/>
                  </a:lnTo>
                  <a:lnTo>
                    <a:pt x="17" y="92"/>
                  </a:lnTo>
                  <a:lnTo>
                    <a:pt x="23" y="96"/>
                  </a:lnTo>
                  <a:lnTo>
                    <a:pt x="26" y="98"/>
                  </a:lnTo>
                  <a:lnTo>
                    <a:pt x="33" y="103"/>
                  </a:lnTo>
                  <a:lnTo>
                    <a:pt x="46" y="114"/>
                  </a:lnTo>
                  <a:lnTo>
                    <a:pt x="44" y="121"/>
                  </a:lnTo>
                  <a:lnTo>
                    <a:pt x="36" y="127"/>
                  </a:lnTo>
                  <a:lnTo>
                    <a:pt x="32" y="133"/>
                  </a:lnTo>
                  <a:lnTo>
                    <a:pt x="30" y="134"/>
                  </a:lnTo>
                  <a:lnTo>
                    <a:pt x="29" y="136"/>
                  </a:lnTo>
                  <a:lnTo>
                    <a:pt x="26" y="142"/>
                  </a:lnTo>
                  <a:lnTo>
                    <a:pt x="26" y="148"/>
                  </a:lnTo>
                  <a:lnTo>
                    <a:pt x="19" y="153"/>
                  </a:lnTo>
                  <a:lnTo>
                    <a:pt x="18" y="153"/>
                  </a:lnTo>
                  <a:lnTo>
                    <a:pt x="14" y="156"/>
                  </a:lnTo>
                  <a:lnTo>
                    <a:pt x="7" y="161"/>
                  </a:lnTo>
                  <a:lnTo>
                    <a:pt x="4" y="167"/>
                  </a:lnTo>
                  <a:lnTo>
                    <a:pt x="3" y="176"/>
                  </a:lnTo>
                  <a:lnTo>
                    <a:pt x="2" y="180"/>
                  </a:lnTo>
                  <a:lnTo>
                    <a:pt x="0" y="182"/>
                  </a:lnTo>
                  <a:lnTo>
                    <a:pt x="4" y="188"/>
                  </a:lnTo>
                  <a:lnTo>
                    <a:pt x="4" y="191"/>
                  </a:lnTo>
                  <a:lnTo>
                    <a:pt x="15" y="202"/>
                  </a:lnTo>
                  <a:lnTo>
                    <a:pt x="22" y="203"/>
                  </a:lnTo>
                  <a:lnTo>
                    <a:pt x="29" y="207"/>
                  </a:lnTo>
                  <a:lnTo>
                    <a:pt x="40" y="215"/>
                  </a:lnTo>
                  <a:lnTo>
                    <a:pt x="45" y="213"/>
                  </a:lnTo>
                  <a:lnTo>
                    <a:pt x="57" y="213"/>
                  </a:lnTo>
                  <a:lnTo>
                    <a:pt x="60" y="218"/>
                  </a:lnTo>
                  <a:lnTo>
                    <a:pt x="57" y="229"/>
                  </a:lnTo>
                  <a:lnTo>
                    <a:pt x="59" y="236"/>
                  </a:lnTo>
                  <a:lnTo>
                    <a:pt x="64" y="234"/>
                  </a:lnTo>
                  <a:lnTo>
                    <a:pt x="68" y="230"/>
                  </a:lnTo>
                  <a:lnTo>
                    <a:pt x="69" y="223"/>
                  </a:lnTo>
                  <a:lnTo>
                    <a:pt x="74" y="218"/>
                  </a:lnTo>
                  <a:lnTo>
                    <a:pt x="76" y="205"/>
                  </a:lnTo>
                  <a:lnTo>
                    <a:pt x="79" y="199"/>
                  </a:lnTo>
                  <a:lnTo>
                    <a:pt x="76" y="198"/>
                  </a:lnTo>
                  <a:lnTo>
                    <a:pt x="76" y="195"/>
                  </a:lnTo>
                  <a:lnTo>
                    <a:pt x="82" y="188"/>
                  </a:lnTo>
                  <a:lnTo>
                    <a:pt x="87" y="188"/>
                  </a:lnTo>
                  <a:lnTo>
                    <a:pt x="84" y="183"/>
                  </a:lnTo>
                  <a:lnTo>
                    <a:pt x="88" y="176"/>
                  </a:lnTo>
                  <a:lnTo>
                    <a:pt x="86" y="171"/>
                  </a:lnTo>
                  <a:lnTo>
                    <a:pt x="92" y="168"/>
                  </a:lnTo>
                  <a:lnTo>
                    <a:pt x="94" y="161"/>
                  </a:lnTo>
                  <a:lnTo>
                    <a:pt x="98" y="154"/>
                  </a:lnTo>
                  <a:lnTo>
                    <a:pt x="101" y="148"/>
                  </a:lnTo>
                  <a:lnTo>
                    <a:pt x="97" y="142"/>
                  </a:lnTo>
                  <a:lnTo>
                    <a:pt x="99" y="137"/>
                  </a:lnTo>
                  <a:lnTo>
                    <a:pt x="98" y="127"/>
                  </a:lnTo>
                  <a:lnTo>
                    <a:pt x="95" y="121"/>
                  </a:lnTo>
                  <a:lnTo>
                    <a:pt x="98" y="119"/>
                  </a:lnTo>
                  <a:lnTo>
                    <a:pt x="99" y="114"/>
                  </a:lnTo>
                  <a:lnTo>
                    <a:pt x="101" y="119"/>
                  </a:lnTo>
                  <a:lnTo>
                    <a:pt x="101" y="125"/>
                  </a:lnTo>
                  <a:lnTo>
                    <a:pt x="102" y="137"/>
                  </a:lnTo>
                  <a:lnTo>
                    <a:pt x="103" y="131"/>
                  </a:lnTo>
                  <a:lnTo>
                    <a:pt x="102" y="113"/>
                  </a:lnTo>
                  <a:close/>
                  <a:moveTo>
                    <a:pt x="102" y="153"/>
                  </a:moveTo>
                  <a:lnTo>
                    <a:pt x="102" y="148"/>
                  </a:lnTo>
                  <a:lnTo>
                    <a:pt x="97" y="167"/>
                  </a:lnTo>
                  <a:lnTo>
                    <a:pt x="102" y="153"/>
                  </a:lnTo>
                  <a:close/>
                </a:path>
              </a:pathLst>
            </a:custGeom>
            <a:solidFill>
              <a:srgbClr val="9966FF"/>
            </a:solidFill>
            <a:ln w="9525" cap="rnd">
              <a:solidFill>
                <a:srgbClr val="D5F8FF"/>
              </a:solidFill>
              <a:prstDash val="solid"/>
              <a:round/>
              <a:headEnd/>
              <a:tailEnd/>
            </a:ln>
          </p:spPr>
          <p:txBody>
            <a:bodyPr/>
            <a:lstStyle/>
            <a:p>
              <a:endParaRPr lang="en-US" dirty="0"/>
            </a:p>
          </p:txBody>
        </p:sp>
        <p:sp>
          <p:nvSpPr>
            <p:cNvPr id="22" name="Freeform 246"/>
            <p:cNvSpPr>
              <a:spLocks/>
            </p:cNvSpPr>
            <p:nvPr/>
          </p:nvSpPr>
          <p:spPr bwMode="auto">
            <a:xfrm>
              <a:off x="2909539" y="1588363"/>
              <a:ext cx="195262" cy="407988"/>
            </a:xfrm>
            <a:custGeom>
              <a:avLst/>
              <a:gdLst>
                <a:gd name="T0" fmla="*/ 178483 w 128"/>
                <a:gd name="T1" fmla="*/ 295335 h 268"/>
                <a:gd name="T2" fmla="*/ 169330 w 128"/>
                <a:gd name="T3" fmla="*/ 284678 h 268"/>
                <a:gd name="T4" fmla="*/ 169330 w 128"/>
                <a:gd name="T5" fmla="*/ 277066 h 268"/>
                <a:gd name="T6" fmla="*/ 158651 w 128"/>
                <a:gd name="T7" fmla="*/ 269455 h 268"/>
                <a:gd name="T8" fmla="*/ 151024 w 128"/>
                <a:gd name="T9" fmla="*/ 263365 h 268"/>
                <a:gd name="T10" fmla="*/ 146447 w 128"/>
                <a:gd name="T11" fmla="*/ 255754 h 268"/>
                <a:gd name="T12" fmla="*/ 141871 w 128"/>
                <a:gd name="T13" fmla="*/ 245097 h 268"/>
                <a:gd name="T14" fmla="*/ 141871 w 128"/>
                <a:gd name="T15" fmla="*/ 235963 h 268"/>
                <a:gd name="T16" fmla="*/ 131192 w 128"/>
                <a:gd name="T17" fmla="*/ 210083 h 268"/>
                <a:gd name="T18" fmla="*/ 64071 w 128"/>
                <a:gd name="T19" fmla="*/ 4567 h 268"/>
                <a:gd name="T20" fmla="*/ 62545 w 128"/>
                <a:gd name="T21" fmla="*/ 0 h 268"/>
                <a:gd name="T22" fmla="*/ 56443 w 128"/>
                <a:gd name="T23" fmla="*/ 10656 h 268"/>
                <a:gd name="T24" fmla="*/ 45765 w 128"/>
                <a:gd name="T25" fmla="*/ 6089 h 268"/>
                <a:gd name="T26" fmla="*/ 36612 w 128"/>
                <a:gd name="T27" fmla="*/ 15223 h 268"/>
                <a:gd name="T28" fmla="*/ 36612 w 128"/>
                <a:gd name="T29" fmla="*/ 21313 h 268"/>
                <a:gd name="T30" fmla="*/ 30510 w 128"/>
                <a:gd name="T31" fmla="*/ 41103 h 268"/>
                <a:gd name="T32" fmla="*/ 33561 w 128"/>
                <a:gd name="T33" fmla="*/ 50237 h 268"/>
                <a:gd name="T34" fmla="*/ 33561 w 128"/>
                <a:gd name="T35" fmla="*/ 50237 h 268"/>
                <a:gd name="T36" fmla="*/ 30510 w 128"/>
                <a:gd name="T37" fmla="*/ 54804 h 268"/>
                <a:gd name="T38" fmla="*/ 36612 w 128"/>
                <a:gd name="T39" fmla="*/ 66983 h 268"/>
                <a:gd name="T40" fmla="*/ 30510 w 128"/>
                <a:gd name="T41" fmla="*/ 88296 h 268"/>
                <a:gd name="T42" fmla="*/ 33561 w 128"/>
                <a:gd name="T43" fmla="*/ 95908 h 268"/>
                <a:gd name="T44" fmla="*/ 39663 w 128"/>
                <a:gd name="T45" fmla="*/ 105042 h 268"/>
                <a:gd name="T46" fmla="*/ 44239 w 128"/>
                <a:gd name="T47" fmla="*/ 112653 h 268"/>
                <a:gd name="T48" fmla="*/ 44239 w 128"/>
                <a:gd name="T49" fmla="*/ 123310 h 268"/>
                <a:gd name="T50" fmla="*/ 35086 w 128"/>
                <a:gd name="T51" fmla="*/ 133966 h 268"/>
                <a:gd name="T52" fmla="*/ 18306 w 128"/>
                <a:gd name="T53" fmla="*/ 152234 h 268"/>
                <a:gd name="T54" fmla="*/ 16780 w 128"/>
                <a:gd name="T55" fmla="*/ 155279 h 268"/>
                <a:gd name="T56" fmla="*/ 7627 w 128"/>
                <a:gd name="T57" fmla="*/ 161368 h 268"/>
                <a:gd name="T58" fmla="*/ 9153 w 128"/>
                <a:gd name="T59" fmla="*/ 172025 h 268"/>
                <a:gd name="T60" fmla="*/ 13729 w 128"/>
                <a:gd name="T61" fmla="*/ 190293 h 268"/>
                <a:gd name="T62" fmla="*/ 9153 w 128"/>
                <a:gd name="T63" fmla="*/ 205516 h 268"/>
                <a:gd name="T64" fmla="*/ 12204 w 128"/>
                <a:gd name="T65" fmla="*/ 216173 h 268"/>
                <a:gd name="T66" fmla="*/ 9153 w 128"/>
                <a:gd name="T67" fmla="*/ 225307 h 268"/>
                <a:gd name="T68" fmla="*/ 9153 w 128"/>
                <a:gd name="T69" fmla="*/ 234441 h 268"/>
                <a:gd name="T70" fmla="*/ 7627 w 128"/>
                <a:gd name="T71" fmla="*/ 243575 h 268"/>
                <a:gd name="T72" fmla="*/ 1525 w 128"/>
                <a:gd name="T73" fmla="*/ 252709 h 268"/>
                <a:gd name="T74" fmla="*/ 3051 w 128"/>
                <a:gd name="T75" fmla="*/ 266410 h 268"/>
                <a:gd name="T76" fmla="*/ 0 w 128"/>
                <a:gd name="T77" fmla="*/ 277066 h 268"/>
                <a:gd name="T78" fmla="*/ 7627 w 128"/>
                <a:gd name="T79" fmla="*/ 305991 h 268"/>
                <a:gd name="T80" fmla="*/ 7627 w 128"/>
                <a:gd name="T81" fmla="*/ 325781 h 268"/>
                <a:gd name="T82" fmla="*/ 12204 w 128"/>
                <a:gd name="T83" fmla="*/ 353184 h 268"/>
                <a:gd name="T84" fmla="*/ 7627 w 128"/>
                <a:gd name="T85" fmla="*/ 362318 h 268"/>
                <a:gd name="T86" fmla="*/ 7627 w 128"/>
                <a:gd name="T87" fmla="*/ 371452 h 268"/>
                <a:gd name="T88" fmla="*/ 13729 w 128"/>
                <a:gd name="T89" fmla="*/ 383631 h 268"/>
                <a:gd name="T90" fmla="*/ 21357 w 128"/>
                <a:gd name="T91" fmla="*/ 391242 h 268"/>
                <a:gd name="T92" fmla="*/ 137294 w 128"/>
                <a:gd name="T93" fmla="*/ 363840 h 268"/>
                <a:gd name="T94" fmla="*/ 151024 w 128"/>
                <a:gd name="T95" fmla="*/ 351661 h 268"/>
                <a:gd name="T96" fmla="*/ 157126 w 128"/>
                <a:gd name="T97" fmla="*/ 341005 h 268"/>
                <a:gd name="T98" fmla="*/ 158651 w 128"/>
                <a:gd name="T99" fmla="*/ 341005 h 268"/>
                <a:gd name="T100" fmla="*/ 164753 w 128"/>
                <a:gd name="T101" fmla="*/ 331871 h 268"/>
                <a:gd name="T102" fmla="*/ 173906 w 128"/>
                <a:gd name="T103" fmla="*/ 325781 h 268"/>
                <a:gd name="T104" fmla="*/ 178483 w 128"/>
                <a:gd name="T105" fmla="*/ 325781 h 268"/>
                <a:gd name="T106" fmla="*/ 181534 w 128"/>
                <a:gd name="T107" fmla="*/ 325781 h 268"/>
                <a:gd name="T108" fmla="*/ 181534 w 128"/>
                <a:gd name="T109" fmla="*/ 316647 h 268"/>
                <a:gd name="T110" fmla="*/ 187636 w 128"/>
                <a:gd name="T111" fmla="*/ 298379 h 268"/>
                <a:gd name="T112" fmla="*/ 181534 w 128"/>
                <a:gd name="T113" fmla="*/ 296857 h 268"/>
                <a:gd name="T114" fmla="*/ 178483 w 128"/>
                <a:gd name="T115" fmla="*/ 295335 h 2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8" h="268">
                  <a:moveTo>
                    <a:pt x="122" y="202"/>
                  </a:moveTo>
                  <a:lnTo>
                    <a:pt x="116" y="195"/>
                  </a:lnTo>
                  <a:lnTo>
                    <a:pt x="115" y="190"/>
                  </a:lnTo>
                  <a:lnTo>
                    <a:pt x="108" y="185"/>
                  </a:lnTo>
                  <a:lnTo>
                    <a:pt x="103" y="180"/>
                  </a:lnTo>
                  <a:lnTo>
                    <a:pt x="100" y="175"/>
                  </a:lnTo>
                  <a:lnTo>
                    <a:pt x="97" y="168"/>
                  </a:lnTo>
                  <a:lnTo>
                    <a:pt x="97" y="162"/>
                  </a:lnTo>
                  <a:lnTo>
                    <a:pt x="90" y="144"/>
                  </a:lnTo>
                  <a:lnTo>
                    <a:pt x="44" y="3"/>
                  </a:lnTo>
                  <a:lnTo>
                    <a:pt x="43" y="0"/>
                  </a:lnTo>
                  <a:lnTo>
                    <a:pt x="38" y="7"/>
                  </a:lnTo>
                  <a:lnTo>
                    <a:pt x="31" y="4"/>
                  </a:lnTo>
                  <a:lnTo>
                    <a:pt x="25" y="10"/>
                  </a:lnTo>
                  <a:lnTo>
                    <a:pt x="25" y="15"/>
                  </a:lnTo>
                  <a:lnTo>
                    <a:pt x="21" y="28"/>
                  </a:lnTo>
                  <a:lnTo>
                    <a:pt x="23" y="34"/>
                  </a:lnTo>
                  <a:lnTo>
                    <a:pt x="21" y="38"/>
                  </a:lnTo>
                  <a:lnTo>
                    <a:pt x="25" y="46"/>
                  </a:lnTo>
                  <a:lnTo>
                    <a:pt x="21" y="60"/>
                  </a:lnTo>
                  <a:lnTo>
                    <a:pt x="23" y="66"/>
                  </a:lnTo>
                  <a:lnTo>
                    <a:pt x="27" y="72"/>
                  </a:lnTo>
                  <a:lnTo>
                    <a:pt x="30" y="77"/>
                  </a:lnTo>
                  <a:lnTo>
                    <a:pt x="30" y="84"/>
                  </a:lnTo>
                  <a:lnTo>
                    <a:pt x="24" y="92"/>
                  </a:lnTo>
                  <a:lnTo>
                    <a:pt x="13" y="104"/>
                  </a:lnTo>
                  <a:lnTo>
                    <a:pt x="11" y="106"/>
                  </a:lnTo>
                  <a:lnTo>
                    <a:pt x="5" y="111"/>
                  </a:lnTo>
                  <a:lnTo>
                    <a:pt x="6" y="118"/>
                  </a:lnTo>
                  <a:lnTo>
                    <a:pt x="9" y="130"/>
                  </a:lnTo>
                  <a:lnTo>
                    <a:pt x="6" y="141"/>
                  </a:lnTo>
                  <a:lnTo>
                    <a:pt x="8" y="148"/>
                  </a:lnTo>
                  <a:lnTo>
                    <a:pt x="6" y="154"/>
                  </a:lnTo>
                  <a:lnTo>
                    <a:pt x="6" y="161"/>
                  </a:lnTo>
                  <a:lnTo>
                    <a:pt x="5" y="167"/>
                  </a:lnTo>
                  <a:lnTo>
                    <a:pt x="1" y="173"/>
                  </a:lnTo>
                  <a:lnTo>
                    <a:pt x="2" y="183"/>
                  </a:lnTo>
                  <a:lnTo>
                    <a:pt x="0" y="190"/>
                  </a:lnTo>
                  <a:lnTo>
                    <a:pt x="5" y="210"/>
                  </a:lnTo>
                  <a:lnTo>
                    <a:pt x="5" y="223"/>
                  </a:lnTo>
                  <a:lnTo>
                    <a:pt x="8" y="242"/>
                  </a:lnTo>
                  <a:lnTo>
                    <a:pt x="5" y="248"/>
                  </a:lnTo>
                  <a:lnTo>
                    <a:pt x="5" y="254"/>
                  </a:lnTo>
                  <a:lnTo>
                    <a:pt x="9" y="263"/>
                  </a:lnTo>
                  <a:lnTo>
                    <a:pt x="15" y="268"/>
                  </a:lnTo>
                  <a:lnTo>
                    <a:pt x="94" y="249"/>
                  </a:lnTo>
                  <a:lnTo>
                    <a:pt x="103" y="241"/>
                  </a:lnTo>
                  <a:lnTo>
                    <a:pt x="107" y="234"/>
                  </a:lnTo>
                  <a:lnTo>
                    <a:pt x="108" y="234"/>
                  </a:lnTo>
                  <a:lnTo>
                    <a:pt x="112" y="227"/>
                  </a:lnTo>
                  <a:lnTo>
                    <a:pt x="119" y="223"/>
                  </a:lnTo>
                  <a:lnTo>
                    <a:pt x="122" y="223"/>
                  </a:lnTo>
                  <a:lnTo>
                    <a:pt x="124" y="223"/>
                  </a:lnTo>
                  <a:lnTo>
                    <a:pt x="124" y="217"/>
                  </a:lnTo>
                  <a:lnTo>
                    <a:pt x="128" y="204"/>
                  </a:lnTo>
                  <a:lnTo>
                    <a:pt x="124" y="203"/>
                  </a:lnTo>
                  <a:lnTo>
                    <a:pt x="122" y="202"/>
                  </a:lnTo>
                  <a:close/>
                </a:path>
              </a:pathLst>
            </a:custGeom>
            <a:solidFill>
              <a:srgbClr val="FFFF00"/>
            </a:solidFill>
            <a:ln w="9525" cap="rnd">
              <a:solidFill>
                <a:srgbClr val="D5F8FF"/>
              </a:solidFill>
              <a:prstDash val="solid"/>
              <a:round/>
              <a:headEnd/>
              <a:tailEnd/>
            </a:ln>
          </p:spPr>
          <p:txBody>
            <a:bodyPr/>
            <a:lstStyle/>
            <a:p>
              <a:endParaRPr lang="en-US" dirty="0"/>
            </a:p>
          </p:txBody>
        </p:sp>
        <p:sp>
          <p:nvSpPr>
            <p:cNvPr id="23" name="Freeform 253"/>
            <p:cNvSpPr>
              <a:spLocks noEditPoints="1"/>
            </p:cNvSpPr>
            <p:nvPr/>
          </p:nvSpPr>
          <p:spPr bwMode="auto">
            <a:xfrm>
              <a:off x="2846039" y="1928088"/>
              <a:ext cx="411162" cy="223838"/>
            </a:xfrm>
            <a:custGeom>
              <a:avLst/>
              <a:gdLst>
                <a:gd name="T0" fmla="*/ 314868 w 269"/>
                <a:gd name="T1" fmla="*/ 197952 h 147"/>
                <a:gd name="T2" fmla="*/ 324039 w 269"/>
                <a:gd name="T3" fmla="*/ 204043 h 147"/>
                <a:gd name="T4" fmla="*/ 327096 w 269"/>
                <a:gd name="T5" fmla="*/ 188816 h 147"/>
                <a:gd name="T6" fmla="*/ 388236 w 269"/>
                <a:gd name="T7" fmla="*/ 190338 h 147"/>
                <a:gd name="T8" fmla="*/ 383650 w 269"/>
                <a:gd name="T9" fmla="*/ 187293 h 147"/>
                <a:gd name="T10" fmla="*/ 374479 w 269"/>
                <a:gd name="T11" fmla="*/ 204043 h 147"/>
                <a:gd name="T12" fmla="*/ 395878 w 269"/>
                <a:gd name="T13" fmla="*/ 197952 h 147"/>
                <a:gd name="T14" fmla="*/ 379065 w 269"/>
                <a:gd name="T15" fmla="*/ 133998 h 147"/>
                <a:gd name="T16" fmla="*/ 362251 w 269"/>
                <a:gd name="T17" fmla="*/ 98976 h 147"/>
                <a:gd name="T18" fmla="*/ 343910 w 269"/>
                <a:gd name="T19" fmla="*/ 91362 h 147"/>
                <a:gd name="T20" fmla="*/ 343910 w 269"/>
                <a:gd name="T21" fmla="*/ 92885 h 147"/>
                <a:gd name="T22" fmla="*/ 357666 w 269"/>
                <a:gd name="T23" fmla="*/ 109635 h 147"/>
                <a:gd name="T24" fmla="*/ 371422 w 269"/>
                <a:gd name="T25" fmla="*/ 123339 h 147"/>
                <a:gd name="T26" fmla="*/ 343910 w 269"/>
                <a:gd name="T27" fmla="*/ 147703 h 147"/>
                <a:gd name="T28" fmla="*/ 324039 w 269"/>
                <a:gd name="T29" fmla="*/ 144657 h 147"/>
                <a:gd name="T30" fmla="*/ 310283 w 269"/>
                <a:gd name="T31" fmla="*/ 123339 h 147"/>
                <a:gd name="T32" fmla="*/ 293470 w 269"/>
                <a:gd name="T33" fmla="*/ 117248 h 147"/>
                <a:gd name="T34" fmla="*/ 302640 w 269"/>
                <a:gd name="T35" fmla="*/ 114203 h 147"/>
                <a:gd name="T36" fmla="*/ 276656 w 269"/>
                <a:gd name="T37" fmla="*/ 88317 h 147"/>
                <a:gd name="T38" fmla="*/ 256786 w 269"/>
                <a:gd name="T39" fmla="*/ 91362 h 147"/>
                <a:gd name="T40" fmla="*/ 243029 w 269"/>
                <a:gd name="T41" fmla="*/ 76135 h 147"/>
                <a:gd name="T42" fmla="*/ 247615 w 269"/>
                <a:gd name="T43" fmla="*/ 66999 h 147"/>
                <a:gd name="T44" fmla="*/ 253729 w 269"/>
                <a:gd name="T45" fmla="*/ 53295 h 147"/>
                <a:gd name="T46" fmla="*/ 275128 w 269"/>
                <a:gd name="T47" fmla="*/ 33500 h 147"/>
                <a:gd name="T48" fmla="*/ 269014 w 269"/>
                <a:gd name="T49" fmla="*/ 25886 h 147"/>
                <a:gd name="T50" fmla="*/ 259843 w 269"/>
                <a:gd name="T51" fmla="*/ 27409 h 147"/>
                <a:gd name="T52" fmla="*/ 250672 w 269"/>
                <a:gd name="T53" fmla="*/ 12182 h 147"/>
                <a:gd name="T54" fmla="*/ 244558 w 269"/>
                <a:gd name="T55" fmla="*/ 0 h 147"/>
                <a:gd name="T56" fmla="*/ 236915 w 269"/>
                <a:gd name="T57" fmla="*/ 0 h 147"/>
                <a:gd name="T58" fmla="*/ 220102 w 269"/>
                <a:gd name="T59" fmla="*/ 16750 h 147"/>
                <a:gd name="T60" fmla="*/ 213988 w 269"/>
                <a:gd name="T61" fmla="*/ 25886 h 147"/>
                <a:gd name="T62" fmla="*/ 84067 w 269"/>
                <a:gd name="T63" fmla="*/ 65476 h 147"/>
                <a:gd name="T64" fmla="*/ 1528 w 269"/>
                <a:gd name="T65" fmla="*/ 91362 h 147"/>
                <a:gd name="T66" fmla="*/ 3057 w 269"/>
                <a:gd name="T67" fmla="*/ 184248 h 147"/>
                <a:gd name="T68" fmla="*/ 73367 w 269"/>
                <a:gd name="T69" fmla="*/ 172066 h 147"/>
                <a:gd name="T70" fmla="*/ 97823 w 269"/>
                <a:gd name="T71" fmla="*/ 165975 h 147"/>
                <a:gd name="T72" fmla="*/ 158963 w 269"/>
                <a:gd name="T73" fmla="*/ 149225 h 147"/>
                <a:gd name="T74" fmla="*/ 178833 w 269"/>
                <a:gd name="T75" fmla="*/ 147703 h 147"/>
                <a:gd name="T76" fmla="*/ 221631 w 269"/>
                <a:gd name="T77" fmla="*/ 143135 h 147"/>
                <a:gd name="T78" fmla="*/ 230802 w 269"/>
                <a:gd name="T79" fmla="*/ 155316 h 147"/>
                <a:gd name="T80" fmla="*/ 238444 w 269"/>
                <a:gd name="T81" fmla="*/ 167498 h 147"/>
                <a:gd name="T82" fmla="*/ 241501 w 269"/>
                <a:gd name="T83" fmla="*/ 178157 h 147"/>
                <a:gd name="T84" fmla="*/ 253729 w 269"/>
                <a:gd name="T85" fmla="*/ 176634 h 147"/>
                <a:gd name="T86" fmla="*/ 259843 w 269"/>
                <a:gd name="T87" fmla="*/ 205566 h 147"/>
                <a:gd name="T88" fmla="*/ 272071 w 269"/>
                <a:gd name="T89" fmla="*/ 188816 h 147"/>
                <a:gd name="T90" fmla="*/ 287356 w 269"/>
                <a:gd name="T91" fmla="*/ 173589 h 147"/>
                <a:gd name="T92" fmla="*/ 298055 w 269"/>
                <a:gd name="T93" fmla="*/ 159884 h 147"/>
                <a:gd name="T94" fmla="*/ 308754 w 269"/>
                <a:gd name="T95" fmla="*/ 161407 h 147"/>
                <a:gd name="T96" fmla="*/ 322511 w 269"/>
                <a:gd name="T97" fmla="*/ 176634 h 147"/>
                <a:gd name="T98" fmla="*/ 334739 w 269"/>
                <a:gd name="T99" fmla="*/ 161407 h 147"/>
                <a:gd name="T100" fmla="*/ 363780 w 269"/>
                <a:gd name="T101" fmla="*/ 147703 h 147"/>
                <a:gd name="T102" fmla="*/ 379065 w 269"/>
                <a:gd name="T103" fmla="*/ 133998 h 1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69" h="147">
                  <a:moveTo>
                    <a:pt x="218" y="129"/>
                  </a:moveTo>
                  <a:lnTo>
                    <a:pt x="214" y="136"/>
                  </a:lnTo>
                  <a:lnTo>
                    <a:pt x="208" y="147"/>
                  </a:lnTo>
                  <a:lnTo>
                    <a:pt x="220" y="140"/>
                  </a:lnTo>
                  <a:lnTo>
                    <a:pt x="227" y="134"/>
                  </a:lnTo>
                  <a:lnTo>
                    <a:pt x="222" y="129"/>
                  </a:lnTo>
                  <a:lnTo>
                    <a:pt x="218" y="129"/>
                  </a:lnTo>
                  <a:close/>
                  <a:moveTo>
                    <a:pt x="264" y="130"/>
                  </a:moveTo>
                  <a:lnTo>
                    <a:pt x="260" y="126"/>
                  </a:lnTo>
                  <a:lnTo>
                    <a:pt x="261" y="128"/>
                  </a:lnTo>
                  <a:lnTo>
                    <a:pt x="261" y="134"/>
                  </a:lnTo>
                  <a:lnTo>
                    <a:pt x="254" y="140"/>
                  </a:lnTo>
                  <a:lnTo>
                    <a:pt x="266" y="137"/>
                  </a:lnTo>
                  <a:lnTo>
                    <a:pt x="269" y="136"/>
                  </a:lnTo>
                  <a:lnTo>
                    <a:pt x="264" y="130"/>
                  </a:lnTo>
                  <a:close/>
                  <a:moveTo>
                    <a:pt x="258" y="92"/>
                  </a:moveTo>
                  <a:lnTo>
                    <a:pt x="256" y="80"/>
                  </a:lnTo>
                  <a:lnTo>
                    <a:pt x="246" y="68"/>
                  </a:lnTo>
                  <a:lnTo>
                    <a:pt x="241" y="64"/>
                  </a:lnTo>
                  <a:lnTo>
                    <a:pt x="234" y="63"/>
                  </a:lnTo>
                  <a:lnTo>
                    <a:pt x="227" y="63"/>
                  </a:lnTo>
                  <a:lnTo>
                    <a:pt x="234" y="64"/>
                  </a:lnTo>
                  <a:lnTo>
                    <a:pt x="241" y="68"/>
                  </a:lnTo>
                  <a:lnTo>
                    <a:pt x="243" y="75"/>
                  </a:lnTo>
                  <a:lnTo>
                    <a:pt x="249" y="75"/>
                  </a:lnTo>
                  <a:lnTo>
                    <a:pt x="252" y="84"/>
                  </a:lnTo>
                  <a:lnTo>
                    <a:pt x="246" y="91"/>
                  </a:lnTo>
                  <a:lnTo>
                    <a:pt x="234" y="101"/>
                  </a:lnTo>
                  <a:lnTo>
                    <a:pt x="227" y="99"/>
                  </a:lnTo>
                  <a:lnTo>
                    <a:pt x="220" y="99"/>
                  </a:lnTo>
                  <a:lnTo>
                    <a:pt x="218" y="96"/>
                  </a:lnTo>
                  <a:lnTo>
                    <a:pt x="211" y="84"/>
                  </a:lnTo>
                  <a:lnTo>
                    <a:pt x="206" y="84"/>
                  </a:lnTo>
                  <a:lnTo>
                    <a:pt x="199" y="80"/>
                  </a:lnTo>
                  <a:lnTo>
                    <a:pt x="199" y="75"/>
                  </a:lnTo>
                  <a:lnTo>
                    <a:pt x="206" y="78"/>
                  </a:lnTo>
                  <a:lnTo>
                    <a:pt x="200" y="71"/>
                  </a:lnTo>
                  <a:lnTo>
                    <a:pt x="188" y="60"/>
                  </a:lnTo>
                  <a:lnTo>
                    <a:pt x="181" y="59"/>
                  </a:lnTo>
                  <a:lnTo>
                    <a:pt x="174" y="63"/>
                  </a:lnTo>
                  <a:lnTo>
                    <a:pt x="169" y="59"/>
                  </a:lnTo>
                  <a:lnTo>
                    <a:pt x="165" y="52"/>
                  </a:lnTo>
                  <a:lnTo>
                    <a:pt x="170" y="52"/>
                  </a:lnTo>
                  <a:lnTo>
                    <a:pt x="168" y="46"/>
                  </a:lnTo>
                  <a:lnTo>
                    <a:pt x="173" y="40"/>
                  </a:lnTo>
                  <a:lnTo>
                    <a:pt x="172" y="37"/>
                  </a:lnTo>
                  <a:lnTo>
                    <a:pt x="176" y="31"/>
                  </a:lnTo>
                  <a:lnTo>
                    <a:pt x="187" y="23"/>
                  </a:lnTo>
                  <a:lnTo>
                    <a:pt x="188" y="17"/>
                  </a:lnTo>
                  <a:lnTo>
                    <a:pt x="183" y="18"/>
                  </a:lnTo>
                  <a:lnTo>
                    <a:pt x="184" y="19"/>
                  </a:lnTo>
                  <a:lnTo>
                    <a:pt x="177" y="19"/>
                  </a:lnTo>
                  <a:lnTo>
                    <a:pt x="172" y="15"/>
                  </a:lnTo>
                  <a:lnTo>
                    <a:pt x="170" y="8"/>
                  </a:lnTo>
                  <a:lnTo>
                    <a:pt x="165" y="6"/>
                  </a:lnTo>
                  <a:lnTo>
                    <a:pt x="166" y="0"/>
                  </a:lnTo>
                  <a:lnTo>
                    <a:pt x="164" y="0"/>
                  </a:lnTo>
                  <a:lnTo>
                    <a:pt x="161" y="0"/>
                  </a:lnTo>
                  <a:lnTo>
                    <a:pt x="154" y="4"/>
                  </a:lnTo>
                  <a:lnTo>
                    <a:pt x="150" y="11"/>
                  </a:lnTo>
                  <a:lnTo>
                    <a:pt x="149" y="11"/>
                  </a:lnTo>
                  <a:lnTo>
                    <a:pt x="145" y="18"/>
                  </a:lnTo>
                  <a:lnTo>
                    <a:pt x="136" y="26"/>
                  </a:lnTo>
                  <a:lnTo>
                    <a:pt x="57" y="45"/>
                  </a:lnTo>
                  <a:lnTo>
                    <a:pt x="2" y="57"/>
                  </a:lnTo>
                  <a:lnTo>
                    <a:pt x="1" y="63"/>
                  </a:lnTo>
                  <a:lnTo>
                    <a:pt x="0" y="124"/>
                  </a:lnTo>
                  <a:lnTo>
                    <a:pt x="2" y="126"/>
                  </a:lnTo>
                  <a:lnTo>
                    <a:pt x="44" y="118"/>
                  </a:lnTo>
                  <a:lnTo>
                    <a:pt x="50" y="118"/>
                  </a:lnTo>
                  <a:lnTo>
                    <a:pt x="62" y="114"/>
                  </a:lnTo>
                  <a:lnTo>
                    <a:pt x="66" y="114"/>
                  </a:lnTo>
                  <a:lnTo>
                    <a:pt x="73" y="111"/>
                  </a:lnTo>
                  <a:lnTo>
                    <a:pt x="108" y="102"/>
                  </a:lnTo>
                  <a:lnTo>
                    <a:pt x="118" y="101"/>
                  </a:lnTo>
                  <a:lnTo>
                    <a:pt x="122" y="101"/>
                  </a:lnTo>
                  <a:lnTo>
                    <a:pt x="145" y="94"/>
                  </a:lnTo>
                  <a:lnTo>
                    <a:pt x="151" y="98"/>
                  </a:lnTo>
                  <a:lnTo>
                    <a:pt x="154" y="105"/>
                  </a:lnTo>
                  <a:lnTo>
                    <a:pt x="157" y="106"/>
                  </a:lnTo>
                  <a:lnTo>
                    <a:pt x="158" y="110"/>
                  </a:lnTo>
                  <a:lnTo>
                    <a:pt x="162" y="115"/>
                  </a:lnTo>
                  <a:lnTo>
                    <a:pt x="164" y="122"/>
                  </a:lnTo>
                  <a:lnTo>
                    <a:pt x="168" y="118"/>
                  </a:lnTo>
                  <a:lnTo>
                    <a:pt x="172" y="121"/>
                  </a:lnTo>
                  <a:lnTo>
                    <a:pt x="174" y="134"/>
                  </a:lnTo>
                  <a:lnTo>
                    <a:pt x="177" y="141"/>
                  </a:lnTo>
                  <a:lnTo>
                    <a:pt x="181" y="136"/>
                  </a:lnTo>
                  <a:lnTo>
                    <a:pt x="185" y="129"/>
                  </a:lnTo>
                  <a:lnTo>
                    <a:pt x="191" y="130"/>
                  </a:lnTo>
                  <a:lnTo>
                    <a:pt x="195" y="119"/>
                  </a:lnTo>
                  <a:lnTo>
                    <a:pt x="200" y="115"/>
                  </a:lnTo>
                  <a:lnTo>
                    <a:pt x="203" y="109"/>
                  </a:lnTo>
                  <a:lnTo>
                    <a:pt x="210" y="105"/>
                  </a:lnTo>
                  <a:lnTo>
                    <a:pt x="210" y="110"/>
                  </a:lnTo>
                  <a:lnTo>
                    <a:pt x="212" y="124"/>
                  </a:lnTo>
                  <a:lnTo>
                    <a:pt x="219" y="121"/>
                  </a:lnTo>
                  <a:lnTo>
                    <a:pt x="224" y="117"/>
                  </a:lnTo>
                  <a:lnTo>
                    <a:pt x="227" y="110"/>
                  </a:lnTo>
                  <a:lnTo>
                    <a:pt x="230" y="111"/>
                  </a:lnTo>
                  <a:lnTo>
                    <a:pt x="247" y="101"/>
                  </a:lnTo>
                  <a:lnTo>
                    <a:pt x="256" y="99"/>
                  </a:lnTo>
                  <a:lnTo>
                    <a:pt x="258" y="92"/>
                  </a:lnTo>
                  <a:close/>
                </a:path>
              </a:pathLst>
            </a:custGeom>
            <a:solidFill>
              <a:srgbClr val="FFFF00"/>
            </a:solidFill>
            <a:ln w="9525" cap="rnd">
              <a:solidFill>
                <a:srgbClr val="D5F8FF"/>
              </a:solidFill>
              <a:prstDash val="solid"/>
              <a:round/>
              <a:headEnd/>
              <a:tailEnd/>
            </a:ln>
          </p:spPr>
          <p:txBody>
            <a:bodyPr/>
            <a:lstStyle/>
            <a:p>
              <a:endParaRPr lang="en-US" dirty="0"/>
            </a:p>
          </p:txBody>
        </p:sp>
        <p:sp>
          <p:nvSpPr>
            <p:cNvPr id="24" name="Freeform 254"/>
            <p:cNvSpPr>
              <a:spLocks noEditPoints="1"/>
            </p:cNvSpPr>
            <p:nvPr/>
          </p:nvSpPr>
          <p:spPr bwMode="auto">
            <a:xfrm>
              <a:off x="2269776" y="2521813"/>
              <a:ext cx="534988" cy="258763"/>
            </a:xfrm>
            <a:custGeom>
              <a:avLst/>
              <a:gdLst>
                <a:gd name="T0" fmla="*/ 513649 w 351"/>
                <a:gd name="T1" fmla="*/ 175046 h 170"/>
                <a:gd name="T2" fmla="*/ 443537 w 351"/>
                <a:gd name="T3" fmla="*/ 175046 h 170"/>
                <a:gd name="T4" fmla="*/ 184426 w 351"/>
                <a:gd name="T5" fmla="*/ 45664 h 170"/>
                <a:gd name="T6" fmla="*/ 28959 w 351"/>
                <a:gd name="T7" fmla="*/ 135470 h 170"/>
                <a:gd name="T8" fmla="*/ 54871 w 351"/>
                <a:gd name="T9" fmla="*/ 103505 h 170"/>
                <a:gd name="T10" fmla="*/ 79257 w 351"/>
                <a:gd name="T11" fmla="*/ 79151 h 170"/>
                <a:gd name="T12" fmla="*/ 112789 w 351"/>
                <a:gd name="T13" fmla="*/ 79151 h 170"/>
                <a:gd name="T14" fmla="*/ 143273 w 351"/>
                <a:gd name="T15" fmla="*/ 54797 h 170"/>
                <a:gd name="T16" fmla="*/ 179854 w 351"/>
                <a:gd name="T17" fmla="*/ 63930 h 170"/>
                <a:gd name="T18" fmla="*/ 196620 w 351"/>
                <a:gd name="T19" fmla="*/ 94372 h 170"/>
                <a:gd name="T20" fmla="*/ 230152 w 351"/>
                <a:gd name="T21" fmla="*/ 114160 h 170"/>
                <a:gd name="T22" fmla="*/ 259111 w 351"/>
                <a:gd name="T23" fmla="*/ 130904 h 170"/>
                <a:gd name="T24" fmla="*/ 297216 w 351"/>
                <a:gd name="T25" fmla="*/ 140036 h 170"/>
                <a:gd name="T26" fmla="*/ 285022 w 351"/>
                <a:gd name="T27" fmla="*/ 175046 h 170"/>
                <a:gd name="T28" fmla="*/ 274353 w 351"/>
                <a:gd name="T29" fmla="*/ 202444 h 170"/>
                <a:gd name="T30" fmla="*/ 291119 w 351"/>
                <a:gd name="T31" fmla="*/ 207010 h 170"/>
                <a:gd name="T32" fmla="*/ 323127 w 351"/>
                <a:gd name="T33" fmla="*/ 226798 h 170"/>
                <a:gd name="T34" fmla="*/ 336844 w 351"/>
                <a:gd name="T35" fmla="*/ 229842 h 170"/>
                <a:gd name="T36" fmla="*/ 364280 w 351"/>
                <a:gd name="T37" fmla="*/ 234409 h 170"/>
                <a:gd name="T38" fmla="*/ 374949 w 351"/>
                <a:gd name="T39" fmla="*/ 219187 h 170"/>
                <a:gd name="T40" fmla="*/ 336844 w 351"/>
                <a:gd name="T41" fmla="*/ 191789 h 170"/>
                <a:gd name="T42" fmla="*/ 342941 w 351"/>
                <a:gd name="T43" fmla="*/ 194833 h 170"/>
                <a:gd name="T44" fmla="*/ 373425 w 351"/>
                <a:gd name="T45" fmla="*/ 200922 h 170"/>
                <a:gd name="T46" fmla="*/ 347514 w 351"/>
                <a:gd name="T47" fmla="*/ 146125 h 170"/>
                <a:gd name="T48" fmla="*/ 339893 w 351"/>
                <a:gd name="T49" fmla="*/ 112638 h 170"/>
                <a:gd name="T50" fmla="*/ 345989 w 351"/>
                <a:gd name="T51" fmla="*/ 97417 h 170"/>
                <a:gd name="T52" fmla="*/ 342941 w 351"/>
                <a:gd name="T53" fmla="*/ 85240 h 170"/>
                <a:gd name="T54" fmla="*/ 342941 w 351"/>
                <a:gd name="T55" fmla="*/ 62408 h 170"/>
                <a:gd name="T56" fmla="*/ 356659 w 351"/>
                <a:gd name="T57" fmla="*/ 47186 h 170"/>
                <a:gd name="T58" fmla="*/ 367328 w 351"/>
                <a:gd name="T59" fmla="*/ 35009 h 170"/>
                <a:gd name="T60" fmla="*/ 381046 w 351"/>
                <a:gd name="T61" fmla="*/ 33487 h 170"/>
                <a:gd name="T62" fmla="*/ 391715 w 351"/>
                <a:gd name="T63" fmla="*/ 50230 h 170"/>
                <a:gd name="T64" fmla="*/ 362755 w 351"/>
                <a:gd name="T65" fmla="*/ 91328 h 170"/>
                <a:gd name="T66" fmla="*/ 374949 w 351"/>
                <a:gd name="T67" fmla="*/ 101983 h 170"/>
                <a:gd name="T68" fmla="*/ 358183 w 351"/>
                <a:gd name="T69" fmla="*/ 133948 h 170"/>
                <a:gd name="T70" fmla="*/ 379521 w 351"/>
                <a:gd name="T71" fmla="*/ 124815 h 170"/>
                <a:gd name="T72" fmla="*/ 376473 w 351"/>
                <a:gd name="T73" fmla="*/ 135470 h 170"/>
                <a:gd name="T74" fmla="*/ 373425 w 351"/>
                <a:gd name="T75" fmla="*/ 147647 h 170"/>
                <a:gd name="T76" fmla="*/ 400860 w 351"/>
                <a:gd name="T77" fmla="*/ 161346 h 170"/>
                <a:gd name="T78" fmla="*/ 379521 w 351"/>
                <a:gd name="T79" fmla="*/ 173523 h 170"/>
                <a:gd name="T80" fmla="*/ 391715 w 351"/>
                <a:gd name="T81" fmla="*/ 205488 h 170"/>
                <a:gd name="T82" fmla="*/ 414578 w 351"/>
                <a:gd name="T83" fmla="*/ 211577 h 170"/>
                <a:gd name="T84" fmla="*/ 420674 w 351"/>
                <a:gd name="T85" fmla="*/ 207010 h 170"/>
                <a:gd name="T86" fmla="*/ 425247 w 351"/>
                <a:gd name="T87" fmla="*/ 219187 h 170"/>
                <a:gd name="T88" fmla="*/ 449634 w 351"/>
                <a:gd name="T89" fmla="*/ 225276 h 170"/>
                <a:gd name="T90" fmla="*/ 458779 w 351"/>
                <a:gd name="T91" fmla="*/ 242020 h 170"/>
                <a:gd name="T92" fmla="*/ 492311 w 351"/>
                <a:gd name="T93" fmla="*/ 219187 h 170"/>
                <a:gd name="T94" fmla="*/ 501456 w 351"/>
                <a:gd name="T95" fmla="*/ 229842 h 170"/>
                <a:gd name="T96" fmla="*/ 507553 w 351"/>
                <a:gd name="T97" fmla="*/ 220710 h 1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1" h="170">
                  <a:moveTo>
                    <a:pt x="341" y="143"/>
                  </a:moveTo>
                  <a:lnTo>
                    <a:pt x="344" y="131"/>
                  </a:lnTo>
                  <a:lnTo>
                    <a:pt x="347" y="132"/>
                  </a:lnTo>
                  <a:lnTo>
                    <a:pt x="351" y="120"/>
                  </a:lnTo>
                  <a:lnTo>
                    <a:pt x="344" y="115"/>
                  </a:lnTo>
                  <a:lnTo>
                    <a:pt x="347" y="112"/>
                  </a:lnTo>
                  <a:lnTo>
                    <a:pt x="348" y="109"/>
                  </a:lnTo>
                  <a:lnTo>
                    <a:pt x="303" y="120"/>
                  </a:lnTo>
                  <a:lnTo>
                    <a:pt x="301" y="113"/>
                  </a:lnTo>
                  <a:lnTo>
                    <a:pt x="290" y="70"/>
                  </a:lnTo>
                  <a:lnTo>
                    <a:pt x="269" y="0"/>
                  </a:lnTo>
                  <a:lnTo>
                    <a:pt x="126" y="31"/>
                  </a:lnTo>
                  <a:lnTo>
                    <a:pt x="0" y="54"/>
                  </a:lnTo>
                  <a:lnTo>
                    <a:pt x="8" y="105"/>
                  </a:lnTo>
                  <a:lnTo>
                    <a:pt x="14" y="99"/>
                  </a:lnTo>
                  <a:lnTo>
                    <a:pt x="20" y="93"/>
                  </a:lnTo>
                  <a:lnTo>
                    <a:pt x="24" y="86"/>
                  </a:lnTo>
                  <a:lnTo>
                    <a:pt x="30" y="80"/>
                  </a:lnTo>
                  <a:lnTo>
                    <a:pt x="33" y="74"/>
                  </a:lnTo>
                  <a:lnTo>
                    <a:pt x="38" y="71"/>
                  </a:lnTo>
                  <a:lnTo>
                    <a:pt x="43" y="73"/>
                  </a:lnTo>
                  <a:lnTo>
                    <a:pt x="52" y="61"/>
                  </a:lnTo>
                  <a:lnTo>
                    <a:pt x="53" y="54"/>
                  </a:lnTo>
                  <a:lnTo>
                    <a:pt x="54" y="54"/>
                  </a:lnTo>
                  <a:lnTo>
                    <a:pt x="61" y="59"/>
                  </a:lnTo>
                  <a:lnTo>
                    <a:pt x="66" y="61"/>
                  </a:lnTo>
                  <a:lnTo>
                    <a:pt x="77" y="59"/>
                  </a:lnTo>
                  <a:lnTo>
                    <a:pt x="77" y="54"/>
                  </a:lnTo>
                  <a:lnTo>
                    <a:pt x="83" y="47"/>
                  </a:lnTo>
                  <a:lnTo>
                    <a:pt x="89" y="47"/>
                  </a:lnTo>
                  <a:lnTo>
                    <a:pt x="94" y="40"/>
                  </a:lnTo>
                  <a:lnTo>
                    <a:pt x="98" y="38"/>
                  </a:lnTo>
                  <a:lnTo>
                    <a:pt x="104" y="40"/>
                  </a:lnTo>
                  <a:lnTo>
                    <a:pt x="110" y="44"/>
                  </a:lnTo>
                  <a:lnTo>
                    <a:pt x="123" y="43"/>
                  </a:lnTo>
                  <a:lnTo>
                    <a:pt x="123" y="44"/>
                  </a:lnTo>
                  <a:lnTo>
                    <a:pt x="122" y="51"/>
                  </a:lnTo>
                  <a:lnTo>
                    <a:pt x="127" y="53"/>
                  </a:lnTo>
                  <a:lnTo>
                    <a:pt x="129" y="59"/>
                  </a:lnTo>
                  <a:lnTo>
                    <a:pt x="134" y="65"/>
                  </a:lnTo>
                  <a:lnTo>
                    <a:pt x="135" y="67"/>
                  </a:lnTo>
                  <a:lnTo>
                    <a:pt x="148" y="67"/>
                  </a:lnTo>
                  <a:lnTo>
                    <a:pt x="154" y="71"/>
                  </a:lnTo>
                  <a:lnTo>
                    <a:pt x="157" y="78"/>
                  </a:lnTo>
                  <a:lnTo>
                    <a:pt x="156" y="84"/>
                  </a:lnTo>
                  <a:lnTo>
                    <a:pt x="163" y="88"/>
                  </a:lnTo>
                  <a:lnTo>
                    <a:pt x="171" y="88"/>
                  </a:lnTo>
                  <a:lnTo>
                    <a:pt x="177" y="90"/>
                  </a:lnTo>
                  <a:lnTo>
                    <a:pt x="183" y="95"/>
                  </a:lnTo>
                  <a:lnTo>
                    <a:pt x="188" y="96"/>
                  </a:lnTo>
                  <a:lnTo>
                    <a:pt x="195" y="90"/>
                  </a:lnTo>
                  <a:lnTo>
                    <a:pt x="203" y="96"/>
                  </a:lnTo>
                  <a:lnTo>
                    <a:pt x="202" y="101"/>
                  </a:lnTo>
                  <a:lnTo>
                    <a:pt x="199" y="107"/>
                  </a:lnTo>
                  <a:lnTo>
                    <a:pt x="200" y="115"/>
                  </a:lnTo>
                  <a:lnTo>
                    <a:pt x="195" y="120"/>
                  </a:lnTo>
                  <a:lnTo>
                    <a:pt x="195" y="127"/>
                  </a:lnTo>
                  <a:lnTo>
                    <a:pt x="191" y="132"/>
                  </a:lnTo>
                  <a:lnTo>
                    <a:pt x="190" y="134"/>
                  </a:lnTo>
                  <a:lnTo>
                    <a:pt x="187" y="139"/>
                  </a:lnTo>
                  <a:lnTo>
                    <a:pt x="188" y="146"/>
                  </a:lnTo>
                  <a:lnTo>
                    <a:pt x="194" y="153"/>
                  </a:lnTo>
                  <a:lnTo>
                    <a:pt x="199" y="146"/>
                  </a:lnTo>
                  <a:lnTo>
                    <a:pt x="199" y="142"/>
                  </a:lnTo>
                  <a:lnTo>
                    <a:pt x="206" y="139"/>
                  </a:lnTo>
                  <a:lnTo>
                    <a:pt x="209" y="146"/>
                  </a:lnTo>
                  <a:lnTo>
                    <a:pt x="214" y="151"/>
                  </a:lnTo>
                  <a:lnTo>
                    <a:pt x="221" y="155"/>
                  </a:lnTo>
                  <a:lnTo>
                    <a:pt x="221" y="150"/>
                  </a:lnTo>
                  <a:lnTo>
                    <a:pt x="222" y="146"/>
                  </a:lnTo>
                  <a:lnTo>
                    <a:pt x="223" y="153"/>
                  </a:lnTo>
                  <a:lnTo>
                    <a:pt x="230" y="158"/>
                  </a:lnTo>
                  <a:lnTo>
                    <a:pt x="237" y="155"/>
                  </a:lnTo>
                  <a:lnTo>
                    <a:pt x="242" y="157"/>
                  </a:lnTo>
                  <a:lnTo>
                    <a:pt x="248" y="162"/>
                  </a:lnTo>
                  <a:lnTo>
                    <a:pt x="249" y="161"/>
                  </a:lnTo>
                  <a:lnTo>
                    <a:pt x="256" y="162"/>
                  </a:lnTo>
                  <a:lnTo>
                    <a:pt x="263" y="166"/>
                  </a:lnTo>
                  <a:lnTo>
                    <a:pt x="264" y="161"/>
                  </a:lnTo>
                  <a:lnTo>
                    <a:pt x="256" y="150"/>
                  </a:lnTo>
                  <a:lnTo>
                    <a:pt x="251" y="147"/>
                  </a:lnTo>
                  <a:lnTo>
                    <a:pt x="244" y="142"/>
                  </a:lnTo>
                  <a:lnTo>
                    <a:pt x="234" y="136"/>
                  </a:lnTo>
                  <a:lnTo>
                    <a:pt x="230" y="131"/>
                  </a:lnTo>
                  <a:lnTo>
                    <a:pt x="226" y="118"/>
                  </a:lnTo>
                  <a:lnTo>
                    <a:pt x="226" y="115"/>
                  </a:lnTo>
                  <a:lnTo>
                    <a:pt x="228" y="120"/>
                  </a:lnTo>
                  <a:lnTo>
                    <a:pt x="234" y="134"/>
                  </a:lnTo>
                  <a:lnTo>
                    <a:pt x="241" y="138"/>
                  </a:lnTo>
                  <a:lnTo>
                    <a:pt x="248" y="139"/>
                  </a:lnTo>
                  <a:lnTo>
                    <a:pt x="251" y="143"/>
                  </a:lnTo>
                  <a:lnTo>
                    <a:pt x="255" y="138"/>
                  </a:lnTo>
                  <a:lnTo>
                    <a:pt x="242" y="126"/>
                  </a:lnTo>
                  <a:lnTo>
                    <a:pt x="238" y="112"/>
                  </a:lnTo>
                  <a:lnTo>
                    <a:pt x="234" y="105"/>
                  </a:lnTo>
                  <a:lnTo>
                    <a:pt x="237" y="100"/>
                  </a:lnTo>
                  <a:lnTo>
                    <a:pt x="234" y="93"/>
                  </a:lnTo>
                  <a:lnTo>
                    <a:pt x="234" y="82"/>
                  </a:lnTo>
                  <a:lnTo>
                    <a:pt x="230" y="78"/>
                  </a:lnTo>
                  <a:lnTo>
                    <a:pt x="232" y="77"/>
                  </a:lnTo>
                  <a:lnTo>
                    <a:pt x="238" y="78"/>
                  </a:lnTo>
                  <a:lnTo>
                    <a:pt x="240" y="78"/>
                  </a:lnTo>
                  <a:lnTo>
                    <a:pt x="234" y="74"/>
                  </a:lnTo>
                  <a:lnTo>
                    <a:pt x="236" y="67"/>
                  </a:lnTo>
                  <a:lnTo>
                    <a:pt x="221" y="59"/>
                  </a:lnTo>
                  <a:lnTo>
                    <a:pt x="228" y="57"/>
                  </a:lnTo>
                  <a:lnTo>
                    <a:pt x="229" y="58"/>
                  </a:lnTo>
                  <a:lnTo>
                    <a:pt x="234" y="58"/>
                  </a:lnTo>
                  <a:lnTo>
                    <a:pt x="229" y="53"/>
                  </a:lnTo>
                  <a:lnTo>
                    <a:pt x="234" y="54"/>
                  </a:lnTo>
                  <a:lnTo>
                    <a:pt x="236" y="46"/>
                  </a:lnTo>
                  <a:lnTo>
                    <a:pt x="234" y="43"/>
                  </a:lnTo>
                  <a:lnTo>
                    <a:pt x="236" y="39"/>
                  </a:lnTo>
                  <a:lnTo>
                    <a:pt x="241" y="46"/>
                  </a:lnTo>
                  <a:lnTo>
                    <a:pt x="241" y="36"/>
                  </a:lnTo>
                  <a:lnTo>
                    <a:pt x="244" y="32"/>
                  </a:lnTo>
                  <a:lnTo>
                    <a:pt x="244" y="38"/>
                  </a:lnTo>
                  <a:lnTo>
                    <a:pt x="251" y="36"/>
                  </a:lnTo>
                  <a:lnTo>
                    <a:pt x="255" y="31"/>
                  </a:lnTo>
                  <a:lnTo>
                    <a:pt x="251" y="24"/>
                  </a:lnTo>
                  <a:lnTo>
                    <a:pt x="252" y="20"/>
                  </a:lnTo>
                  <a:lnTo>
                    <a:pt x="257" y="19"/>
                  </a:lnTo>
                  <a:lnTo>
                    <a:pt x="261" y="17"/>
                  </a:lnTo>
                  <a:lnTo>
                    <a:pt x="260" y="23"/>
                  </a:lnTo>
                  <a:lnTo>
                    <a:pt x="265" y="19"/>
                  </a:lnTo>
                  <a:lnTo>
                    <a:pt x="268" y="21"/>
                  </a:lnTo>
                  <a:lnTo>
                    <a:pt x="260" y="34"/>
                  </a:lnTo>
                  <a:lnTo>
                    <a:pt x="268" y="34"/>
                  </a:lnTo>
                  <a:lnTo>
                    <a:pt x="261" y="38"/>
                  </a:lnTo>
                  <a:lnTo>
                    <a:pt x="256" y="38"/>
                  </a:lnTo>
                  <a:lnTo>
                    <a:pt x="251" y="44"/>
                  </a:lnTo>
                  <a:lnTo>
                    <a:pt x="248" y="63"/>
                  </a:lnTo>
                  <a:lnTo>
                    <a:pt x="252" y="70"/>
                  </a:lnTo>
                  <a:lnTo>
                    <a:pt x="255" y="63"/>
                  </a:lnTo>
                  <a:lnTo>
                    <a:pt x="256" y="65"/>
                  </a:lnTo>
                  <a:lnTo>
                    <a:pt x="256" y="70"/>
                  </a:lnTo>
                  <a:lnTo>
                    <a:pt x="257" y="73"/>
                  </a:lnTo>
                  <a:lnTo>
                    <a:pt x="251" y="78"/>
                  </a:lnTo>
                  <a:lnTo>
                    <a:pt x="245" y="80"/>
                  </a:lnTo>
                  <a:lnTo>
                    <a:pt x="245" y="92"/>
                  </a:lnTo>
                  <a:lnTo>
                    <a:pt x="246" y="85"/>
                  </a:lnTo>
                  <a:lnTo>
                    <a:pt x="252" y="82"/>
                  </a:lnTo>
                  <a:lnTo>
                    <a:pt x="255" y="80"/>
                  </a:lnTo>
                  <a:lnTo>
                    <a:pt x="259" y="85"/>
                  </a:lnTo>
                  <a:lnTo>
                    <a:pt x="264" y="86"/>
                  </a:lnTo>
                  <a:lnTo>
                    <a:pt x="260" y="92"/>
                  </a:lnTo>
                  <a:lnTo>
                    <a:pt x="263" y="97"/>
                  </a:lnTo>
                  <a:lnTo>
                    <a:pt x="257" y="93"/>
                  </a:lnTo>
                  <a:lnTo>
                    <a:pt x="251" y="96"/>
                  </a:lnTo>
                  <a:lnTo>
                    <a:pt x="249" y="101"/>
                  </a:lnTo>
                  <a:lnTo>
                    <a:pt x="253" y="108"/>
                  </a:lnTo>
                  <a:lnTo>
                    <a:pt x="255" y="101"/>
                  </a:lnTo>
                  <a:lnTo>
                    <a:pt x="260" y="100"/>
                  </a:lnTo>
                  <a:lnTo>
                    <a:pt x="264" y="103"/>
                  </a:lnTo>
                  <a:lnTo>
                    <a:pt x="265" y="108"/>
                  </a:lnTo>
                  <a:lnTo>
                    <a:pt x="274" y="111"/>
                  </a:lnTo>
                  <a:lnTo>
                    <a:pt x="280" y="108"/>
                  </a:lnTo>
                  <a:lnTo>
                    <a:pt x="276" y="113"/>
                  </a:lnTo>
                  <a:lnTo>
                    <a:pt x="260" y="112"/>
                  </a:lnTo>
                  <a:lnTo>
                    <a:pt x="259" y="119"/>
                  </a:lnTo>
                  <a:lnTo>
                    <a:pt x="265" y="116"/>
                  </a:lnTo>
                  <a:lnTo>
                    <a:pt x="261" y="128"/>
                  </a:lnTo>
                  <a:lnTo>
                    <a:pt x="261" y="134"/>
                  </a:lnTo>
                  <a:lnTo>
                    <a:pt x="268" y="141"/>
                  </a:lnTo>
                  <a:lnTo>
                    <a:pt x="265" y="135"/>
                  </a:lnTo>
                  <a:lnTo>
                    <a:pt x="272" y="138"/>
                  </a:lnTo>
                  <a:lnTo>
                    <a:pt x="278" y="143"/>
                  </a:lnTo>
                  <a:lnTo>
                    <a:pt x="283" y="145"/>
                  </a:lnTo>
                  <a:lnTo>
                    <a:pt x="282" y="139"/>
                  </a:lnTo>
                  <a:lnTo>
                    <a:pt x="284" y="132"/>
                  </a:lnTo>
                  <a:lnTo>
                    <a:pt x="284" y="139"/>
                  </a:lnTo>
                  <a:lnTo>
                    <a:pt x="287" y="142"/>
                  </a:lnTo>
                  <a:lnTo>
                    <a:pt x="292" y="128"/>
                  </a:lnTo>
                  <a:lnTo>
                    <a:pt x="292" y="141"/>
                  </a:lnTo>
                  <a:lnTo>
                    <a:pt x="297" y="143"/>
                  </a:lnTo>
                  <a:lnTo>
                    <a:pt x="291" y="150"/>
                  </a:lnTo>
                  <a:lnTo>
                    <a:pt x="292" y="155"/>
                  </a:lnTo>
                  <a:lnTo>
                    <a:pt x="298" y="151"/>
                  </a:lnTo>
                  <a:lnTo>
                    <a:pt x="301" y="155"/>
                  </a:lnTo>
                  <a:lnTo>
                    <a:pt x="307" y="154"/>
                  </a:lnTo>
                  <a:lnTo>
                    <a:pt x="305" y="159"/>
                  </a:lnTo>
                  <a:lnTo>
                    <a:pt x="301" y="166"/>
                  </a:lnTo>
                  <a:lnTo>
                    <a:pt x="301" y="170"/>
                  </a:lnTo>
                  <a:lnTo>
                    <a:pt x="313" y="166"/>
                  </a:lnTo>
                  <a:lnTo>
                    <a:pt x="318" y="166"/>
                  </a:lnTo>
                  <a:lnTo>
                    <a:pt x="324" y="161"/>
                  </a:lnTo>
                  <a:lnTo>
                    <a:pt x="337" y="155"/>
                  </a:lnTo>
                  <a:lnTo>
                    <a:pt x="336" y="150"/>
                  </a:lnTo>
                  <a:lnTo>
                    <a:pt x="341" y="143"/>
                  </a:lnTo>
                  <a:close/>
                  <a:moveTo>
                    <a:pt x="349" y="132"/>
                  </a:moveTo>
                  <a:lnTo>
                    <a:pt x="345" y="153"/>
                  </a:lnTo>
                  <a:lnTo>
                    <a:pt x="343" y="158"/>
                  </a:lnTo>
                  <a:lnTo>
                    <a:pt x="343" y="165"/>
                  </a:lnTo>
                  <a:lnTo>
                    <a:pt x="340" y="170"/>
                  </a:lnTo>
                  <a:lnTo>
                    <a:pt x="344" y="165"/>
                  </a:lnTo>
                  <a:lnTo>
                    <a:pt x="347" y="151"/>
                  </a:lnTo>
                  <a:lnTo>
                    <a:pt x="349" y="145"/>
                  </a:lnTo>
                  <a:lnTo>
                    <a:pt x="351" y="126"/>
                  </a:lnTo>
                  <a:lnTo>
                    <a:pt x="349" y="132"/>
                  </a:lnTo>
                  <a:close/>
                </a:path>
              </a:pathLst>
            </a:custGeom>
            <a:solidFill>
              <a:schemeClr val="accent1"/>
            </a:solidFill>
            <a:ln w="9525">
              <a:solidFill>
                <a:srgbClr val="D5F8FF"/>
              </a:solidFill>
              <a:round/>
              <a:headEnd/>
              <a:tailEnd/>
            </a:ln>
          </p:spPr>
          <p:txBody>
            <a:bodyPr/>
            <a:lstStyle/>
            <a:p>
              <a:endParaRPr lang="en-US" dirty="0"/>
            </a:p>
          </p:txBody>
        </p:sp>
        <p:sp>
          <p:nvSpPr>
            <p:cNvPr id="25" name="Freeform 255"/>
            <p:cNvSpPr>
              <a:spLocks noEditPoints="1"/>
            </p:cNvSpPr>
            <p:nvPr/>
          </p:nvSpPr>
          <p:spPr bwMode="auto">
            <a:xfrm>
              <a:off x="2269776" y="2521813"/>
              <a:ext cx="534988" cy="258763"/>
            </a:xfrm>
            <a:custGeom>
              <a:avLst/>
              <a:gdLst>
                <a:gd name="T0" fmla="*/ 513649 w 351"/>
                <a:gd name="T1" fmla="*/ 175046 h 170"/>
                <a:gd name="T2" fmla="*/ 443537 w 351"/>
                <a:gd name="T3" fmla="*/ 175046 h 170"/>
                <a:gd name="T4" fmla="*/ 184426 w 351"/>
                <a:gd name="T5" fmla="*/ 45664 h 170"/>
                <a:gd name="T6" fmla="*/ 28959 w 351"/>
                <a:gd name="T7" fmla="*/ 135470 h 170"/>
                <a:gd name="T8" fmla="*/ 54871 w 351"/>
                <a:gd name="T9" fmla="*/ 103505 h 170"/>
                <a:gd name="T10" fmla="*/ 79257 w 351"/>
                <a:gd name="T11" fmla="*/ 79151 h 170"/>
                <a:gd name="T12" fmla="*/ 112789 w 351"/>
                <a:gd name="T13" fmla="*/ 79151 h 170"/>
                <a:gd name="T14" fmla="*/ 143273 w 351"/>
                <a:gd name="T15" fmla="*/ 54797 h 170"/>
                <a:gd name="T16" fmla="*/ 179854 w 351"/>
                <a:gd name="T17" fmla="*/ 63930 h 170"/>
                <a:gd name="T18" fmla="*/ 196620 w 351"/>
                <a:gd name="T19" fmla="*/ 94372 h 170"/>
                <a:gd name="T20" fmla="*/ 230152 w 351"/>
                <a:gd name="T21" fmla="*/ 114160 h 170"/>
                <a:gd name="T22" fmla="*/ 259111 w 351"/>
                <a:gd name="T23" fmla="*/ 130904 h 170"/>
                <a:gd name="T24" fmla="*/ 297216 w 351"/>
                <a:gd name="T25" fmla="*/ 140036 h 170"/>
                <a:gd name="T26" fmla="*/ 285022 w 351"/>
                <a:gd name="T27" fmla="*/ 175046 h 170"/>
                <a:gd name="T28" fmla="*/ 274353 w 351"/>
                <a:gd name="T29" fmla="*/ 202444 h 170"/>
                <a:gd name="T30" fmla="*/ 291119 w 351"/>
                <a:gd name="T31" fmla="*/ 207010 h 170"/>
                <a:gd name="T32" fmla="*/ 323127 w 351"/>
                <a:gd name="T33" fmla="*/ 226798 h 170"/>
                <a:gd name="T34" fmla="*/ 336844 w 351"/>
                <a:gd name="T35" fmla="*/ 229842 h 170"/>
                <a:gd name="T36" fmla="*/ 364280 w 351"/>
                <a:gd name="T37" fmla="*/ 234409 h 170"/>
                <a:gd name="T38" fmla="*/ 374949 w 351"/>
                <a:gd name="T39" fmla="*/ 219187 h 170"/>
                <a:gd name="T40" fmla="*/ 336844 w 351"/>
                <a:gd name="T41" fmla="*/ 191789 h 170"/>
                <a:gd name="T42" fmla="*/ 342941 w 351"/>
                <a:gd name="T43" fmla="*/ 194833 h 170"/>
                <a:gd name="T44" fmla="*/ 373425 w 351"/>
                <a:gd name="T45" fmla="*/ 200922 h 170"/>
                <a:gd name="T46" fmla="*/ 347514 w 351"/>
                <a:gd name="T47" fmla="*/ 146125 h 170"/>
                <a:gd name="T48" fmla="*/ 339893 w 351"/>
                <a:gd name="T49" fmla="*/ 112638 h 170"/>
                <a:gd name="T50" fmla="*/ 345989 w 351"/>
                <a:gd name="T51" fmla="*/ 97417 h 170"/>
                <a:gd name="T52" fmla="*/ 342941 w 351"/>
                <a:gd name="T53" fmla="*/ 85240 h 170"/>
                <a:gd name="T54" fmla="*/ 342941 w 351"/>
                <a:gd name="T55" fmla="*/ 62408 h 170"/>
                <a:gd name="T56" fmla="*/ 356659 w 351"/>
                <a:gd name="T57" fmla="*/ 47186 h 170"/>
                <a:gd name="T58" fmla="*/ 367328 w 351"/>
                <a:gd name="T59" fmla="*/ 35009 h 170"/>
                <a:gd name="T60" fmla="*/ 381046 w 351"/>
                <a:gd name="T61" fmla="*/ 33487 h 170"/>
                <a:gd name="T62" fmla="*/ 391715 w 351"/>
                <a:gd name="T63" fmla="*/ 50230 h 170"/>
                <a:gd name="T64" fmla="*/ 362755 w 351"/>
                <a:gd name="T65" fmla="*/ 91328 h 170"/>
                <a:gd name="T66" fmla="*/ 374949 w 351"/>
                <a:gd name="T67" fmla="*/ 101983 h 170"/>
                <a:gd name="T68" fmla="*/ 358183 w 351"/>
                <a:gd name="T69" fmla="*/ 133948 h 170"/>
                <a:gd name="T70" fmla="*/ 379521 w 351"/>
                <a:gd name="T71" fmla="*/ 124815 h 170"/>
                <a:gd name="T72" fmla="*/ 376473 w 351"/>
                <a:gd name="T73" fmla="*/ 135470 h 170"/>
                <a:gd name="T74" fmla="*/ 373425 w 351"/>
                <a:gd name="T75" fmla="*/ 147647 h 170"/>
                <a:gd name="T76" fmla="*/ 400860 w 351"/>
                <a:gd name="T77" fmla="*/ 161346 h 170"/>
                <a:gd name="T78" fmla="*/ 379521 w 351"/>
                <a:gd name="T79" fmla="*/ 173523 h 170"/>
                <a:gd name="T80" fmla="*/ 391715 w 351"/>
                <a:gd name="T81" fmla="*/ 205488 h 170"/>
                <a:gd name="T82" fmla="*/ 414578 w 351"/>
                <a:gd name="T83" fmla="*/ 211577 h 170"/>
                <a:gd name="T84" fmla="*/ 420674 w 351"/>
                <a:gd name="T85" fmla="*/ 207010 h 170"/>
                <a:gd name="T86" fmla="*/ 425247 w 351"/>
                <a:gd name="T87" fmla="*/ 219187 h 170"/>
                <a:gd name="T88" fmla="*/ 449634 w 351"/>
                <a:gd name="T89" fmla="*/ 225276 h 170"/>
                <a:gd name="T90" fmla="*/ 458779 w 351"/>
                <a:gd name="T91" fmla="*/ 242020 h 170"/>
                <a:gd name="T92" fmla="*/ 492311 w 351"/>
                <a:gd name="T93" fmla="*/ 219187 h 170"/>
                <a:gd name="T94" fmla="*/ 501456 w 351"/>
                <a:gd name="T95" fmla="*/ 229842 h 170"/>
                <a:gd name="T96" fmla="*/ 507553 w 351"/>
                <a:gd name="T97" fmla="*/ 220710 h 1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1" h="170">
                  <a:moveTo>
                    <a:pt x="341" y="143"/>
                  </a:moveTo>
                  <a:lnTo>
                    <a:pt x="344" y="131"/>
                  </a:lnTo>
                  <a:lnTo>
                    <a:pt x="347" y="132"/>
                  </a:lnTo>
                  <a:lnTo>
                    <a:pt x="351" y="120"/>
                  </a:lnTo>
                  <a:lnTo>
                    <a:pt x="344" y="115"/>
                  </a:lnTo>
                  <a:lnTo>
                    <a:pt x="347" y="112"/>
                  </a:lnTo>
                  <a:lnTo>
                    <a:pt x="348" y="109"/>
                  </a:lnTo>
                  <a:lnTo>
                    <a:pt x="303" y="120"/>
                  </a:lnTo>
                  <a:lnTo>
                    <a:pt x="301" y="113"/>
                  </a:lnTo>
                  <a:lnTo>
                    <a:pt x="290" y="70"/>
                  </a:lnTo>
                  <a:lnTo>
                    <a:pt x="269" y="0"/>
                  </a:lnTo>
                  <a:lnTo>
                    <a:pt x="126" y="31"/>
                  </a:lnTo>
                  <a:lnTo>
                    <a:pt x="0" y="54"/>
                  </a:lnTo>
                  <a:lnTo>
                    <a:pt x="8" y="105"/>
                  </a:lnTo>
                  <a:lnTo>
                    <a:pt x="14" y="99"/>
                  </a:lnTo>
                  <a:lnTo>
                    <a:pt x="20" y="93"/>
                  </a:lnTo>
                  <a:lnTo>
                    <a:pt x="24" y="86"/>
                  </a:lnTo>
                  <a:lnTo>
                    <a:pt x="30" y="80"/>
                  </a:lnTo>
                  <a:lnTo>
                    <a:pt x="33" y="74"/>
                  </a:lnTo>
                  <a:lnTo>
                    <a:pt x="38" y="71"/>
                  </a:lnTo>
                  <a:lnTo>
                    <a:pt x="43" y="73"/>
                  </a:lnTo>
                  <a:lnTo>
                    <a:pt x="52" y="61"/>
                  </a:lnTo>
                  <a:lnTo>
                    <a:pt x="53" y="54"/>
                  </a:lnTo>
                  <a:lnTo>
                    <a:pt x="54" y="54"/>
                  </a:lnTo>
                  <a:lnTo>
                    <a:pt x="61" y="59"/>
                  </a:lnTo>
                  <a:lnTo>
                    <a:pt x="66" y="61"/>
                  </a:lnTo>
                  <a:lnTo>
                    <a:pt x="77" y="59"/>
                  </a:lnTo>
                  <a:lnTo>
                    <a:pt x="77" y="54"/>
                  </a:lnTo>
                  <a:lnTo>
                    <a:pt x="83" y="47"/>
                  </a:lnTo>
                  <a:lnTo>
                    <a:pt x="89" y="47"/>
                  </a:lnTo>
                  <a:lnTo>
                    <a:pt x="94" y="40"/>
                  </a:lnTo>
                  <a:lnTo>
                    <a:pt x="98" y="38"/>
                  </a:lnTo>
                  <a:lnTo>
                    <a:pt x="104" y="40"/>
                  </a:lnTo>
                  <a:lnTo>
                    <a:pt x="110" y="44"/>
                  </a:lnTo>
                  <a:lnTo>
                    <a:pt x="123" y="43"/>
                  </a:lnTo>
                  <a:lnTo>
                    <a:pt x="123" y="44"/>
                  </a:lnTo>
                  <a:lnTo>
                    <a:pt x="122" y="51"/>
                  </a:lnTo>
                  <a:lnTo>
                    <a:pt x="127" y="53"/>
                  </a:lnTo>
                  <a:lnTo>
                    <a:pt x="129" y="59"/>
                  </a:lnTo>
                  <a:lnTo>
                    <a:pt x="134" y="65"/>
                  </a:lnTo>
                  <a:lnTo>
                    <a:pt x="135" y="67"/>
                  </a:lnTo>
                  <a:lnTo>
                    <a:pt x="148" y="67"/>
                  </a:lnTo>
                  <a:lnTo>
                    <a:pt x="154" y="71"/>
                  </a:lnTo>
                  <a:lnTo>
                    <a:pt x="157" y="78"/>
                  </a:lnTo>
                  <a:lnTo>
                    <a:pt x="156" y="84"/>
                  </a:lnTo>
                  <a:lnTo>
                    <a:pt x="163" y="88"/>
                  </a:lnTo>
                  <a:lnTo>
                    <a:pt x="171" y="88"/>
                  </a:lnTo>
                  <a:lnTo>
                    <a:pt x="177" y="90"/>
                  </a:lnTo>
                  <a:lnTo>
                    <a:pt x="183" y="95"/>
                  </a:lnTo>
                  <a:lnTo>
                    <a:pt x="188" y="96"/>
                  </a:lnTo>
                  <a:lnTo>
                    <a:pt x="195" y="90"/>
                  </a:lnTo>
                  <a:lnTo>
                    <a:pt x="203" y="96"/>
                  </a:lnTo>
                  <a:lnTo>
                    <a:pt x="202" y="101"/>
                  </a:lnTo>
                  <a:lnTo>
                    <a:pt x="199" y="107"/>
                  </a:lnTo>
                  <a:lnTo>
                    <a:pt x="200" y="115"/>
                  </a:lnTo>
                  <a:lnTo>
                    <a:pt x="195" y="120"/>
                  </a:lnTo>
                  <a:lnTo>
                    <a:pt x="195" y="127"/>
                  </a:lnTo>
                  <a:lnTo>
                    <a:pt x="191" y="132"/>
                  </a:lnTo>
                  <a:lnTo>
                    <a:pt x="190" y="134"/>
                  </a:lnTo>
                  <a:lnTo>
                    <a:pt x="187" y="139"/>
                  </a:lnTo>
                  <a:lnTo>
                    <a:pt x="188" y="146"/>
                  </a:lnTo>
                  <a:lnTo>
                    <a:pt x="194" y="153"/>
                  </a:lnTo>
                  <a:lnTo>
                    <a:pt x="199" y="146"/>
                  </a:lnTo>
                  <a:lnTo>
                    <a:pt x="199" y="142"/>
                  </a:lnTo>
                  <a:lnTo>
                    <a:pt x="206" y="139"/>
                  </a:lnTo>
                  <a:lnTo>
                    <a:pt x="209" y="146"/>
                  </a:lnTo>
                  <a:lnTo>
                    <a:pt x="214" y="151"/>
                  </a:lnTo>
                  <a:lnTo>
                    <a:pt x="221" y="155"/>
                  </a:lnTo>
                  <a:lnTo>
                    <a:pt x="221" y="150"/>
                  </a:lnTo>
                  <a:lnTo>
                    <a:pt x="222" y="146"/>
                  </a:lnTo>
                  <a:lnTo>
                    <a:pt x="223" y="153"/>
                  </a:lnTo>
                  <a:lnTo>
                    <a:pt x="230" y="158"/>
                  </a:lnTo>
                  <a:lnTo>
                    <a:pt x="237" y="155"/>
                  </a:lnTo>
                  <a:lnTo>
                    <a:pt x="242" y="157"/>
                  </a:lnTo>
                  <a:lnTo>
                    <a:pt x="248" y="162"/>
                  </a:lnTo>
                  <a:lnTo>
                    <a:pt x="249" y="161"/>
                  </a:lnTo>
                  <a:lnTo>
                    <a:pt x="256" y="162"/>
                  </a:lnTo>
                  <a:lnTo>
                    <a:pt x="263" y="166"/>
                  </a:lnTo>
                  <a:lnTo>
                    <a:pt x="264" y="161"/>
                  </a:lnTo>
                  <a:lnTo>
                    <a:pt x="256" y="150"/>
                  </a:lnTo>
                  <a:lnTo>
                    <a:pt x="251" y="147"/>
                  </a:lnTo>
                  <a:lnTo>
                    <a:pt x="244" y="142"/>
                  </a:lnTo>
                  <a:lnTo>
                    <a:pt x="234" y="136"/>
                  </a:lnTo>
                  <a:lnTo>
                    <a:pt x="230" y="131"/>
                  </a:lnTo>
                  <a:lnTo>
                    <a:pt x="226" y="118"/>
                  </a:lnTo>
                  <a:lnTo>
                    <a:pt x="226" y="115"/>
                  </a:lnTo>
                  <a:lnTo>
                    <a:pt x="228" y="120"/>
                  </a:lnTo>
                  <a:lnTo>
                    <a:pt x="234" y="134"/>
                  </a:lnTo>
                  <a:lnTo>
                    <a:pt x="241" y="138"/>
                  </a:lnTo>
                  <a:lnTo>
                    <a:pt x="248" y="139"/>
                  </a:lnTo>
                  <a:lnTo>
                    <a:pt x="251" y="143"/>
                  </a:lnTo>
                  <a:lnTo>
                    <a:pt x="255" y="138"/>
                  </a:lnTo>
                  <a:lnTo>
                    <a:pt x="242" y="126"/>
                  </a:lnTo>
                  <a:lnTo>
                    <a:pt x="238" y="112"/>
                  </a:lnTo>
                  <a:lnTo>
                    <a:pt x="234" y="105"/>
                  </a:lnTo>
                  <a:lnTo>
                    <a:pt x="237" y="100"/>
                  </a:lnTo>
                  <a:lnTo>
                    <a:pt x="234" y="93"/>
                  </a:lnTo>
                  <a:lnTo>
                    <a:pt x="234" y="82"/>
                  </a:lnTo>
                  <a:lnTo>
                    <a:pt x="230" y="78"/>
                  </a:lnTo>
                  <a:lnTo>
                    <a:pt x="232" y="77"/>
                  </a:lnTo>
                  <a:lnTo>
                    <a:pt x="238" y="78"/>
                  </a:lnTo>
                  <a:lnTo>
                    <a:pt x="240" y="78"/>
                  </a:lnTo>
                  <a:lnTo>
                    <a:pt x="234" y="74"/>
                  </a:lnTo>
                  <a:lnTo>
                    <a:pt x="236" y="67"/>
                  </a:lnTo>
                  <a:lnTo>
                    <a:pt x="221" y="59"/>
                  </a:lnTo>
                  <a:lnTo>
                    <a:pt x="228" y="57"/>
                  </a:lnTo>
                  <a:lnTo>
                    <a:pt x="229" y="58"/>
                  </a:lnTo>
                  <a:lnTo>
                    <a:pt x="234" y="58"/>
                  </a:lnTo>
                  <a:lnTo>
                    <a:pt x="229" y="53"/>
                  </a:lnTo>
                  <a:lnTo>
                    <a:pt x="234" y="54"/>
                  </a:lnTo>
                  <a:lnTo>
                    <a:pt x="236" y="46"/>
                  </a:lnTo>
                  <a:lnTo>
                    <a:pt x="234" y="43"/>
                  </a:lnTo>
                  <a:lnTo>
                    <a:pt x="236" y="39"/>
                  </a:lnTo>
                  <a:lnTo>
                    <a:pt x="241" y="46"/>
                  </a:lnTo>
                  <a:lnTo>
                    <a:pt x="241" y="36"/>
                  </a:lnTo>
                  <a:lnTo>
                    <a:pt x="244" y="32"/>
                  </a:lnTo>
                  <a:lnTo>
                    <a:pt x="244" y="38"/>
                  </a:lnTo>
                  <a:lnTo>
                    <a:pt x="251" y="36"/>
                  </a:lnTo>
                  <a:lnTo>
                    <a:pt x="255" y="31"/>
                  </a:lnTo>
                  <a:lnTo>
                    <a:pt x="251" y="24"/>
                  </a:lnTo>
                  <a:lnTo>
                    <a:pt x="252" y="20"/>
                  </a:lnTo>
                  <a:lnTo>
                    <a:pt x="257" y="19"/>
                  </a:lnTo>
                  <a:lnTo>
                    <a:pt x="261" y="17"/>
                  </a:lnTo>
                  <a:lnTo>
                    <a:pt x="260" y="23"/>
                  </a:lnTo>
                  <a:lnTo>
                    <a:pt x="265" y="19"/>
                  </a:lnTo>
                  <a:lnTo>
                    <a:pt x="268" y="21"/>
                  </a:lnTo>
                  <a:lnTo>
                    <a:pt x="260" y="34"/>
                  </a:lnTo>
                  <a:lnTo>
                    <a:pt x="268" y="34"/>
                  </a:lnTo>
                  <a:lnTo>
                    <a:pt x="261" y="38"/>
                  </a:lnTo>
                  <a:lnTo>
                    <a:pt x="256" y="38"/>
                  </a:lnTo>
                  <a:lnTo>
                    <a:pt x="251" y="44"/>
                  </a:lnTo>
                  <a:lnTo>
                    <a:pt x="248" y="63"/>
                  </a:lnTo>
                  <a:lnTo>
                    <a:pt x="252" y="70"/>
                  </a:lnTo>
                  <a:lnTo>
                    <a:pt x="255" y="63"/>
                  </a:lnTo>
                  <a:lnTo>
                    <a:pt x="256" y="65"/>
                  </a:lnTo>
                  <a:lnTo>
                    <a:pt x="256" y="70"/>
                  </a:lnTo>
                  <a:lnTo>
                    <a:pt x="257" y="73"/>
                  </a:lnTo>
                  <a:lnTo>
                    <a:pt x="251" y="78"/>
                  </a:lnTo>
                  <a:lnTo>
                    <a:pt x="245" y="80"/>
                  </a:lnTo>
                  <a:lnTo>
                    <a:pt x="245" y="92"/>
                  </a:lnTo>
                  <a:lnTo>
                    <a:pt x="246" y="85"/>
                  </a:lnTo>
                  <a:lnTo>
                    <a:pt x="252" y="82"/>
                  </a:lnTo>
                  <a:lnTo>
                    <a:pt x="255" y="80"/>
                  </a:lnTo>
                  <a:lnTo>
                    <a:pt x="259" y="85"/>
                  </a:lnTo>
                  <a:lnTo>
                    <a:pt x="264" y="86"/>
                  </a:lnTo>
                  <a:lnTo>
                    <a:pt x="260" y="92"/>
                  </a:lnTo>
                  <a:lnTo>
                    <a:pt x="263" y="97"/>
                  </a:lnTo>
                  <a:lnTo>
                    <a:pt x="257" y="93"/>
                  </a:lnTo>
                  <a:lnTo>
                    <a:pt x="251" y="96"/>
                  </a:lnTo>
                  <a:lnTo>
                    <a:pt x="249" y="101"/>
                  </a:lnTo>
                  <a:lnTo>
                    <a:pt x="253" y="108"/>
                  </a:lnTo>
                  <a:lnTo>
                    <a:pt x="255" y="101"/>
                  </a:lnTo>
                  <a:lnTo>
                    <a:pt x="260" y="100"/>
                  </a:lnTo>
                  <a:lnTo>
                    <a:pt x="264" y="103"/>
                  </a:lnTo>
                  <a:lnTo>
                    <a:pt x="265" y="108"/>
                  </a:lnTo>
                  <a:lnTo>
                    <a:pt x="274" y="111"/>
                  </a:lnTo>
                  <a:lnTo>
                    <a:pt x="280" y="108"/>
                  </a:lnTo>
                  <a:lnTo>
                    <a:pt x="276" y="113"/>
                  </a:lnTo>
                  <a:lnTo>
                    <a:pt x="260" y="112"/>
                  </a:lnTo>
                  <a:lnTo>
                    <a:pt x="259" y="119"/>
                  </a:lnTo>
                  <a:lnTo>
                    <a:pt x="265" y="116"/>
                  </a:lnTo>
                  <a:lnTo>
                    <a:pt x="261" y="128"/>
                  </a:lnTo>
                  <a:lnTo>
                    <a:pt x="261" y="134"/>
                  </a:lnTo>
                  <a:lnTo>
                    <a:pt x="268" y="141"/>
                  </a:lnTo>
                  <a:lnTo>
                    <a:pt x="265" y="135"/>
                  </a:lnTo>
                  <a:lnTo>
                    <a:pt x="272" y="138"/>
                  </a:lnTo>
                  <a:lnTo>
                    <a:pt x="278" y="143"/>
                  </a:lnTo>
                  <a:lnTo>
                    <a:pt x="283" y="145"/>
                  </a:lnTo>
                  <a:lnTo>
                    <a:pt x="282" y="139"/>
                  </a:lnTo>
                  <a:lnTo>
                    <a:pt x="284" y="132"/>
                  </a:lnTo>
                  <a:lnTo>
                    <a:pt x="284" y="139"/>
                  </a:lnTo>
                  <a:lnTo>
                    <a:pt x="287" y="142"/>
                  </a:lnTo>
                  <a:lnTo>
                    <a:pt x="292" y="128"/>
                  </a:lnTo>
                  <a:lnTo>
                    <a:pt x="292" y="141"/>
                  </a:lnTo>
                  <a:lnTo>
                    <a:pt x="297" y="143"/>
                  </a:lnTo>
                  <a:lnTo>
                    <a:pt x="291" y="150"/>
                  </a:lnTo>
                  <a:lnTo>
                    <a:pt x="292" y="155"/>
                  </a:lnTo>
                  <a:lnTo>
                    <a:pt x="298" y="151"/>
                  </a:lnTo>
                  <a:lnTo>
                    <a:pt x="301" y="155"/>
                  </a:lnTo>
                  <a:lnTo>
                    <a:pt x="307" y="154"/>
                  </a:lnTo>
                  <a:lnTo>
                    <a:pt x="305" y="159"/>
                  </a:lnTo>
                  <a:lnTo>
                    <a:pt x="301" y="166"/>
                  </a:lnTo>
                  <a:lnTo>
                    <a:pt x="301" y="170"/>
                  </a:lnTo>
                  <a:lnTo>
                    <a:pt x="313" y="166"/>
                  </a:lnTo>
                  <a:lnTo>
                    <a:pt x="318" y="166"/>
                  </a:lnTo>
                  <a:lnTo>
                    <a:pt x="324" y="161"/>
                  </a:lnTo>
                  <a:lnTo>
                    <a:pt x="337" y="155"/>
                  </a:lnTo>
                  <a:lnTo>
                    <a:pt x="336" y="150"/>
                  </a:lnTo>
                  <a:lnTo>
                    <a:pt x="341" y="143"/>
                  </a:lnTo>
                  <a:close/>
                  <a:moveTo>
                    <a:pt x="349" y="132"/>
                  </a:moveTo>
                  <a:lnTo>
                    <a:pt x="345" y="153"/>
                  </a:lnTo>
                  <a:lnTo>
                    <a:pt x="343" y="158"/>
                  </a:lnTo>
                  <a:lnTo>
                    <a:pt x="343" y="165"/>
                  </a:lnTo>
                  <a:lnTo>
                    <a:pt x="340" y="170"/>
                  </a:lnTo>
                  <a:lnTo>
                    <a:pt x="344" y="165"/>
                  </a:lnTo>
                  <a:lnTo>
                    <a:pt x="347" y="151"/>
                  </a:lnTo>
                  <a:lnTo>
                    <a:pt x="349" y="145"/>
                  </a:lnTo>
                  <a:lnTo>
                    <a:pt x="351" y="126"/>
                  </a:lnTo>
                  <a:lnTo>
                    <a:pt x="349" y="132"/>
                  </a:lnTo>
                  <a:close/>
                </a:path>
              </a:pathLst>
            </a:custGeom>
            <a:solidFill>
              <a:srgbClr val="9966FF"/>
            </a:solidFill>
            <a:ln w="9525" cap="rnd">
              <a:solidFill>
                <a:srgbClr val="D5F8FF"/>
              </a:solidFill>
              <a:prstDash val="solid"/>
              <a:round/>
              <a:headEnd/>
              <a:tailEnd/>
            </a:ln>
          </p:spPr>
          <p:txBody>
            <a:bodyPr/>
            <a:lstStyle/>
            <a:p>
              <a:endParaRPr lang="en-US" dirty="0"/>
            </a:p>
          </p:txBody>
        </p:sp>
        <p:sp>
          <p:nvSpPr>
            <p:cNvPr id="26" name="Freeform 256"/>
            <p:cNvSpPr>
              <a:spLocks noEditPoints="1"/>
            </p:cNvSpPr>
            <p:nvPr/>
          </p:nvSpPr>
          <p:spPr bwMode="auto">
            <a:xfrm>
              <a:off x="2976214" y="1213713"/>
              <a:ext cx="461962" cy="684213"/>
            </a:xfrm>
            <a:custGeom>
              <a:avLst/>
              <a:gdLst>
                <a:gd name="T0" fmla="*/ 391830 w 303"/>
                <a:gd name="T1" fmla="*/ 299343 h 448"/>
                <a:gd name="T2" fmla="*/ 387256 w 303"/>
                <a:gd name="T3" fmla="*/ 268798 h 448"/>
                <a:gd name="T4" fmla="*/ 373534 w 303"/>
                <a:gd name="T5" fmla="*/ 264216 h 448"/>
                <a:gd name="T6" fmla="*/ 350665 w 303"/>
                <a:gd name="T7" fmla="*/ 253525 h 448"/>
                <a:gd name="T8" fmla="*/ 341517 w 303"/>
                <a:gd name="T9" fmla="*/ 229089 h 448"/>
                <a:gd name="T10" fmla="*/ 329320 w 303"/>
                <a:gd name="T11" fmla="*/ 216871 h 448"/>
                <a:gd name="T12" fmla="*/ 298828 w 303"/>
                <a:gd name="T13" fmla="*/ 212289 h 448"/>
                <a:gd name="T14" fmla="*/ 292729 w 303"/>
                <a:gd name="T15" fmla="*/ 186326 h 448"/>
                <a:gd name="T16" fmla="*/ 240892 w 303"/>
                <a:gd name="T17" fmla="*/ 25963 h 448"/>
                <a:gd name="T18" fmla="*/ 196677 w 303"/>
                <a:gd name="T19" fmla="*/ 1527 h 448"/>
                <a:gd name="T20" fmla="*/ 169234 w 303"/>
                <a:gd name="T21" fmla="*/ 15273 h 448"/>
                <a:gd name="T22" fmla="*/ 144840 w 303"/>
                <a:gd name="T23" fmla="*/ 32072 h 448"/>
                <a:gd name="T24" fmla="*/ 115872 w 303"/>
                <a:gd name="T25" fmla="*/ 29018 h 448"/>
                <a:gd name="T26" fmla="*/ 91478 w 303"/>
                <a:gd name="T27" fmla="*/ 12218 h 448"/>
                <a:gd name="T28" fmla="*/ 48788 w 303"/>
                <a:gd name="T29" fmla="*/ 189380 h 448"/>
                <a:gd name="T30" fmla="*/ 48788 w 303"/>
                <a:gd name="T31" fmla="*/ 245889 h 448"/>
                <a:gd name="T32" fmla="*/ 50313 w 303"/>
                <a:gd name="T33" fmla="*/ 279489 h 448"/>
                <a:gd name="T34" fmla="*/ 27443 w 303"/>
                <a:gd name="T35" fmla="*/ 316143 h 448"/>
                <a:gd name="T36" fmla="*/ 27443 w 303"/>
                <a:gd name="T37" fmla="*/ 331416 h 448"/>
                <a:gd name="T38" fmla="*/ 22869 w 303"/>
                <a:gd name="T39" fmla="*/ 352797 h 448"/>
                <a:gd name="T40" fmla="*/ 0 w 303"/>
                <a:gd name="T41" fmla="*/ 360434 h 448"/>
                <a:gd name="T42" fmla="*/ 79281 w 303"/>
                <a:gd name="T43" fmla="*/ 598686 h 448"/>
                <a:gd name="T44" fmla="*/ 88429 w 303"/>
                <a:gd name="T45" fmla="*/ 624650 h 448"/>
                <a:gd name="T46" fmla="*/ 106724 w 303"/>
                <a:gd name="T47" fmla="*/ 646031 h 448"/>
                <a:gd name="T48" fmla="*/ 128069 w 303"/>
                <a:gd name="T49" fmla="*/ 647559 h 448"/>
                <a:gd name="T50" fmla="*/ 129594 w 303"/>
                <a:gd name="T51" fmla="*/ 620068 h 448"/>
                <a:gd name="T52" fmla="*/ 140266 w 303"/>
                <a:gd name="T53" fmla="*/ 586468 h 448"/>
                <a:gd name="T54" fmla="*/ 144840 w 303"/>
                <a:gd name="T55" fmla="*/ 557450 h 448"/>
                <a:gd name="T56" fmla="*/ 166185 w 303"/>
                <a:gd name="T57" fmla="*/ 543705 h 448"/>
                <a:gd name="T58" fmla="*/ 172283 w 303"/>
                <a:gd name="T59" fmla="*/ 534541 h 448"/>
                <a:gd name="T60" fmla="*/ 184480 w 303"/>
                <a:gd name="T61" fmla="*/ 545232 h 448"/>
                <a:gd name="T62" fmla="*/ 172283 w 303"/>
                <a:gd name="T63" fmla="*/ 511632 h 448"/>
                <a:gd name="T64" fmla="*/ 176857 w 303"/>
                <a:gd name="T65" fmla="*/ 503996 h 448"/>
                <a:gd name="T66" fmla="*/ 186005 w 303"/>
                <a:gd name="T67" fmla="*/ 513160 h 448"/>
                <a:gd name="T68" fmla="*/ 196677 w 303"/>
                <a:gd name="T69" fmla="*/ 510105 h 448"/>
                <a:gd name="T70" fmla="*/ 201251 w 303"/>
                <a:gd name="T71" fmla="*/ 503996 h 448"/>
                <a:gd name="T72" fmla="*/ 202776 w 303"/>
                <a:gd name="T73" fmla="*/ 500942 h 448"/>
                <a:gd name="T74" fmla="*/ 211924 w 303"/>
                <a:gd name="T75" fmla="*/ 507051 h 448"/>
                <a:gd name="T76" fmla="*/ 225645 w 303"/>
                <a:gd name="T77" fmla="*/ 488724 h 448"/>
                <a:gd name="T78" fmla="*/ 245465 w 303"/>
                <a:gd name="T79" fmla="*/ 473451 h 448"/>
                <a:gd name="T80" fmla="*/ 240892 w 303"/>
                <a:gd name="T81" fmla="*/ 445960 h 448"/>
                <a:gd name="T82" fmla="*/ 240892 w 303"/>
                <a:gd name="T83" fmla="*/ 416942 h 448"/>
                <a:gd name="T84" fmla="*/ 257663 w 303"/>
                <a:gd name="T85" fmla="*/ 404724 h 448"/>
                <a:gd name="T86" fmla="*/ 263761 w 303"/>
                <a:gd name="T87" fmla="*/ 421524 h 448"/>
                <a:gd name="T88" fmla="*/ 291204 w 303"/>
                <a:gd name="T89" fmla="*/ 433742 h 448"/>
                <a:gd name="T90" fmla="*/ 286631 w 303"/>
                <a:gd name="T91" fmla="*/ 404724 h 448"/>
                <a:gd name="T92" fmla="*/ 303401 w 303"/>
                <a:gd name="T93" fmla="*/ 395561 h 448"/>
                <a:gd name="T94" fmla="*/ 330845 w 303"/>
                <a:gd name="T95" fmla="*/ 404724 h 448"/>
                <a:gd name="T96" fmla="*/ 336943 w 303"/>
                <a:gd name="T97" fmla="*/ 381815 h 448"/>
                <a:gd name="T98" fmla="*/ 343042 w 303"/>
                <a:gd name="T99" fmla="*/ 389452 h 448"/>
                <a:gd name="T100" fmla="*/ 347616 w 303"/>
                <a:gd name="T101" fmla="*/ 361961 h 448"/>
                <a:gd name="T102" fmla="*/ 359813 w 303"/>
                <a:gd name="T103" fmla="*/ 361961 h 448"/>
                <a:gd name="T104" fmla="*/ 379633 w 303"/>
                <a:gd name="T105" fmla="*/ 349743 h 448"/>
                <a:gd name="T106" fmla="*/ 388781 w 303"/>
                <a:gd name="T107" fmla="*/ 346688 h 448"/>
                <a:gd name="T108" fmla="*/ 404027 w 303"/>
                <a:gd name="T109" fmla="*/ 329888 h 448"/>
                <a:gd name="T110" fmla="*/ 407076 w 303"/>
                <a:gd name="T111" fmla="*/ 296289 h 448"/>
                <a:gd name="T112" fmla="*/ 297303 w 303"/>
                <a:gd name="T113" fmla="*/ 415415 h 448"/>
                <a:gd name="T114" fmla="*/ 320172 w 303"/>
                <a:gd name="T115" fmla="*/ 406251 h 448"/>
                <a:gd name="T116" fmla="*/ 437569 w 303"/>
                <a:gd name="T117" fmla="*/ 302398 h 448"/>
                <a:gd name="T118" fmla="*/ 431470 w 303"/>
                <a:gd name="T119" fmla="*/ 320725 h 448"/>
                <a:gd name="T120" fmla="*/ 443667 w 303"/>
                <a:gd name="T121" fmla="*/ 313089 h 44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03" h="448">
                  <a:moveTo>
                    <a:pt x="279" y="204"/>
                  </a:moveTo>
                  <a:lnTo>
                    <a:pt x="273" y="210"/>
                  </a:lnTo>
                  <a:lnTo>
                    <a:pt x="268" y="204"/>
                  </a:lnTo>
                  <a:lnTo>
                    <a:pt x="276" y="195"/>
                  </a:lnTo>
                  <a:lnTo>
                    <a:pt x="264" y="183"/>
                  </a:lnTo>
                  <a:lnTo>
                    <a:pt x="263" y="181"/>
                  </a:lnTo>
                  <a:lnTo>
                    <a:pt x="259" y="180"/>
                  </a:lnTo>
                  <a:lnTo>
                    <a:pt x="255" y="180"/>
                  </a:lnTo>
                  <a:lnTo>
                    <a:pt x="249" y="186"/>
                  </a:lnTo>
                  <a:lnTo>
                    <a:pt x="242" y="180"/>
                  </a:lnTo>
                  <a:lnTo>
                    <a:pt x="240" y="173"/>
                  </a:lnTo>
                  <a:lnTo>
                    <a:pt x="240" y="167"/>
                  </a:lnTo>
                  <a:lnTo>
                    <a:pt x="234" y="161"/>
                  </a:lnTo>
                  <a:lnTo>
                    <a:pt x="233" y="156"/>
                  </a:lnTo>
                  <a:lnTo>
                    <a:pt x="234" y="149"/>
                  </a:lnTo>
                  <a:lnTo>
                    <a:pt x="230" y="145"/>
                  </a:lnTo>
                  <a:lnTo>
                    <a:pt x="225" y="148"/>
                  </a:lnTo>
                  <a:lnTo>
                    <a:pt x="218" y="148"/>
                  </a:lnTo>
                  <a:lnTo>
                    <a:pt x="211" y="144"/>
                  </a:lnTo>
                  <a:lnTo>
                    <a:pt x="204" y="145"/>
                  </a:lnTo>
                  <a:lnTo>
                    <a:pt x="203" y="138"/>
                  </a:lnTo>
                  <a:lnTo>
                    <a:pt x="203" y="133"/>
                  </a:lnTo>
                  <a:lnTo>
                    <a:pt x="200" y="127"/>
                  </a:lnTo>
                  <a:lnTo>
                    <a:pt x="200" y="121"/>
                  </a:lnTo>
                  <a:lnTo>
                    <a:pt x="192" y="100"/>
                  </a:lnTo>
                  <a:lnTo>
                    <a:pt x="165" y="18"/>
                  </a:lnTo>
                  <a:lnTo>
                    <a:pt x="160" y="16"/>
                  </a:lnTo>
                  <a:lnTo>
                    <a:pt x="148" y="7"/>
                  </a:lnTo>
                  <a:lnTo>
                    <a:pt x="134" y="1"/>
                  </a:lnTo>
                  <a:lnTo>
                    <a:pt x="129" y="0"/>
                  </a:lnTo>
                  <a:lnTo>
                    <a:pt x="121" y="3"/>
                  </a:lnTo>
                  <a:lnTo>
                    <a:pt x="116" y="10"/>
                  </a:lnTo>
                  <a:lnTo>
                    <a:pt x="110" y="12"/>
                  </a:lnTo>
                  <a:lnTo>
                    <a:pt x="104" y="19"/>
                  </a:lnTo>
                  <a:lnTo>
                    <a:pt x="99" y="22"/>
                  </a:lnTo>
                  <a:lnTo>
                    <a:pt x="92" y="27"/>
                  </a:lnTo>
                  <a:lnTo>
                    <a:pt x="85" y="26"/>
                  </a:lnTo>
                  <a:lnTo>
                    <a:pt x="79" y="20"/>
                  </a:lnTo>
                  <a:lnTo>
                    <a:pt x="74" y="8"/>
                  </a:lnTo>
                  <a:lnTo>
                    <a:pt x="69" y="7"/>
                  </a:lnTo>
                  <a:lnTo>
                    <a:pt x="62" y="8"/>
                  </a:lnTo>
                  <a:lnTo>
                    <a:pt x="34" y="94"/>
                  </a:lnTo>
                  <a:lnTo>
                    <a:pt x="38" y="119"/>
                  </a:lnTo>
                  <a:lnTo>
                    <a:pt x="33" y="129"/>
                  </a:lnTo>
                  <a:lnTo>
                    <a:pt x="30" y="148"/>
                  </a:lnTo>
                  <a:lnTo>
                    <a:pt x="33" y="153"/>
                  </a:lnTo>
                  <a:lnTo>
                    <a:pt x="33" y="167"/>
                  </a:lnTo>
                  <a:lnTo>
                    <a:pt x="38" y="172"/>
                  </a:lnTo>
                  <a:lnTo>
                    <a:pt x="31" y="186"/>
                  </a:lnTo>
                  <a:lnTo>
                    <a:pt x="34" y="190"/>
                  </a:lnTo>
                  <a:lnTo>
                    <a:pt x="24" y="203"/>
                  </a:lnTo>
                  <a:lnTo>
                    <a:pt x="20" y="209"/>
                  </a:lnTo>
                  <a:lnTo>
                    <a:pt x="19" y="215"/>
                  </a:lnTo>
                  <a:lnTo>
                    <a:pt x="18" y="217"/>
                  </a:lnTo>
                  <a:lnTo>
                    <a:pt x="24" y="229"/>
                  </a:lnTo>
                  <a:lnTo>
                    <a:pt x="19" y="226"/>
                  </a:lnTo>
                  <a:lnTo>
                    <a:pt x="16" y="227"/>
                  </a:lnTo>
                  <a:lnTo>
                    <a:pt x="16" y="233"/>
                  </a:lnTo>
                  <a:lnTo>
                    <a:pt x="16" y="240"/>
                  </a:lnTo>
                  <a:lnTo>
                    <a:pt x="11" y="241"/>
                  </a:lnTo>
                  <a:lnTo>
                    <a:pt x="5" y="238"/>
                  </a:lnTo>
                  <a:lnTo>
                    <a:pt x="0" y="245"/>
                  </a:lnTo>
                  <a:lnTo>
                    <a:pt x="1" y="248"/>
                  </a:lnTo>
                  <a:lnTo>
                    <a:pt x="47" y="389"/>
                  </a:lnTo>
                  <a:lnTo>
                    <a:pt x="54" y="407"/>
                  </a:lnTo>
                  <a:lnTo>
                    <a:pt x="54" y="413"/>
                  </a:lnTo>
                  <a:lnTo>
                    <a:pt x="57" y="420"/>
                  </a:lnTo>
                  <a:lnTo>
                    <a:pt x="60" y="425"/>
                  </a:lnTo>
                  <a:lnTo>
                    <a:pt x="65" y="430"/>
                  </a:lnTo>
                  <a:lnTo>
                    <a:pt x="72" y="435"/>
                  </a:lnTo>
                  <a:lnTo>
                    <a:pt x="73" y="440"/>
                  </a:lnTo>
                  <a:lnTo>
                    <a:pt x="79" y="447"/>
                  </a:lnTo>
                  <a:lnTo>
                    <a:pt x="81" y="448"/>
                  </a:lnTo>
                  <a:lnTo>
                    <a:pt x="87" y="441"/>
                  </a:lnTo>
                  <a:lnTo>
                    <a:pt x="89" y="435"/>
                  </a:lnTo>
                  <a:lnTo>
                    <a:pt x="88" y="429"/>
                  </a:lnTo>
                  <a:lnTo>
                    <a:pt x="88" y="422"/>
                  </a:lnTo>
                  <a:lnTo>
                    <a:pt x="93" y="417"/>
                  </a:lnTo>
                  <a:lnTo>
                    <a:pt x="99" y="405"/>
                  </a:lnTo>
                  <a:lnTo>
                    <a:pt x="96" y="399"/>
                  </a:lnTo>
                  <a:lnTo>
                    <a:pt x="104" y="386"/>
                  </a:lnTo>
                  <a:lnTo>
                    <a:pt x="100" y="384"/>
                  </a:lnTo>
                  <a:lnTo>
                    <a:pt x="99" y="379"/>
                  </a:lnTo>
                  <a:lnTo>
                    <a:pt x="102" y="372"/>
                  </a:lnTo>
                  <a:lnTo>
                    <a:pt x="111" y="359"/>
                  </a:lnTo>
                  <a:lnTo>
                    <a:pt x="114" y="370"/>
                  </a:lnTo>
                  <a:lnTo>
                    <a:pt x="114" y="364"/>
                  </a:lnTo>
                  <a:lnTo>
                    <a:pt x="115" y="370"/>
                  </a:lnTo>
                  <a:lnTo>
                    <a:pt x="118" y="364"/>
                  </a:lnTo>
                  <a:lnTo>
                    <a:pt x="119" y="357"/>
                  </a:lnTo>
                  <a:lnTo>
                    <a:pt x="122" y="359"/>
                  </a:lnTo>
                  <a:lnTo>
                    <a:pt x="126" y="371"/>
                  </a:lnTo>
                  <a:lnTo>
                    <a:pt x="129" y="364"/>
                  </a:lnTo>
                  <a:lnTo>
                    <a:pt x="119" y="345"/>
                  </a:lnTo>
                  <a:lnTo>
                    <a:pt x="118" y="348"/>
                  </a:lnTo>
                  <a:lnTo>
                    <a:pt x="118" y="341"/>
                  </a:lnTo>
                  <a:lnTo>
                    <a:pt x="121" y="336"/>
                  </a:lnTo>
                  <a:lnTo>
                    <a:pt x="121" y="343"/>
                  </a:lnTo>
                  <a:lnTo>
                    <a:pt x="129" y="363"/>
                  </a:lnTo>
                  <a:lnTo>
                    <a:pt x="131" y="356"/>
                  </a:lnTo>
                  <a:lnTo>
                    <a:pt x="127" y="349"/>
                  </a:lnTo>
                  <a:lnTo>
                    <a:pt x="129" y="341"/>
                  </a:lnTo>
                  <a:lnTo>
                    <a:pt x="131" y="340"/>
                  </a:lnTo>
                  <a:lnTo>
                    <a:pt x="134" y="347"/>
                  </a:lnTo>
                  <a:lnTo>
                    <a:pt x="133" y="352"/>
                  </a:lnTo>
                  <a:lnTo>
                    <a:pt x="139" y="355"/>
                  </a:lnTo>
                  <a:lnTo>
                    <a:pt x="137" y="343"/>
                  </a:lnTo>
                  <a:lnTo>
                    <a:pt x="137" y="337"/>
                  </a:lnTo>
                  <a:lnTo>
                    <a:pt x="138" y="336"/>
                  </a:lnTo>
                  <a:lnTo>
                    <a:pt x="138" y="341"/>
                  </a:lnTo>
                  <a:lnTo>
                    <a:pt x="139" y="348"/>
                  </a:lnTo>
                  <a:lnTo>
                    <a:pt x="145" y="352"/>
                  </a:lnTo>
                  <a:lnTo>
                    <a:pt x="145" y="345"/>
                  </a:lnTo>
                  <a:lnTo>
                    <a:pt x="145" y="338"/>
                  </a:lnTo>
                  <a:lnTo>
                    <a:pt x="148" y="333"/>
                  </a:lnTo>
                  <a:lnTo>
                    <a:pt x="154" y="333"/>
                  </a:lnTo>
                  <a:lnTo>
                    <a:pt x="161" y="336"/>
                  </a:lnTo>
                  <a:lnTo>
                    <a:pt x="162" y="330"/>
                  </a:lnTo>
                  <a:lnTo>
                    <a:pt x="168" y="322"/>
                  </a:lnTo>
                  <a:lnTo>
                    <a:pt x="165" y="317"/>
                  </a:lnTo>
                  <a:lnTo>
                    <a:pt x="167" y="310"/>
                  </a:lnTo>
                  <a:lnTo>
                    <a:pt x="165" y="303"/>
                  </a:lnTo>
                  <a:lnTo>
                    <a:pt x="167" y="298"/>
                  </a:lnTo>
                  <a:lnTo>
                    <a:pt x="168" y="291"/>
                  </a:lnTo>
                  <a:lnTo>
                    <a:pt x="164" y="284"/>
                  </a:lnTo>
                  <a:lnTo>
                    <a:pt x="173" y="279"/>
                  </a:lnTo>
                  <a:lnTo>
                    <a:pt x="172" y="269"/>
                  </a:lnTo>
                  <a:lnTo>
                    <a:pt x="176" y="275"/>
                  </a:lnTo>
                  <a:lnTo>
                    <a:pt x="175" y="282"/>
                  </a:lnTo>
                  <a:lnTo>
                    <a:pt x="181" y="280"/>
                  </a:lnTo>
                  <a:lnTo>
                    <a:pt x="180" y="287"/>
                  </a:lnTo>
                  <a:lnTo>
                    <a:pt x="177" y="291"/>
                  </a:lnTo>
                  <a:lnTo>
                    <a:pt x="190" y="291"/>
                  </a:lnTo>
                  <a:lnTo>
                    <a:pt x="199" y="295"/>
                  </a:lnTo>
                  <a:lnTo>
                    <a:pt x="195" y="288"/>
                  </a:lnTo>
                  <a:lnTo>
                    <a:pt x="194" y="282"/>
                  </a:lnTo>
                  <a:lnTo>
                    <a:pt x="196" y="275"/>
                  </a:lnTo>
                  <a:lnTo>
                    <a:pt x="195" y="269"/>
                  </a:lnTo>
                  <a:lnTo>
                    <a:pt x="200" y="275"/>
                  </a:lnTo>
                  <a:lnTo>
                    <a:pt x="207" y="269"/>
                  </a:lnTo>
                  <a:lnTo>
                    <a:pt x="206" y="264"/>
                  </a:lnTo>
                  <a:lnTo>
                    <a:pt x="222" y="268"/>
                  </a:lnTo>
                  <a:lnTo>
                    <a:pt x="226" y="275"/>
                  </a:lnTo>
                  <a:lnTo>
                    <a:pt x="229" y="268"/>
                  </a:lnTo>
                  <a:lnTo>
                    <a:pt x="226" y="263"/>
                  </a:lnTo>
                  <a:lnTo>
                    <a:pt x="230" y="260"/>
                  </a:lnTo>
                  <a:lnTo>
                    <a:pt x="232" y="265"/>
                  </a:lnTo>
                  <a:lnTo>
                    <a:pt x="233" y="259"/>
                  </a:lnTo>
                  <a:lnTo>
                    <a:pt x="234" y="265"/>
                  </a:lnTo>
                  <a:lnTo>
                    <a:pt x="236" y="259"/>
                  </a:lnTo>
                  <a:lnTo>
                    <a:pt x="234" y="253"/>
                  </a:lnTo>
                  <a:lnTo>
                    <a:pt x="237" y="246"/>
                  </a:lnTo>
                  <a:lnTo>
                    <a:pt x="242" y="252"/>
                  </a:lnTo>
                  <a:lnTo>
                    <a:pt x="246" y="253"/>
                  </a:lnTo>
                  <a:lnTo>
                    <a:pt x="246" y="246"/>
                  </a:lnTo>
                  <a:lnTo>
                    <a:pt x="253" y="246"/>
                  </a:lnTo>
                  <a:lnTo>
                    <a:pt x="253" y="241"/>
                  </a:lnTo>
                  <a:lnTo>
                    <a:pt x="259" y="238"/>
                  </a:lnTo>
                  <a:lnTo>
                    <a:pt x="259" y="234"/>
                  </a:lnTo>
                  <a:lnTo>
                    <a:pt x="265" y="236"/>
                  </a:lnTo>
                  <a:lnTo>
                    <a:pt x="261" y="229"/>
                  </a:lnTo>
                  <a:lnTo>
                    <a:pt x="271" y="230"/>
                  </a:lnTo>
                  <a:lnTo>
                    <a:pt x="276" y="225"/>
                  </a:lnTo>
                  <a:lnTo>
                    <a:pt x="283" y="214"/>
                  </a:lnTo>
                  <a:lnTo>
                    <a:pt x="284" y="207"/>
                  </a:lnTo>
                  <a:lnTo>
                    <a:pt x="278" y="202"/>
                  </a:lnTo>
                  <a:lnTo>
                    <a:pt x="279" y="204"/>
                  </a:lnTo>
                  <a:close/>
                  <a:moveTo>
                    <a:pt x="210" y="271"/>
                  </a:moveTo>
                  <a:lnTo>
                    <a:pt x="203" y="283"/>
                  </a:lnTo>
                  <a:lnTo>
                    <a:pt x="204" y="288"/>
                  </a:lnTo>
                  <a:lnTo>
                    <a:pt x="218" y="283"/>
                  </a:lnTo>
                  <a:lnTo>
                    <a:pt x="219" y="276"/>
                  </a:lnTo>
                  <a:lnTo>
                    <a:pt x="213" y="271"/>
                  </a:lnTo>
                  <a:lnTo>
                    <a:pt x="210" y="271"/>
                  </a:lnTo>
                  <a:close/>
                  <a:moveTo>
                    <a:pt x="299" y="206"/>
                  </a:moveTo>
                  <a:lnTo>
                    <a:pt x="299" y="206"/>
                  </a:lnTo>
                  <a:lnTo>
                    <a:pt x="295" y="211"/>
                  </a:lnTo>
                  <a:lnTo>
                    <a:pt x="295" y="218"/>
                  </a:lnTo>
                  <a:lnTo>
                    <a:pt x="298" y="225"/>
                  </a:lnTo>
                  <a:lnTo>
                    <a:pt x="303" y="218"/>
                  </a:lnTo>
                  <a:lnTo>
                    <a:pt x="303" y="213"/>
                  </a:lnTo>
                  <a:lnTo>
                    <a:pt x="299" y="206"/>
                  </a:lnTo>
                  <a:close/>
                </a:path>
              </a:pathLst>
            </a:custGeom>
            <a:solidFill>
              <a:srgbClr val="FFFF00"/>
            </a:solidFill>
            <a:ln w="9525" cap="rnd">
              <a:solidFill>
                <a:srgbClr val="D5F8FF"/>
              </a:solidFill>
              <a:prstDash val="solid"/>
              <a:round/>
              <a:headEnd/>
              <a:tailEnd/>
            </a:ln>
          </p:spPr>
          <p:txBody>
            <a:bodyPr/>
            <a:lstStyle/>
            <a:p>
              <a:endParaRPr lang="en-US" dirty="0"/>
            </a:p>
          </p:txBody>
        </p:sp>
        <p:sp>
          <p:nvSpPr>
            <p:cNvPr id="27" name="Freeform 264"/>
            <p:cNvSpPr>
              <a:spLocks/>
            </p:cNvSpPr>
            <p:nvPr/>
          </p:nvSpPr>
          <p:spPr bwMode="auto">
            <a:xfrm>
              <a:off x="1664939" y="3371126"/>
              <a:ext cx="646112" cy="666750"/>
            </a:xfrm>
            <a:custGeom>
              <a:avLst/>
              <a:gdLst>
                <a:gd name="T0" fmla="*/ 588070 w 423"/>
                <a:gd name="T1" fmla="*/ 375333 h 437"/>
                <a:gd name="T2" fmla="*/ 580432 w 423"/>
                <a:gd name="T3" fmla="*/ 347870 h 437"/>
                <a:gd name="T4" fmla="*/ 563630 w 423"/>
                <a:gd name="T5" fmla="*/ 320406 h 437"/>
                <a:gd name="T6" fmla="*/ 537664 w 423"/>
                <a:gd name="T7" fmla="*/ 297520 h 437"/>
                <a:gd name="T8" fmla="*/ 523917 w 423"/>
                <a:gd name="T9" fmla="*/ 267005 h 437"/>
                <a:gd name="T10" fmla="*/ 491840 w 423"/>
                <a:gd name="T11" fmla="*/ 242593 h 437"/>
                <a:gd name="T12" fmla="*/ 475038 w 423"/>
                <a:gd name="T13" fmla="*/ 228862 h 437"/>
                <a:gd name="T14" fmla="*/ 461291 w 423"/>
                <a:gd name="T15" fmla="*/ 205975 h 437"/>
                <a:gd name="T16" fmla="*/ 439907 w 423"/>
                <a:gd name="T17" fmla="*/ 184615 h 437"/>
                <a:gd name="T18" fmla="*/ 416995 w 423"/>
                <a:gd name="T19" fmla="*/ 167832 h 437"/>
                <a:gd name="T20" fmla="*/ 372699 w 423"/>
                <a:gd name="T21" fmla="*/ 134265 h 437"/>
                <a:gd name="T22" fmla="*/ 334512 w 423"/>
                <a:gd name="T23" fmla="*/ 88493 h 437"/>
                <a:gd name="T24" fmla="*/ 310073 w 423"/>
                <a:gd name="T25" fmla="*/ 71710 h 437"/>
                <a:gd name="T26" fmla="*/ 271887 w 423"/>
                <a:gd name="T27" fmla="*/ 53401 h 437"/>
                <a:gd name="T28" fmla="*/ 288689 w 423"/>
                <a:gd name="T29" fmla="*/ 9154 h 437"/>
                <a:gd name="T30" fmla="*/ 102339 w 423"/>
                <a:gd name="T31" fmla="*/ 25938 h 437"/>
                <a:gd name="T32" fmla="*/ 85537 w 423"/>
                <a:gd name="T33" fmla="*/ 329561 h 437"/>
                <a:gd name="T34" fmla="*/ 97757 w 423"/>
                <a:gd name="T35" fmla="*/ 353973 h 437"/>
                <a:gd name="T36" fmla="*/ 116086 w 423"/>
                <a:gd name="T37" fmla="*/ 386013 h 437"/>
                <a:gd name="T38" fmla="*/ 128306 w 423"/>
                <a:gd name="T39" fmla="*/ 415002 h 437"/>
                <a:gd name="T40" fmla="*/ 116086 w 423"/>
                <a:gd name="T41" fmla="*/ 437888 h 437"/>
                <a:gd name="T42" fmla="*/ 109977 w 423"/>
                <a:gd name="T43" fmla="*/ 485186 h 437"/>
                <a:gd name="T44" fmla="*/ 128306 w 423"/>
                <a:gd name="T45" fmla="*/ 526382 h 437"/>
                <a:gd name="T46" fmla="*/ 125251 w 423"/>
                <a:gd name="T47" fmla="*/ 564525 h 437"/>
                <a:gd name="T48" fmla="*/ 142053 w 423"/>
                <a:gd name="T49" fmla="*/ 595040 h 437"/>
                <a:gd name="T50" fmla="*/ 155800 w 423"/>
                <a:gd name="T51" fmla="*/ 628606 h 437"/>
                <a:gd name="T52" fmla="*/ 487258 w 423"/>
                <a:gd name="T53" fmla="*/ 622503 h 437"/>
                <a:gd name="T54" fmla="*/ 514752 w 423"/>
                <a:gd name="T55" fmla="*/ 634709 h 437"/>
                <a:gd name="T56" fmla="*/ 507115 w 423"/>
                <a:gd name="T57" fmla="*/ 598092 h 437"/>
                <a:gd name="T58" fmla="*/ 514752 w 423"/>
                <a:gd name="T59" fmla="*/ 581308 h 437"/>
                <a:gd name="T60" fmla="*/ 554466 w 423"/>
                <a:gd name="T61" fmla="*/ 581308 h 437"/>
                <a:gd name="T62" fmla="*/ 571268 w 423"/>
                <a:gd name="T63" fmla="*/ 581308 h 437"/>
                <a:gd name="T64" fmla="*/ 568213 w 423"/>
                <a:gd name="T65" fmla="*/ 552319 h 437"/>
                <a:gd name="T66" fmla="*/ 571268 w 423"/>
                <a:gd name="T67" fmla="*/ 534010 h 437"/>
                <a:gd name="T68" fmla="*/ 575850 w 423"/>
                <a:gd name="T69" fmla="*/ 521804 h 437"/>
                <a:gd name="T70" fmla="*/ 575850 w 423"/>
                <a:gd name="T71" fmla="*/ 518753 h 437"/>
                <a:gd name="T72" fmla="*/ 577378 w 423"/>
                <a:gd name="T73" fmla="*/ 492815 h 437"/>
                <a:gd name="T74" fmla="*/ 563630 w 423"/>
                <a:gd name="T75" fmla="*/ 486712 h 437"/>
                <a:gd name="T76" fmla="*/ 580432 w 423"/>
                <a:gd name="T77" fmla="*/ 477558 h 437"/>
                <a:gd name="T78" fmla="*/ 581960 w 423"/>
                <a:gd name="T79" fmla="*/ 465352 h 437"/>
                <a:gd name="T80" fmla="*/ 581960 w 423"/>
                <a:gd name="T81" fmla="*/ 443991 h 437"/>
                <a:gd name="T82" fmla="*/ 594180 w 423"/>
                <a:gd name="T83" fmla="*/ 436363 h 437"/>
                <a:gd name="T84" fmla="*/ 594180 w 423"/>
                <a:gd name="T85" fmla="*/ 430260 h 437"/>
                <a:gd name="T86" fmla="*/ 592652 w 423"/>
                <a:gd name="T87" fmla="*/ 402796 h 437"/>
                <a:gd name="T88" fmla="*/ 609454 w 423"/>
                <a:gd name="T89" fmla="*/ 396693 h 437"/>
                <a:gd name="T90" fmla="*/ 615564 w 423"/>
                <a:gd name="T91" fmla="*/ 381436 h 4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23" h="437">
                  <a:moveTo>
                    <a:pt x="415" y="259"/>
                  </a:moveTo>
                  <a:lnTo>
                    <a:pt x="412" y="257"/>
                  </a:lnTo>
                  <a:lnTo>
                    <a:pt x="400" y="256"/>
                  </a:lnTo>
                  <a:lnTo>
                    <a:pt x="396" y="249"/>
                  </a:lnTo>
                  <a:lnTo>
                    <a:pt x="395" y="244"/>
                  </a:lnTo>
                  <a:lnTo>
                    <a:pt x="395" y="237"/>
                  </a:lnTo>
                  <a:lnTo>
                    <a:pt x="391" y="230"/>
                  </a:lnTo>
                  <a:lnTo>
                    <a:pt x="388" y="225"/>
                  </a:lnTo>
                  <a:lnTo>
                    <a:pt x="383" y="218"/>
                  </a:lnTo>
                  <a:lnTo>
                    <a:pt x="373" y="214"/>
                  </a:lnTo>
                  <a:lnTo>
                    <a:pt x="368" y="210"/>
                  </a:lnTo>
                  <a:lnTo>
                    <a:pt x="366" y="203"/>
                  </a:lnTo>
                  <a:lnTo>
                    <a:pt x="366" y="198"/>
                  </a:lnTo>
                  <a:lnTo>
                    <a:pt x="362" y="191"/>
                  </a:lnTo>
                  <a:lnTo>
                    <a:pt x="356" y="182"/>
                  </a:lnTo>
                  <a:lnTo>
                    <a:pt x="356" y="175"/>
                  </a:lnTo>
                  <a:lnTo>
                    <a:pt x="342" y="167"/>
                  </a:lnTo>
                  <a:lnTo>
                    <a:pt x="335" y="165"/>
                  </a:lnTo>
                  <a:lnTo>
                    <a:pt x="330" y="160"/>
                  </a:lnTo>
                  <a:lnTo>
                    <a:pt x="330" y="159"/>
                  </a:lnTo>
                  <a:lnTo>
                    <a:pt x="323" y="156"/>
                  </a:lnTo>
                  <a:lnTo>
                    <a:pt x="322" y="149"/>
                  </a:lnTo>
                  <a:lnTo>
                    <a:pt x="315" y="146"/>
                  </a:lnTo>
                  <a:lnTo>
                    <a:pt x="314" y="140"/>
                  </a:lnTo>
                  <a:lnTo>
                    <a:pt x="314" y="136"/>
                  </a:lnTo>
                  <a:lnTo>
                    <a:pt x="308" y="133"/>
                  </a:lnTo>
                  <a:lnTo>
                    <a:pt x="299" y="126"/>
                  </a:lnTo>
                  <a:lnTo>
                    <a:pt x="292" y="125"/>
                  </a:lnTo>
                  <a:lnTo>
                    <a:pt x="288" y="121"/>
                  </a:lnTo>
                  <a:lnTo>
                    <a:pt x="284" y="114"/>
                  </a:lnTo>
                  <a:lnTo>
                    <a:pt x="278" y="107"/>
                  </a:lnTo>
                  <a:lnTo>
                    <a:pt x="266" y="102"/>
                  </a:lnTo>
                  <a:lnTo>
                    <a:pt x="254" y="92"/>
                  </a:lnTo>
                  <a:lnTo>
                    <a:pt x="238" y="73"/>
                  </a:lnTo>
                  <a:lnTo>
                    <a:pt x="235" y="67"/>
                  </a:lnTo>
                  <a:lnTo>
                    <a:pt x="228" y="60"/>
                  </a:lnTo>
                  <a:lnTo>
                    <a:pt x="226" y="53"/>
                  </a:lnTo>
                  <a:lnTo>
                    <a:pt x="219" y="48"/>
                  </a:lnTo>
                  <a:lnTo>
                    <a:pt x="211" y="49"/>
                  </a:lnTo>
                  <a:lnTo>
                    <a:pt x="198" y="40"/>
                  </a:lnTo>
                  <a:lnTo>
                    <a:pt x="192" y="38"/>
                  </a:lnTo>
                  <a:lnTo>
                    <a:pt x="185" y="36"/>
                  </a:lnTo>
                  <a:lnTo>
                    <a:pt x="182" y="29"/>
                  </a:lnTo>
                  <a:lnTo>
                    <a:pt x="185" y="22"/>
                  </a:lnTo>
                  <a:lnTo>
                    <a:pt x="196" y="6"/>
                  </a:lnTo>
                  <a:lnTo>
                    <a:pt x="197" y="0"/>
                  </a:lnTo>
                  <a:lnTo>
                    <a:pt x="101" y="15"/>
                  </a:lnTo>
                  <a:lnTo>
                    <a:pt x="70" y="18"/>
                  </a:lnTo>
                  <a:lnTo>
                    <a:pt x="0" y="26"/>
                  </a:lnTo>
                  <a:lnTo>
                    <a:pt x="29" y="119"/>
                  </a:lnTo>
                  <a:lnTo>
                    <a:pt x="58" y="225"/>
                  </a:lnTo>
                  <a:lnTo>
                    <a:pt x="60" y="229"/>
                  </a:lnTo>
                  <a:lnTo>
                    <a:pt x="62" y="236"/>
                  </a:lnTo>
                  <a:lnTo>
                    <a:pt x="66" y="241"/>
                  </a:lnTo>
                  <a:lnTo>
                    <a:pt x="71" y="253"/>
                  </a:lnTo>
                  <a:lnTo>
                    <a:pt x="78" y="262"/>
                  </a:lnTo>
                  <a:lnTo>
                    <a:pt x="79" y="263"/>
                  </a:lnTo>
                  <a:lnTo>
                    <a:pt x="83" y="271"/>
                  </a:lnTo>
                  <a:lnTo>
                    <a:pt x="82" y="280"/>
                  </a:lnTo>
                  <a:lnTo>
                    <a:pt x="87" y="283"/>
                  </a:lnTo>
                  <a:lnTo>
                    <a:pt x="89" y="289"/>
                  </a:lnTo>
                  <a:lnTo>
                    <a:pt x="83" y="294"/>
                  </a:lnTo>
                  <a:lnTo>
                    <a:pt x="79" y="299"/>
                  </a:lnTo>
                  <a:lnTo>
                    <a:pt x="79" y="312"/>
                  </a:lnTo>
                  <a:lnTo>
                    <a:pt x="78" y="318"/>
                  </a:lnTo>
                  <a:lnTo>
                    <a:pt x="75" y="331"/>
                  </a:lnTo>
                  <a:lnTo>
                    <a:pt x="79" y="343"/>
                  </a:lnTo>
                  <a:lnTo>
                    <a:pt x="85" y="349"/>
                  </a:lnTo>
                  <a:lnTo>
                    <a:pt x="87" y="359"/>
                  </a:lnTo>
                  <a:lnTo>
                    <a:pt x="86" y="364"/>
                  </a:lnTo>
                  <a:lnTo>
                    <a:pt x="86" y="370"/>
                  </a:lnTo>
                  <a:lnTo>
                    <a:pt x="85" y="385"/>
                  </a:lnTo>
                  <a:lnTo>
                    <a:pt x="86" y="390"/>
                  </a:lnTo>
                  <a:lnTo>
                    <a:pt x="92" y="397"/>
                  </a:lnTo>
                  <a:lnTo>
                    <a:pt x="97" y="406"/>
                  </a:lnTo>
                  <a:lnTo>
                    <a:pt x="97" y="409"/>
                  </a:lnTo>
                  <a:lnTo>
                    <a:pt x="105" y="423"/>
                  </a:lnTo>
                  <a:lnTo>
                    <a:pt x="106" y="429"/>
                  </a:lnTo>
                  <a:lnTo>
                    <a:pt x="112" y="435"/>
                  </a:lnTo>
                  <a:lnTo>
                    <a:pt x="326" y="420"/>
                  </a:lnTo>
                  <a:lnTo>
                    <a:pt x="332" y="424"/>
                  </a:lnTo>
                  <a:lnTo>
                    <a:pt x="338" y="436"/>
                  </a:lnTo>
                  <a:lnTo>
                    <a:pt x="343" y="437"/>
                  </a:lnTo>
                  <a:lnTo>
                    <a:pt x="350" y="433"/>
                  </a:lnTo>
                  <a:lnTo>
                    <a:pt x="350" y="420"/>
                  </a:lnTo>
                  <a:lnTo>
                    <a:pt x="349" y="413"/>
                  </a:lnTo>
                  <a:lnTo>
                    <a:pt x="345" y="408"/>
                  </a:lnTo>
                  <a:lnTo>
                    <a:pt x="345" y="401"/>
                  </a:lnTo>
                  <a:lnTo>
                    <a:pt x="346" y="396"/>
                  </a:lnTo>
                  <a:lnTo>
                    <a:pt x="350" y="396"/>
                  </a:lnTo>
                  <a:lnTo>
                    <a:pt x="354" y="390"/>
                  </a:lnTo>
                  <a:lnTo>
                    <a:pt x="361" y="393"/>
                  </a:lnTo>
                  <a:lnTo>
                    <a:pt x="377" y="396"/>
                  </a:lnTo>
                  <a:lnTo>
                    <a:pt x="383" y="397"/>
                  </a:lnTo>
                  <a:lnTo>
                    <a:pt x="387" y="396"/>
                  </a:lnTo>
                  <a:lnTo>
                    <a:pt x="389" y="396"/>
                  </a:lnTo>
                  <a:lnTo>
                    <a:pt x="389" y="389"/>
                  </a:lnTo>
                  <a:lnTo>
                    <a:pt x="385" y="383"/>
                  </a:lnTo>
                  <a:lnTo>
                    <a:pt x="387" y="377"/>
                  </a:lnTo>
                  <a:lnTo>
                    <a:pt x="389" y="371"/>
                  </a:lnTo>
                  <a:lnTo>
                    <a:pt x="385" y="371"/>
                  </a:lnTo>
                  <a:lnTo>
                    <a:pt x="389" y="364"/>
                  </a:lnTo>
                  <a:lnTo>
                    <a:pt x="383" y="359"/>
                  </a:lnTo>
                  <a:lnTo>
                    <a:pt x="389" y="363"/>
                  </a:lnTo>
                  <a:lnTo>
                    <a:pt x="392" y="356"/>
                  </a:lnTo>
                  <a:lnTo>
                    <a:pt x="384" y="356"/>
                  </a:lnTo>
                  <a:lnTo>
                    <a:pt x="387" y="349"/>
                  </a:lnTo>
                  <a:lnTo>
                    <a:pt x="392" y="354"/>
                  </a:lnTo>
                  <a:lnTo>
                    <a:pt x="397" y="344"/>
                  </a:lnTo>
                  <a:lnTo>
                    <a:pt x="399" y="337"/>
                  </a:lnTo>
                  <a:lnTo>
                    <a:pt x="393" y="336"/>
                  </a:lnTo>
                  <a:lnTo>
                    <a:pt x="387" y="336"/>
                  </a:lnTo>
                  <a:lnTo>
                    <a:pt x="381" y="332"/>
                  </a:lnTo>
                  <a:lnTo>
                    <a:pt x="383" y="332"/>
                  </a:lnTo>
                  <a:lnTo>
                    <a:pt x="388" y="333"/>
                  </a:lnTo>
                  <a:lnTo>
                    <a:pt x="395" y="333"/>
                  </a:lnTo>
                  <a:lnTo>
                    <a:pt x="395" y="326"/>
                  </a:lnTo>
                  <a:lnTo>
                    <a:pt x="399" y="328"/>
                  </a:lnTo>
                  <a:lnTo>
                    <a:pt x="403" y="316"/>
                  </a:lnTo>
                  <a:lnTo>
                    <a:pt x="396" y="317"/>
                  </a:lnTo>
                  <a:lnTo>
                    <a:pt x="393" y="314"/>
                  </a:lnTo>
                  <a:lnTo>
                    <a:pt x="399" y="309"/>
                  </a:lnTo>
                  <a:lnTo>
                    <a:pt x="396" y="303"/>
                  </a:lnTo>
                  <a:lnTo>
                    <a:pt x="403" y="308"/>
                  </a:lnTo>
                  <a:lnTo>
                    <a:pt x="406" y="301"/>
                  </a:lnTo>
                  <a:lnTo>
                    <a:pt x="404" y="298"/>
                  </a:lnTo>
                  <a:lnTo>
                    <a:pt x="399" y="299"/>
                  </a:lnTo>
                  <a:lnTo>
                    <a:pt x="397" y="294"/>
                  </a:lnTo>
                  <a:lnTo>
                    <a:pt x="404" y="293"/>
                  </a:lnTo>
                  <a:lnTo>
                    <a:pt x="410" y="286"/>
                  </a:lnTo>
                  <a:lnTo>
                    <a:pt x="403" y="282"/>
                  </a:lnTo>
                  <a:lnTo>
                    <a:pt x="403" y="275"/>
                  </a:lnTo>
                  <a:lnTo>
                    <a:pt x="410" y="278"/>
                  </a:lnTo>
                  <a:lnTo>
                    <a:pt x="415" y="278"/>
                  </a:lnTo>
                  <a:lnTo>
                    <a:pt x="415" y="271"/>
                  </a:lnTo>
                  <a:lnTo>
                    <a:pt x="420" y="267"/>
                  </a:lnTo>
                  <a:lnTo>
                    <a:pt x="423" y="262"/>
                  </a:lnTo>
                  <a:lnTo>
                    <a:pt x="419" y="260"/>
                  </a:lnTo>
                  <a:lnTo>
                    <a:pt x="415" y="259"/>
                  </a:lnTo>
                  <a:close/>
                </a:path>
              </a:pathLst>
            </a:custGeom>
            <a:solidFill>
              <a:srgbClr val="FFFF00"/>
            </a:solidFill>
            <a:ln w="9525" cap="rnd">
              <a:solidFill>
                <a:srgbClr val="D5F8FF"/>
              </a:solidFill>
              <a:prstDash val="solid"/>
              <a:round/>
              <a:headEnd/>
              <a:tailEnd/>
            </a:ln>
          </p:spPr>
          <p:txBody>
            <a:bodyPr/>
            <a:lstStyle/>
            <a:p>
              <a:endParaRPr lang="en-US" dirty="0"/>
            </a:p>
          </p:txBody>
        </p:sp>
        <p:sp>
          <p:nvSpPr>
            <p:cNvPr id="28" name="Freeform 265"/>
            <p:cNvSpPr>
              <a:spLocks/>
            </p:cNvSpPr>
            <p:nvPr/>
          </p:nvSpPr>
          <p:spPr bwMode="auto">
            <a:xfrm>
              <a:off x="2679351" y="2498001"/>
              <a:ext cx="127000" cy="206375"/>
            </a:xfrm>
            <a:custGeom>
              <a:avLst/>
              <a:gdLst>
                <a:gd name="T0" fmla="*/ 105578 w 83"/>
                <a:gd name="T1" fmla="*/ 163886 h 136"/>
                <a:gd name="T2" fmla="*/ 102518 w 83"/>
                <a:gd name="T3" fmla="*/ 168438 h 136"/>
                <a:gd name="T4" fmla="*/ 110169 w 83"/>
                <a:gd name="T5" fmla="*/ 157816 h 136"/>
                <a:gd name="T6" fmla="*/ 104048 w 83"/>
                <a:gd name="T7" fmla="*/ 156299 h 136"/>
                <a:gd name="T8" fmla="*/ 104048 w 83"/>
                <a:gd name="T9" fmla="*/ 148711 h 136"/>
                <a:gd name="T10" fmla="*/ 108639 w 83"/>
                <a:gd name="T11" fmla="*/ 139607 h 136"/>
                <a:gd name="T12" fmla="*/ 104048 w 83"/>
                <a:gd name="T13" fmla="*/ 135054 h 136"/>
                <a:gd name="T14" fmla="*/ 96398 w 83"/>
                <a:gd name="T15" fmla="*/ 135054 h 136"/>
                <a:gd name="T16" fmla="*/ 78036 w 83"/>
                <a:gd name="T17" fmla="*/ 119880 h 136"/>
                <a:gd name="T18" fmla="*/ 74976 w 83"/>
                <a:gd name="T19" fmla="*/ 113810 h 136"/>
                <a:gd name="T20" fmla="*/ 64265 w 83"/>
                <a:gd name="T21" fmla="*/ 106222 h 136"/>
                <a:gd name="T22" fmla="*/ 59675 w 83"/>
                <a:gd name="T23" fmla="*/ 91048 h 136"/>
                <a:gd name="T24" fmla="*/ 59675 w 83"/>
                <a:gd name="T25" fmla="*/ 81943 h 136"/>
                <a:gd name="T26" fmla="*/ 53554 w 83"/>
                <a:gd name="T27" fmla="*/ 72838 h 136"/>
                <a:gd name="T28" fmla="*/ 42843 w 83"/>
                <a:gd name="T29" fmla="*/ 66768 h 136"/>
                <a:gd name="T30" fmla="*/ 33663 w 83"/>
                <a:gd name="T31" fmla="*/ 56146 h 136"/>
                <a:gd name="T32" fmla="*/ 30602 w 83"/>
                <a:gd name="T33" fmla="*/ 48559 h 136"/>
                <a:gd name="T34" fmla="*/ 30602 w 83"/>
                <a:gd name="T35" fmla="*/ 39454 h 136"/>
                <a:gd name="T36" fmla="*/ 24482 w 83"/>
                <a:gd name="T37" fmla="*/ 30349 h 136"/>
                <a:gd name="T38" fmla="*/ 27542 w 83"/>
                <a:gd name="T39" fmla="*/ 24279 h 136"/>
                <a:gd name="T40" fmla="*/ 32133 w 83"/>
                <a:gd name="T41" fmla="*/ 15175 h 136"/>
                <a:gd name="T42" fmla="*/ 32133 w 83"/>
                <a:gd name="T43" fmla="*/ 7587 h 136"/>
                <a:gd name="T44" fmla="*/ 36723 w 83"/>
                <a:gd name="T45" fmla="*/ 1517 h 136"/>
                <a:gd name="T46" fmla="*/ 33663 w 83"/>
                <a:gd name="T47" fmla="*/ 0 h 136"/>
                <a:gd name="T48" fmla="*/ 26012 w 83"/>
                <a:gd name="T49" fmla="*/ 0 h 136"/>
                <a:gd name="T50" fmla="*/ 19892 w 83"/>
                <a:gd name="T51" fmla="*/ 0 h 136"/>
                <a:gd name="T52" fmla="*/ 9181 w 83"/>
                <a:gd name="T53" fmla="*/ 6070 h 136"/>
                <a:gd name="T54" fmla="*/ 3060 w 83"/>
                <a:gd name="T55" fmla="*/ 15175 h 136"/>
                <a:gd name="T56" fmla="*/ 0 w 83"/>
                <a:gd name="T57" fmla="*/ 22762 h 136"/>
                <a:gd name="T58" fmla="*/ 30602 w 83"/>
                <a:gd name="T59" fmla="*/ 124432 h 136"/>
                <a:gd name="T60" fmla="*/ 47434 w 83"/>
                <a:gd name="T61" fmla="*/ 186648 h 136"/>
                <a:gd name="T62" fmla="*/ 50494 w 83"/>
                <a:gd name="T63" fmla="*/ 197270 h 136"/>
                <a:gd name="T64" fmla="*/ 116289 w 83"/>
                <a:gd name="T65" fmla="*/ 180578 h 136"/>
                <a:gd name="T66" fmla="*/ 120880 w 83"/>
                <a:gd name="T67" fmla="*/ 180578 h 136"/>
                <a:gd name="T68" fmla="*/ 122410 w 83"/>
                <a:gd name="T69" fmla="*/ 180578 h 136"/>
                <a:gd name="T70" fmla="*/ 116289 w 83"/>
                <a:gd name="T71" fmla="*/ 162369 h 136"/>
                <a:gd name="T72" fmla="*/ 105578 w 83"/>
                <a:gd name="T73" fmla="*/ 163886 h 1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3" h="136">
                  <a:moveTo>
                    <a:pt x="72" y="113"/>
                  </a:moveTo>
                  <a:lnTo>
                    <a:pt x="70" y="116"/>
                  </a:lnTo>
                  <a:lnTo>
                    <a:pt x="75" y="109"/>
                  </a:lnTo>
                  <a:lnTo>
                    <a:pt x="71" y="108"/>
                  </a:lnTo>
                  <a:lnTo>
                    <a:pt x="71" y="102"/>
                  </a:lnTo>
                  <a:lnTo>
                    <a:pt x="74" y="96"/>
                  </a:lnTo>
                  <a:lnTo>
                    <a:pt x="71" y="93"/>
                  </a:lnTo>
                  <a:lnTo>
                    <a:pt x="65" y="93"/>
                  </a:lnTo>
                  <a:lnTo>
                    <a:pt x="53" y="83"/>
                  </a:lnTo>
                  <a:lnTo>
                    <a:pt x="51" y="78"/>
                  </a:lnTo>
                  <a:lnTo>
                    <a:pt x="44" y="73"/>
                  </a:lnTo>
                  <a:lnTo>
                    <a:pt x="40" y="63"/>
                  </a:lnTo>
                  <a:lnTo>
                    <a:pt x="40" y="56"/>
                  </a:lnTo>
                  <a:lnTo>
                    <a:pt x="36" y="50"/>
                  </a:lnTo>
                  <a:lnTo>
                    <a:pt x="29" y="46"/>
                  </a:lnTo>
                  <a:lnTo>
                    <a:pt x="23" y="39"/>
                  </a:lnTo>
                  <a:lnTo>
                    <a:pt x="21" y="33"/>
                  </a:lnTo>
                  <a:lnTo>
                    <a:pt x="21" y="27"/>
                  </a:lnTo>
                  <a:lnTo>
                    <a:pt x="17" y="21"/>
                  </a:lnTo>
                  <a:lnTo>
                    <a:pt x="19" y="17"/>
                  </a:lnTo>
                  <a:lnTo>
                    <a:pt x="22" y="10"/>
                  </a:lnTo>
                  <a:lnTo>
                    <a:pt x="22" y="5"/>
                  </a:lnTo>
                  <a:lnTo>
                    <a:pt x="25" y="1"/>
                  </a:lnTo>
                  <a:lnTo>
                    <a:pt x="23" y="0"/>
                  </a:lnTo>
                  <a:lnTo>
                    <a:pt x="18" y="0"/>
                  </a:lnTo>
                  <a:lnTo>
                    <a:pt x="13" y="0"/>
                  </a:lnTo>
                  <a:lnTo>
                    <a:pt x="6" y="4"/>
                  </a:lnTo>
                  <a:lnTo>
                    <a:pt x="2" y="10"/>
                  </a:lnTo>
                  <a:lnTo>
                    <a:pt x="0" y="16"/>
                  </a:lnTo>
                  <a:lnTo>
                    <a:pt x="21" y="86"/>
                  </a:lnTo>
                  <a:lnTo>
                    <a:pt x="32" y="129"/>
                  </a:lnTo>
                  <a:lnTo>
                    <a:pt x="34" y="136"/>
                  </a:lnTo>
                  <a:lnTo>
                    <a:pt x="79" y="125"/>
                  </a:lnTo>
                  <a:lnTo>
                    <a:pt x="82" y="125"/>
                  </a:lnTo>
                  <a:lnTo>
                    <a:pt x="83" y="125"/>
                  </a:lnTo>
                  <a:lnTo>
                    <a:pt x="79" y="112"/>
                  </a:lnTo>
                  <a:lnTo>
                    <a:pt x="72" y="113"/>
                  </a:lnTo>
                  <a:close/>
                </a:path>
              </a:pathLst>
            </a:custGeom>
            <a:solidFill>
              <a:srgbClr val="FFFF00"/>
            </a:solidFill>
            <a:ln w="9525" cap="rnd">
              <a:solidFill>
                <a:srgbClr val="D5F8FF"/>
              </a:solidFill>
              <a:prstDash val="solid"/>
              <a:round/>
              <a:headEnd/>
              <a:tailEnd/>
            </a:ln>
          </p:spPr>
          <p:txBody>
            <a:bodyPr/>
            <a:lstStyle/>
            <a:p>
              <a:endParaRPr lang="en-US" dirty="0"/>
            </a:p>
          </p:txBody>
        </p:sp>
        <p:sp>
          <p:nvSpPr>
            <p:cNvPr id="29" name="Freeform 266"/>
            <p:cNvSpPr>
              <a:spLocks/>
            </p:cNvSpPr>
            <p:nvPr/>
          </p:nvSpPr>
          <p:spPr bwMode="auto">
            <a:xfrm>
              <a:off x="2849214" y="2082076"/>
              <a:ext cx="204787" cy="195262"/>
            </a:xfrm>
            <a:custGeom>
              <a:avLst/>
              <a:gdLst>
                <a:gd name="T0" fmla="*/ 195618 w 134"/>
                <a:gd name="T1" fmla="*/ 73224 h 128"/>
                <a:gd name="T2" fmla="*/ 177279 w 134"/>
                <a:gd name="T3" fmla="*/ 0 h 128"/>
                <a:gd name="T4" fmla="*/ 171166 w 134"/>
                <a:gd name="T5" fmla="*/ 0 h 128"/>
                <a:gd name="T6" fmla="*/ 155883 w 134"/>
                <a:gd name="T7" fmla="*/ 1525 h 128"/>
                <a:gd name="T8" fmla="*/ 103922 w 134"/>
                <a:gd name="T9" fmla="*/ 15255 h 128"/>
                <a:gd name="T10" fmla="*/ 94753 w 134"/>
                <a:gd name="T11" fmla="*/ 18306 h 128"/>
                <a:gd name="T12" fmla="*/ 88640 w 134"/>
                <a:gd name="T13" fmla="*/ 18306 h 128"/>
                <a:gd name="T14" fmla="*/ 70300 w 134"/>
                <a:gd name="T15" fmla="*/ 24408 h 128"/>
                <a:gd name="T16" fmla="*/ 61131 w 134"/>
                <a:gd name="T17" fmla="*/ 24408 h 128"/>
                <a:gd name="T18" fmla="*/ 0 w 134"/>
                <a:gd name="T19" fmla="*/ 36612 h 128"/>
                <a:gd name="T20" fmla="*/ 19867 w 134"/>
                <a:gd name="T21" fmla="*/ 140345 h 128"/>
                <a:gd name="T22" fmla="*/ 25981 w 134"/>
                <a:gd name="T23" fmla="*/ 149498 h 128"/>
                <a:gd name="T24" fmla="*/ 25981 w 134"/>
                <a:gd name="T25" fmla="*/ 160177 h 128"/>
                <a:gd name="T26" fmla="*/ 10698 w 134"/>
                <a:gd name="T27" fmla="*/ 175432 h 128"/>
                <a:gd name="T28" fmla="*/ 10698 w 134"/>
                <a:gd name="T29" fmla="*/ 180008 h 128"/>
                <a:gd name="T30" fmla="*/ 19867 w 134"/>
                <a:gd name="T31" fmla="*/ 187636 h 128"/>
                <a:gd name="T32" fmla="*/ 27509 w 134"/>
                <a:gd name="T33" fmla="*/ 186110 h 128"/>
                <a:gd name="T34" fmla="*/ 47376 w 134"/>
                <a:gd name="T35" fmla="*/ 166279 h 128"/>
                <a:gd name="T36" fmla="*/ 56546 w 134"/>
                <a:gd name="T37" fmla="*/ 161702 h 128"/>
                <a:gd name="T38" fmla="*/ 61131 w 134"/>
                <a:gd name="T39" fmla="*/ 152549 h 128"/>
                <a:gd name="T40" fmla="*/ 67244 w 134"/>
                <a:gd name="T41" fmla="*/ 155600 h 128"/>
                <a:gd name="T42" fmla="*/ 82527 w 134"/>
                <a:gd name="T43" fmla="*/ 135769 h 128"/>
                <a:gd name="T44" fmla="*/ 93224 w 134"/>
                <a:gd name="T45" fmla="*/ 134243 h 128"/>
                <a:gd name="T46" fmla="*/ 99337 w 134"/>
                <a:gd name="T47" fmla="*/ 131192 h 128"/>
                <a:gd name="T48" fmla="*/ 110035 w 134"/>
                <a:gd name="T49" fmla="*/ 131192 h 128"/>
                <a:gd name="T50" fmla="*/ 114620 w 134"/>
                <a:gd name="T51" fmla="*/ 125090 h 128"/>
                <a:gd name="T52" fmla="*/ 143657 w 134"/>
                <a:gd name="T53" fmla="*/ 118988 h 128"/>
                <a:gd name="T54" fmla="*/ 143657 w 134"/>
                <a:gd name="T55" fmla="*/ 112886 h 128"/>
                <a:gd name="T56" fmla="*/ 139072 w 134"/>
                <a:gd name="T57" fmla="*/ 106784 h 128"/>
                <a:gd name="T58" fmla="*/ 143657 w 134"/>
                <a:gd name="T59" fmla="*/ 108310 h 128"/>
                <a:gd name="T60" fmla="*/ 143657 w 134"/>
                <a:gd name="T61" fmla="*/ 112886 h 128"/>
                <a:gd name="T62" fmla="*/ 154355 w 134"/>
                <a:gd name="T63" fmla="*/ 112886 h 128"/>
                <a:gd name="T64" fmla="*/ 172694 w 134"/>
                <a:gd name="T65" fmla="*/ 100682 h 128"/>
                <a:gd name="T66" fmla="*/ 191034 w 134"/>
                <a:gd name="T67" fmla="*/ 94581 h 128"/>
                <a:gd name="T68" fmla="*/ 195618 w 134"/>
                <a:gd name="T69" fmla="*/ 96106 h 128"/>
                <a:gd name="T70" fmla="*/ 195618 w 134"/>
                <a:gd name="T71" fmla="*/ 93055 h 128"/>
                <a:gd name="T72" fmla="*/ 194090 w 134"/>
                <a:gd name="T73" fmla="*/ 88479 h 128"/>
                <a:gd name="T74" fmla="*/ 197147 w 134"/>
                <a:gd name="T75" fmla="*/ 82377 h 128"/>
                <a:gd name="T76" fmla="*/ 195618 w 134"/>
                <a:gd name="T77" fmla="*/ 73224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128">
                  <a:moveTo>
                    <a:pt x="133" y="50"/>
                  </a:moveTo>
                  <a:lnTo>
                    <a:pt x="120" y="0"/>
                  </a:lnTo>
                  <a:lnTo>
                    <a:pt x="116" y="0"/>
                  </a:lnTo>
                  <a:lnTo>
                    <a:pt x="106" y="1"/>
                  </a:lnTo>
                  <a:lnTo>
                    <a:pt x="71" y="10"/>
                  </a:lnTo>
                  <a:lnTo>
                    <a:pt x="64" y="13"/>
                  </a:lnTo>
                  <a:lnTo>
                    <a:pt x="60" y="13"/>
                  </a:lnTo>
                  <a:lnTo>
                    <a:pt x="48" y="17"/>
                  </a:lnTo>
                  <a:lnTo>
                    <a:pt x="42" y="17"/>
                  </a:lnTo>
                  <a:lnTo>
                    <a:pt x="0" y="25"/>
                  </a:lnTo>
                  <a:lnTo>
                    <a:pt x="14" y="96"/>
                  </a:lnTo>
                  <a:lnTo>
                    <a:pt x="18" y="102"/>
                  </a:lnTo>
                  <a:lnTo>
                    <a:pt x="18" y="109"/>
                  </a:lnTo>
                  <a:lnTo>
                    <a:pt x="7" y="120"/>
                  </a:lnTo>
                  <a:lnTo>
                    <a:pt x="7" y="123"/>
                  </a:lnTo>
                  <a:lnTo>
                    <a:pt x="14" y="128"/>
                  </a:lnTo>
                  <a:lnTo>
                    <a:pt x="19" y="127"/>
                  </a:lnTo>
                  <a:lnTo>
                    <a:pt x="32" y="113"/>
                  </a:lnTo>
                  <a:lnTo>
                    <a:pt x="38" y="110"/>
                  </a:lnTo>
                  <a:lnTo>
                    <a:pt x="42" y="104"/>
                  </a:lnTo>
                  <a:lnTo>
                    <a:pt x="46" y="106"/>
                  </a:lnTo>
                  <a:lnTo>
                    <a:pt x="56" y="93"/>
                  </a:lnTo>
                  <a:lnTo>
                    <a:pt x="63" y="92"/>
                  </a:lnTo>
                  <a:lnTo>
                    <a:pt x="68" y="89"/>
                  </a:lnTo>
                  <a:lnTo>
                    <a:pt x="75" y="89"/>
                  </a:lnTo>
                  <a:lnTo>
                    <a:pt x="78" y="85"/>
                  </a:lnTo>
                  <a:lnTo>
                    <a:pt x="98" y="81"/>
                  </a:lnTo>
                  <a:lnTo>
                    <a:pt x="98" y="77"/>
                  </a:lnTo>
                  <a:lnTo>
                    <a:pt x="95" y="73"/>
                  </a:lnTo>
                  <a:lnTo>
                    <a:pt x="98" y="74"/>
                  </a:lnTo>
                  <a:lnTo>
                    <a:pt x="98" y="77"/>
                  </a:lnTo>
                  <a:lnTo>
                    <a:pt x="105" y="77"/>
                  </a:lnTo>
                  <a:lnTo>
                    <a:pt x="117" y="69"/>
                  </a:lnTo>
                  <a:lnTo>
                    <a:pt x="130" y="64"/>
                  </a:lnTo>
                  <a:lnTo>
                    <a:pt x="133" y="66"/>
                  </a:lnTo>
                  <a:lnTo>
                    <a:pt x="133" y="63"/>
                  </a:lnTo>
                  <a:lnTo>
                    <a:pt x="132" y="60"/>
                  </a:lnTo>
                  <a:lnTo>
                    <a:pt x="134" y="56"/>
                  </a:lnTo>
                  <a:lnTo>
                    <a:pt x="133" y="50"/>
                  </a:lnTo>
                  <a:close/>
                </a:path>
              </a:pathLst>
            </a:custGeom>
            <a:solidFill>
              <a:srgbClr val="FFFF00"/>
            </a:solidFill>
            <a:ln w="9525" cap="rnd">
              <a:solidFill>
                <a:srgbClr val="D5F8FF"/>
              </a:solidFill>
              <a:prstDash val="solid"/>
              <a:round/>
              <a:headEnd/>
              <a:tailEnd/>
            </a:ln>
          </p:spPr>
          <p:txBody>
            <a:bodyPr/>
            <a:lstStyle/>
            <a:p>
              <a:endParaRPr lang="en-US" dirty="0"/>
            </a:p>
          </p:txBody>
        </p:sp>
        <p:sp>
          <p:nvSpPr>
            <p:cNvPr id="30" name="Freeform 271"/>
            <p:cNvSpPr>
              <a:spLocks noEditPoints="1"/>
            </p:cNvSpPr>
            <p:nvPr/>
          </p:nvSpPr>
          <p:spPr bwMode="auto">
            <a:xfrm>
              <a:off x="1818926" y="2969488"/>
              <a:ext cx="1006475" cy="476250"/>
            </a:xfrm>
            <a:custGeom>
              <a:avLst/>
              <a:gdLst>
                <a:gd name="T0" fmla="*/ 848756 w 619"/>
                <a:gd name="T1" fmla="*/ 380350 h 293"/>
                <a:gd name="T2" fmla="*/ 931680 w 619"/>
                <a:gd name="T3" fmla="*/ 320209 h 293"/>
                <a:gd name="T4" fmla="*/ 943062 w 619"/>
                <a:gd name="T5" fmla="*/ 320209 h 293"/>
                <a:gd name="T6" fmla="*/ 975582 w 619"/>
                <a:gd name="T7" fmla="*/ 302329 h 293"/>
                <a:gd name="T8" fmla="*/ 985337 w 619"/>
                <a:gd name="T9" fmla="*/ 282824 h 293"/>
                <a:gd name="T10" fmla="*/ 1024361 w 619"/>
                <a:gd name="T11" fmla="*/ 123532 h 293"/>
                <a:gd name="T12" fmla="*/ 1008101 w 619"/>
                <a:gd name="T13" fmla="*/ 118656 h 293"/>
                <a:gd name="T14" fmla="*/ 985337 w 619"/>
                <a:gd name="T15" fmla="*/ 157666 h 293"/>
                <a:gd name="T16" fmla="*/ 983711 w 619"/>
                <a:gd name="T17" fmla="*/ 130034 h 293"/>
                <a:gd name="T18" fmla="*/ 956070 w 619"/>
                <a:gd name="T19" fmla="*/ 113780 h 293"/>
                <a:gd name="T20" fmla="*/ 915421 w 619"/>
                <a:gd name="T21" fmla="*/ 128409 h 293"/>
                <a:gd name="T22" fmla="*/ 889405 w 619"/>
                <a:gd name="T23" fmla="*/ 99151 h 293"/>
                <a:gd name="T24" fmla="*/ 892657 w 619"/>
                <a:gd name="T25" fmla="*/ 81271 h 293"/>
                <a:gd name="T26" fmla="*/ 902413 w 619"/>
                <a:gd name="T27" fmla="*/ 113780 h 293"/>
                <a:gd name="T28" fmla="*/ 933306 w 619"/>
                <a:gd name="T29" fmla="*/ 91024 h 293"/>
                <a:gd name="T30" fmla="*/ 960948 w 619"/>
                <a:gd name="T31" fmla="*/ 89398 h 293"/>
                <a:gd name="T32" fmla="*/ 949566 w 619"/>
                <a:gd name="T33" fmla="*/ 66642 h 293"/>
                <a:gd name="T34" fmla="*/ 980459 w 619"/>
                <a:gd name="T35" fmla="*/ 66642 h 293"/>
                <a:gd name="T36" fmla="*/ 1003223 w 619"/>
                <a:gd name="T37" fmla="*/ 74770 h 293"/>
                <a:gd name="T38" fmla="*/ 964200 w 619"/>
                <a:gd name="T39" fmla="*/ 29258 h 293"/>
                <a:gd name="T40" fmla="*/ 443890 w 619"/>
                <a:gd name="T41" fmla="*/ 123532 h 293"/>
                <a:gd name="T42" fmla="*/ 284545 w 619"/>
                <a:gd name="T43" fmla="*/ 152790 h 293"/>
                <a:gd name="T44" fmla="*/ 263407 w 619"/>
                <a:gd name="T45" fmla="*/ 196677 h 293"/>
                <a:gd name="T46" fmla="*/ 221132 w 619"/>
                <a:gd name="T47" fmla="*/ 227560 h 293"/>
                <a:gd name="T48" fmla="*/ 191864 w 619"/>
                <a:gd name="T49" fmla="*/ 256817 h 293"/>
                <a:gd name="T50" fmla="*/ 164223 w 619"/>
                <a:gd name="T51" fmla="*/ 266570 h 293"/>
                <a:gd name="T52" fmla="*/ 138207 w 619"/>
                <a:gd name="T53" fmla="*/ 290951 h 293"/>
                <a:gd name="T54" fmla="*/ 63413 w 619"/>
                <a:gd name="T55" fmla="*/ 336463 h 293"/>
                <a:gd name="T56" fmla="*/ 29267 w 619"/>
                <a:gd name="T57" fmla="*/ 380350 h 293"/>
                <a:gd name="T58" fmla="*/ 149589 w 619"/>
                <a:gd name="T59" fmla="*/ 412858 h 293"/>
                <a:gd name="T60" fmla="*/ 226010 w 619"/>
                <a:gd name="T61" fmla="*/ 373848 h 293"/>
                <a:gd name="T62" fmla="*/ 399988 w 619"/>
                <a:gd name="T63" fmla="*/ 351092 h 293"/>
                <a:gd name="T64" fmla="*/ 437386 w 619"/>
                <a:gd name="T65" fmla="*/ 381975 h 293"/>
                <a:gd name="T66" fmla="*/ 734938 w 619"/>
                <a:gd name="T67" fmla="*/ 486003 h 293"/>
                <a:gd name="T68" fmla="*/ 783717 w 619"/>
                <a:gd name="T69" fmla="*/ 474625 h 293"/>
                <a:gd name="T70" fmla="*/ 804855 w 619"/>
                <a:gd name="T71" fmla="*/ 427487 h 293"/>
                <a:gd name="T72" fmla="*/ 817863 w 619"/>
                <a:gd name="T73" fmla="*/ 432363 h 293"/>
                <a:gd name="T74" fmla="*/ 863390 w 619"/>
                <a:gd name="T75" fmla="*/ 364096 h 293"/>
                <a:gd name="T76" fmla="*/ 869894 w 619"/>
                <a:gd name="T77" fmla="*/ 342965 h 293"/>
                <a:gd name="T78" fmla="*/ 881275 w 619"/>
                <a:gd name="T79" fmla="*/ 344590 h 293"/>
                <a:gd name="T80" fmla="*/ 934932 w 619"/>
                <a:gd name="T81" fmla="*/ 318584 h 293"/>
                <a:gd name="T82" fmla="*/ 951192 w 619"/>
                <a:gd name="T83" fmla="*/ 302329 h 293"/>
                <a:gd name="T84" fmla="*/ 980459 w 619"/>
                <a:gd name="T85" fmla="*/ 279573 h 293"/>
                <a:gd name="T86" fmla="*/ 972330 w 619"/>
                <a:gd name="T87" fmla="*/ 273072 h 293"/>
                <a:gd name="T88" fmla="*/ 960948 w 619"/>
                <a:gd name="T89" fmla="*/ 266570 h 293"/>
                <a:gd name="T90" fmla="*/ 946314 w 619"/>
                <a:gd name="T91" fmla="*/ 273072 h 293"/>
                <a:gd name="T92" fmla="*/ 884527 w 619"/>
                <a:gd name="T93" fmla="*/ 260068 h 293"/>
                <a:gd name="T94" fmla="*/ 923551 w 619"/>
                <a:gd name="T95" fmla="*/ 276323 h 293"/>
                <a:gd name="T96" fmla="*/ 938184 w 619"/>
                <a:gd name="T97" fmla="*/ 247065 h 293"/>
                <a:gd name="T98" fmla="*/ 933306 w 619"/>
                <a:gd name="T99" fmla="*/ 219433 h 293"/>
                <a:gd name="T100" fmla="*/ 878023 w 619"/>
                <a:gd name="T101" fmla="*/ 203178 h 293"/>
                <a:gd name="T102" fmla="*/ 933306 w 619"/>
                <a:gd name="T103" fmla="*/ 206429 h 293"/>
                <a:gd name="T104" fmla="*/ 933306 w 619"/>
                <a:gd name="T105" fmla="*/ 195051 h 293"/>
                <a:gd name="T106" fmla="*/ 957696 w 619"/>
                <a:gd name="T107" fmla="*/ 204804 h 293"/>
                <a:gd name="T108" fmla="*/ 1011353 w 619"/>
                <a:gd name="T109" fmla="*/ 167419 h 293"/>
                <a:gd name="T110" fmla="*/ 975582 w 619"/>
                <a:gd name="T111" fmla="*/ 27632 h 293"/>
                <a:gd name="T112" fmla="*/ 975582 w 619"/>
                <a:gd name="T113" fmla="*/ 27632 h 293"/>
                <a:gd name="T114" fmla="*/ 980459 w 619"/>
                <a:gd name="T115" fmla="*/ 17880 h 2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19" h="293">
                  <a:moveTo>
                    <a:pt x="514" y="223"/>
                  </a:moveTo>
                  <a:lnTo>
                    <a:pt x="509" y="228"/>
                  </a:lnTo>
                  <a:lnTo>
                    <a:pt x="506" y="234"/>
                  </a:lnTo>
                  <a:lnTo>
                    <a:pt x="510" y="229"/>
                  </a:lnTo>
                  <a:lnTo>
                    <a:pt x="522" y="217"/>
                  </a:lnTo>
                  <a:lnTo>
                    <a:pt x="520" y="217"/>
                  </a:lnTo>
                  <a:lnTo>
                    <a:pt x="514" y="223"/>
                  </a:lnTo>
                  <a:close/>
                  <a:moveTo>
                    <a:pt x="559" y="192"/>
                  </a:moveTo>
                  <a:lnTo>
                    <a:pt x="547" y="197"/>
                  </a:lnTo>
                  <a:lnTo>
                    <a:pt x="543" y="200"/>
                  </a:lnTo>
                  <a:lnTo>
                    <a:pt x="555" y="194"/>
                  </a:lnTo>
                  <a:lnTo>
                    <a:pt x="566" y="192"/>
                  </a:lnTo>
                  <a:lnTo>
                    <a:pt x="565" y="191"/>
                  </a:lnTo>
                  <a:lnTo>
                    <a:pt x="559" y="192"/>
                  </a:lnTo>
                  <a:close/>
                  <a:moveTo>
                    <a:pt x="588" y="177"/>
                  </a:moveTo>
                  <a:lnTo>
                    <a:pt x="586" y="182"/>
                  </a:lnTo>
                  <a:lnTo>
                    <a:pt x="580" y="196"/>
                  </a:lnTo>
                  <a:lnTo>
                    <a:pt x="588" y="178"/>
                  </a:lnTo>
                  <a:lnTo>
                    <a:pt x="597" y="164"/>
                  </a:lnTo>
                  <a:lnTo>
                    <a:pt x="592" y="170"/>
                  </a:lnTo>
                  <a:lnTo>
                    <a:pt x="588" y="177"/>
                  </a:lnTo>
                  <a:close/>
                  <a:moveTo>
                    <a:pt x="619" y="91"/>
                  </a:moveTo>
                  <a:lnTo>
                    <a:pt x="616" y="86"/>
                  </a:lnTo>
                  <a:lnTo>
                    <a:pt x="615" y="74"/>
                  </a:lnTo>
                  <a:lnTo>
                    <a:pt x="611" y="68"/>
                  </a:lnTo>
                  <a:lnTo>
                    <a:pt x="605" y="63"/>
                  </a:lnTo>
                  <a:lnTo>
                    <a:pt x="606" y="65"/>
                  </a:lnTo>
                  <a:lnTo>
                    <a:pt x="605" y="71"/>
                  </a:lnTo>
                  <a:lnTo>
                    <a:pt x="596" y="71"/>
                  </a:lnTo>
                  <a:lnTo>
                    <a:pt x="596" y="77"/>
                  </a:lnTo>
                  <a:lnTo>
                    <a:pt x="598" y="88"/>
                  </a:lnTo>
                  <a:lnTo>
                    <a:pt x="592" y="95"/>
                  </a:lnTo>
                  <a:lnTo>
                    <a:pt x="589" y="91"/>
                  </a:lnTo>
                  <a:lnTo>
                    <a:pt x="593" y="86"/>
                  </a:lnTo>
                  <a:lnTo>
                    <a:pt x="588" y="83"/>
                  </a:lnTo>
                  <a:lnTo>
                    <a:pt x="591" y="78"/>
                  </a:lnTo>
                  <a:lnTo>
                    <a:pt x="591" y="71"/>
                  </a:lnTo>
                  <a:lnTo>
                    <a:pt x="589" y="65"/>
                  </a:lnTo>
                  <a:lnTo>
                    <a:pt x="583" y="65"/>
                  </a:lnTo>
                  <a:lnTo>
                    <a:pt x="574" y="68"/>
                  </a:lnTo>
                  <a:lnTo>
                    <a:pt x="573" y="74"/>
                  </a:lnTo>
                  <a:lnTo>
                    <a:pt x="561" y="71"/>
                  </a:lnTo>
                  <a:lnTo>
                    <a:pt x="555" y="76"/>
                  </a:lnTo>
                  <a:lnTo>
                    <a:pt x="550" y="77"/>
                  </a:lnTo>
                  <a:lnTo>
                    <a:pt x="543" y="78"/>
                  </a:lnTo>
                  <a:lnTo>
                    <a:pt x="542" y="72"/>
                  </a:lnTo>
                  <a:lnTo>
                    <a:pt x="538" y="67"/>
                  </a:lnTo>
                  <a:lnTo>
                    <a:pt x="534" y="60"/>
                  </a:lnTo>
                  <a:lnTo>
                    <a:pt x="533" y="55"/>
                  </a:lnTo>
                  <a:lnTo>
                    <a:pt x="536" y="50"/>
                  </a:lnTo>
                  <a:lnTo>
                    <a:pt x="533" y="45"/>
                  </a:lnTo>
                  <a:lnTo>
                    <a:pt x="536" y="49"/>
                  </a:lnTo>
                  <a:lnTo>
                    <a:pt x="536" y="50"/>
                  </a:lnTo>
                  <a:lnTo>
                    <a:pt x="537" y="51"/>
                  </a:lnTo>
                  <a:lnTo>
                    <a:pt x="536" y="57"/>
                  </a:lnTo>
                  <a:lnTo>
                    <a:pt x="542" y="68"/>
                  </a:lnTo>
                  <a:lnTo>
                    <a:pt x="547" y="68"/>
                  </a:lnTo>
                  <a:lnTo>
                    <a:pt x="554" y="71"/>
                  </a:lnTo>
                  <a:lnTo>
                    <a:pt x="566" y="59"/>
                  </a:lnTo>
                  <a:lnTo>
                    <a:pt x="560" y="55"/>
                  </a:lnTo>
                  <a:lnTo>
                    <a:pt x="566" y="55"/>
                  </a:lnTo>
                  <a:lnTo>
                    <a:pt x="574" y="57"/>
                  </a:lnTo>
                  <a:lnTo>
                    <a:pt x="570" y="51"/>
                  </a:lnTo>
                  <a:lnTo>
                    <a:pt x="577" y="54"/>
                  </a:lnTo>
                  <a:lnTo>
                    <a:pt x="582" y="51"/>
                  </a:lnTo>
                  <a:lnTo>
                    <a:pt x="582" y="46"/>
                  </a:lnTo>
                  <a:lnTo>
                    <a:pt x="575" y="41"/>
                  </a:lnTo>
                  <a:lnTo>
                    <a:pt x="570" y="40"/>
                  </a:lnTo>
                  <a:lnTo>
                    <a:pt x="577" y="39"/>
                  </a:lnTo>
                  <a:lnTo>
                    <a:pt x="588" y="45"/>
                  </a:lnTo>
                  <a:lnTo>
                    <a:pt x="596" y="45"/>
                  </a:lnTo>
                  <a:lnTo>
                    <a:pt x="589" y="40"/>
                  </a:lnTo>
                  <a:lnTo>
                    <a:pt x="586" y="35"/>
                  </a:lnTo>
                  <a:lnTo>
                    <a:pt x="598" y="44"/>
                  </a:lnTo>
                  <a:lnTo>
                    <a:pt x="602" y="51"/>
                  </a:lnTo>
                  <a:lnTo>
                    <a:pt x="602" y="45"/>
                  </a:lnTo>
                  <a:lnTo>
                    <a:pt x="591" y="28"/>
                  </a:lnTo>
                  <a:lnTo>
                    <a:pt x="591" y="25"/>
                  </a:lnTo>
                  <a:lnTo>
                    <a:pt x="584" y="25"/>
                  </a:lnTo>
                  <a:lnTo>
                    <a:pt x="579" y="18"/>
                  </a:lnTo>
                  <a:lnTo>
                    <a:pt x="578" y="13"/>
                  </a:lnTo>
                  <a:lnTo>
                    <a:pt x="508" y="28"/>
                  </a:lnTo>
                  <a:lnTo>
                    <a:pt x="426" y="45"/>
                  </a:lnTo>
                  <a:lnTo>
                    <a:pt x="267" y="74"/>
                  </a:lnTo>
                  <a:lnTo>
                    <a:pt x="208" y="83"/>
                  </a:lnTo>
                  <a:lnTo>
                    <a:pt x="185" y="86"/>
                  </a:lnTo>
                  <a:lnTo>
                    <a:pt x="173" y="85"/>
                  </a:lnTo>
                  <a:lnTo>
                    <a:pt x="171" y="92"/>
                  </a:lnTo>
                  <a:lnTo>
                    <a:pt x="171" y="99"/>
                  </a:lnTo>
                  <a:lnTo>
                    <a:pt x="170" y="110"/>
                  </a:lnTo>
                  <a:lnTo>
                    <a:pt x="163" y="111"/>
                  </a:lnTo>
                  <a:lnTo>
                    <a:pt x="158" y="118"/>
                  </a:lnTo>
                  <a:lnTo>
                    <a:pt x="154" y="131"/>
                  </a:lnTo>
                  <a:lnTo>
                    <a:pt x="149" y="137"/>
                  </a:lnTo>
                  <a:lnTo>
                    <a:pt x="144" y="132"/>
                  </a:lnTo>
                  <a:lnTo>
                    <a:pt x="133" y="137"/>
                  </a:lnTo>
                  <a:lnTo>
                    <a:pt x="126" y="141"/>
                  </a:lnTo>
                  <a:lnTo>
                    <a:pt x="124" y="147"/>
                  </a:lnTo>
                  <a:lnTo>
                    <a:pt x="118" y="154"/>
                  </a:lnTo>
                  <a:lnTo>
                    <a:pt x="115" y="154"/>
                  </a:lnTo>
                  <a:lnTo>
                    <a:pt x="108" y="147"/>
                  </a:lnTo>
                  <a:lnTo>
                    <a:pt x="103" y="151"/>
                  </a:lnTo>
                  <a:lnTo>
                    <a:pt x="101" y="154"/>
                  </a:lnTo>
                  <a:lnTo>
                    <a:pt x="99" y="160"/>
                  </a:lnTo>
                  <a:lnTo>
                    <a:pt x="94" y="157"/>
                  </a:lnTo>
                  <a:lnTo>
                    <a:pt x="92" y="170"/>
                  </a:lnTo>
                  <a:lnTo>
                    <a:pt x="88" y="175"/>
                  </a:lnTo>
                  <a:lnTo>
                    <a:pt x="83" y="175"/>
                  </a:lnTo>
                  <a:lnTo>
                    <a:pt x="71" y="183"/>
                  </a:lnTo>
                  <a:lnTo>
                    <a:pt x="55" y="200"/>
                  </a:lnTo>
                  <a:lnTo>
                    <a:pt x="50" y="202"/>
                  </a:lnTo>
                  <a:lnTo>
                    <a:pt x="38" y="202"/>
                  </a:lnTo>
                  <a:lnTo>
                    <a:pt x="25" y="210"/>
                  </a:lnTo>
                  <a:lnTo>
                    <a:pt x="20" y="215"/>
                  </a:lnTo>
                  <a:lnTo>
                    <a:pt x="18" y="221"/>
                  </a:lnTo>
                  <a:lnTo>
                    <a:pt x="18" y="229"/>
                  </a:lnTo>
                  <a:lnTo>
                    <a:pt x="13" y="235"/>
                  </a:lnTo>
                  <a:lnTo>
                    <a:pt x="0" y="238"/>
                  </a:lnTo>
                  <a:lnTo>
                    <a:pt x="0" y="262"/>
                  </a:lnTo>
                  <a:lnTo>
                    <a:pt x="90" y="248"/>
                  </a:lnTo>
                  <a:lnTo>
                    <a:pt x="110" y="238"/>
                  </a:lnTo>
                  <a:lnTo>
                    <a:pt x="116" y="238"/>
                  </a:lnTo>
                  <a:lnTo>
                    <a:pt x="125" y="229"/>
                  </a:lnTo>
                  <a:lnTo>
                    <a:pt x="136" y="225"/>
                  </a:lnTo>
                  <a:lnTo>
                    <a:pt x="143" y="223"/>
                  </a:lnTo>
                  <a:lnTo>
                    <a:pt x="148" y="220"/>
                  </a:lnTo>
                  <a:lnTo>
                    <a:pt x="214" y="212"/>
                  </a:lnTo>
                  <a:lnTo>
                    <a:pt x="240" y="211"/>
                  </a:lnTo>
                  <a:lnTo>
                    <a:pt x="245" y="217"/>
                  </a:lnTo>
                  <a:lnTo>
                    <a:pt x="250" y="215"/>
                  </a:lnTo>
                  <a:lnTo>
                    <a:pt x="260" y="224"/>
                  </a:lnTo>
                  <a:lnTo>
                    <a:pt x="263" y="230"/>
                  </a:lnTo>
                  <a:lnTo>
                    <a:pt x="263" y="235"/>
                  </a:lnTo>
                  <a:lnTo>
                    <a:pt x="265" y="238"/>
                  </a:lnTo>
                  <a:lnTo>
                    <a:pt x="347" y="224"/>
                  </a:lnTo>
                  <a:lnTo>
                    <a:pt x="441" y="292"/>
                  </a:lnTo>
                  <a:lnTo>
                    <a:pt x="444" y="293"/>
                  </a:lnTo>
                  <a:lnTo>
                    <a:pt x="446" y="293"/>
                  </a:lnTo>
                  <a:lnTo>
                    <a:pt x="459" y="288"/>
                  </a:lnTo>
                  <a:lnTo>
                    <a:pt x="471" y="285"/>
                  </a:lnTo>
                  <a:lnTo>
                    <a:pt x="481" y="285"/>
                  </a:lnTo>
                  <a:lnTo>
                    <a:pt x="486" y="281"/>
                  </a:lnTo>
                  <a:lnTo>
                    <a:pt x="487" y="269"/>
                  </a:lnTo>
                  <a:lnTo>
                    <a:pt x="483" y="257"/>
                  </a:lnTo>
                  <a:lnTo>
                    <a:pt x="485" y="257"/>
                  </a:lnTo>
                  <a:lnTo>
                    <a:pt x="487" y="262"/>
                  </a:lnTo>
                  <a:lnTo>
                    <a:pt x="491" y="277"/>
                  </a:lnTo>
                  <a:lnTo>
                    <a:pt x="491" y="260"/>
                  </a:lnTo>
                  <a:lnTo>
                    <a:pt x="492" y="253"/>
                  </a:lnTo>
                  <a:lnTo>
                    <a:pt x="497" y="242"/>
                  </a:lnTo>
                  <a:lnTo>
                    <a:pt x="506" y="229"/>
                  </a:lnTo>
                  <a:lnTo>
                    <a:pt x="518" y="219"/>
                  </a:lnTo>
                  <a:lnTo>
                    <a:pt x="515" y="212"/>
                  </a:lnTo>
                  <a:lnTo>
                    <a:pt x="518" y="207"/>
                  </a:lnTo>
                  <a:lnTo>
                    <a:pt x="515" y="203"/>
                  </a:lnTo>
                  <a:lnTo>
                    <a:pt x="522" y="206"/>
                  </a:lnTo>
                  <a:lnTo>
                    <a:pt x="518" y="211"/>
                  </a:lnTo>
                  <a:lnTo>
                    <a:pt x="523" y="214"/>
                  </a:lnTo>
                  <a:lnTo>
                    <a:pt x="526" y="212"/>
                  </a:lnTo>
                  <a:lnTo>
                    <a:pt x="529" y="207"/>
                  </a:lnTo>
                  <a:lnTo>
                    <a:pt x="534" y="196"/>
                  </a:lnTo>
                  <a:lnTo>
                    <a:pt x="541" y="197"/>
                  </a:lnTo>
                  <a:lnTo>
                    <a:pt x="555" y="191"/>
                  </a:lnTo>
                  <a:lnTo>
                    <a:pt x="561" y="191"/>
                  </a:lnTo>
                  <a:lnTo>
                    <a:pt x="561" y="187"/>
                  </a:lnTo>
                  <a:lnTo>
                    <a:pt x="566" y="182"/>
                  </a:lnTo>
                  <a:lnTo>
                    <a:pt x="569" y="188"/>
                  </a:lnTo>
                  <a:lnTo>
                    <a:pt x="571" y="182"/>
                  </a:lnTo>
                  <a:lnTo>
                    <a:pt x="578" y="185"/>
                  </a:lnTo>
                  <a:lnTo>
                    <a:pt x="579" y="185"/>
                  </a:lnTo>
                  <a:lnTo>
                    <a:pt x="584" y="174"/>
                  </a:lnTo>
                  <a:lnTo>
                    <a:pt x="589" y="168"/>
                  </a:lnTo>
                  <a:lnTo>
                    <a:pt x="592" y="161"/>
                  </a:lnTo>
                  <a:lnTo>
                    <a:pt x="589" y="157"/>
                  </a:lnTo>
                  <a:lnTo>
                    <a:pt x="588" y="157"/>
                  </a:lnTo>
                  <a:lnTo>
                    <a:pt x="584" y="164"/>
                  </a:lnTo>
                  <a:lnTo>
                    <a:pt x="579" y="165"/>
                  </a:lnTo>
                  <a:lnTo>
                    <a:pt x="580" y="160"/>
                  </a:lnTo>
                  <a:lnTo>
                    <a:pt x="578" y="154"/>
                  </a:lnTo>
                  <a:lnTo>
                    <a:pt x="577" y="160"/>
                  </a:lnTo>
                  <a:lnTo>
                    <a:pt x="573" y="161"/>
                  </a:lnTo>
                  <a:lnTo>
                    <a:pt x="574" y="166"/>
                  </a:lnTo>
                  <a:lnTo>
                    <a:pt x="568" y="164"/>
                  </a:lnTo>
                  <a:lnTo>
                    <a:pt x="556" y="171"/>
                  </a:lnTo>
                  <a:lnTo>
                    <a:pt x="545" y="170"/>
                  </a:lnTo>
                  <a:lnTo>
                    <a:pt x="534" y="161"/>
                  </a:lnTo>
                  <a:lnTo>
                    <a:pt x="531" y="156"/>
                  </a:lnTo>
                  <a:lnTo>
                    <a:pt x="536" y="159"/>
                  </a:lnTo>
                  <a:lnTo>
                    <a:pt x="542" y="161"/>
                  </a:lnTo>
                  <a:lnTo>
                    <a:pt x="549" y="166"/>
                  </a:lnTo>
                  <a:lnTo>
                    <a:pt x="555" y="166"/>
                  </a:lnTo>
                  <a:lnTo>
                    <a:pt x="559" y="164"/>
                  </a:lnTo>
                  <a:lnTo>
                    <a:pt x="568" y="152"/>
                  </a:lnTo>
                  <a:lnTo>
                    <a:pt x="568" y="147"/>
                  </a:lnTo>
                  <a:lnTo>
                    <a:pt x="563" y="148"/>
                  </a:lnTo>
                  <a:lnTo>
                    <a:pt x="564" y="143"/>
                  </a:lnTo>
                  <a:lnTo>
                    <a:pt x="570" y="142"/>
                  </a:lnTo>
                  <a:lnTo>
                    <a:pt x="573" y="137"/>
                  </a:lnTo>
                  <a:lnTo>
                    <a:pt x="560" y="132"/>
                  </a:lnTo>
                  <a:lnTo>
                    <a:pt x="554" y="132"/>
                  </a:lnTo>
                  <a:lnTo>
                    <a:pt x="528" y="125"/>
                  </a:lnTo>
                  <a:lnTo>
                    <a:pt x="527" y="123"/>
                  </a:lnTo>
                  <a:lnTo>
                    <a:pt x="527" y="122"/>
                  </a:lnTo>
                  <a:lnTo>
                    <a:pt x="540" y="125"/>
                  </a:lnTo>
                  <a:lnTo>
                    <a:pt x="551" y="125"/>
                  </a:lnTo>
                  <a:lnTo>
                    <a:pt x="556" y="123"/>
                  </a:lnTo>
                  <a:lnTo>
                    <a:pt x="560" y="124"/>
                  </a:lnTo>
                  <a:lnTo>
                    <a:pt x="557" y="119"/>
                  </a:lnTo>
                  <a:lnTo>
                    <a:pt x="557" y="113"/>
                  </a:lnTo>
                  <a:lnTo>
                    <a:pt x="563" y="113"/>
                  </a:lnTo>
                  <a:lnTo>
                    <a:pt x="560" y="117"/>
                  </a:lnTo>
                  <a:lnTo>
                    <a:pt x="565" y="122"/>
                  </a:lnTo>
                  <a:lnTo>
                    <a:pt x="571" y="123"/>
                  </a:lnTo>
                  <a:lnTo>
                    <a:pt x="573" y="117"/>
                  </a:lnTo>
                  <a:lnTo>
                    <a:pt x="575" y="123"/>
                  </a:lnTo>
                  <a:lnTo>
                    <a:pt x="582" y="124"/>
                  </a:lnTo>
                  <a:lnTo>
                    <a:pt x="594" y="124"/>
                  </a:lnTo>
                  <a:lnTo>
                    <a:pt x="600" y="119"/>
                  </a:lnTo>
                  <a:lnTo>
                    <a:pt x="607" y="101"/>
                  </a:lnTo>
                  <a:lnTo>
                    <a:pt x="607" y="95"/>
                  </a:lnTo>
                  <a:lnTo>
                    <a:pt x="614" y="96"/>
                  </a:lnTo>
                  <a:lnTo>
                    <a:pt x="619" y="91"/>
                  </a:lnTo>
                  <a:close/>
                  <a:moveTo>
                    <a:pt x="586" y="17"/>
                  </a:moveTo>
                  <a:lnTo>
                    <a:pt x="588" y="12"/>
                  </a:lnTo>
                  <a:lnTo>
                    <a:pt x="583" y="12"/>
                  </a:lnTo>
                  <a:lnTo>
                    <a:pt x="580" y="13"/>
                  </a:lnTo>
                  <a:lnTo>
                    <a:pt x="586" y="17"/>
                  </a:lnTo>
                  <a:close/>
                  <a:moveTo>
                    <a:pt x="580" y="0"/>
                  </a:moveTo>
                  <a:lnTo>
                    <a:pt x="582" y="5"/>
                  </a:lnTo>
                  <a:lnTo>
                    <a:pt x="583" y="12"/>
                  </a:lnTo>
                  <a:lnTo>
                    <a:pt x="589" y="11"/>
                  </a:lnTo>
                  <a:lnTo>
                    <a:pt x="587" y="4"/>
                  </a:lnTo>
                  <a:lnTo>
                    <a:pt x="580" y="0"/>
                  </a:lnTo>
                  <a:close/>
                </a:path>
              </a:pathLst>
            </a:custGeom>
            <a:solidFill>
              <a:schemeClr val="accent3">
                <a:lumMod val="60000"/>
                <a:lumOff val="40000"/>
              </a:schemeClr>
            </a:solidFill>
            <a:ln w="9525" cap="rnd">
              <a:solidFill>
                <a:srgbClr val="D5F8FF"/>
              </a:solidFill>
              <a:prstDash val="solid"/>
              <a:round/>
              <a:headEnd/>
              <a:tailEnd/>
            </a:ln>
          </p:spPr>
          <p:txBody>
            <a:bodyPr/>
            <a:lstStyle/>
            <a:p>
              <a:endParaRPr lang="en-US" dirty="0"/>
            </a:p>
          </p:txBody>
        </p:sp>
        <p:grpSp>
          <p:nvGrpSpPr>
            <p:cNvPr id="31" name="Group 272"/>
            <p:cNvGrpSpPr>
              <a:grpSpLocks/>
            </p:cNvGrpSpPr>
            <p:nvPr/>
          </p:nvGrpSpPr>
          <p:grpSpPr bwMode="auto">
            <a:xfrm>
              <a:off x="1860204" y="1435963"/>
              <a:ext cx="1322388" cy="2882900"/>
              <a:chOff x="4186" y="1296"/>
              <a:chExt cx="833" cy="1816"/>
            </a:xfrm>
          </p:grpSpPr>
          <p:sp>
            <p:nvSpPr>
              <p:cNvPr id="32" name="Rectangle 303"/>
              <p:cNvSpPr>
                <a:spLocks noChangeArrowheads="1"/>
              </p:cNvSpPr>
              <p:nvPr/>
            </p:nvSpPr>
            <p:spPr bwMode="auto">
              <a:xfrm>
                <a:off x="4186" y="2717"/>
                <a:ext cx="7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GA</a:t>
                </a:r>
              </a:p>
            </p:txBody>
          </p:sp>
          <p:sp>
            <p:nvSpPr>
              <p:cNvPr id="33" name="Rectangle 304"/>
              <p:cNvSpPr>
                <a:spLocks noChangeArrowheads="1"/>
              </p:cNvSpPr>
              <p:nvPr/>
            </p:nvSpPr>
            <p:spPr bwMode="auto">
              <a:xfrm>
                <a:off x="4410" y="3044"/>
                <a:ext cx="6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FL</a:t>
                </a:r>
              </a:p>
            </p:txBody>
          </p:sp>
          <p:sp>
            <p:nvSpPr>
              <p:cNvPr id="34" name="Rectangle 305"/>
              <p:cNvSpPr>
                <a:spLocks noChangeArrowheads="1"/>
              </p:cNvSpPr>
              <p:nvPr/>
            </p:nvSpPr>
            <p:spPr bwMode="auto">
              <a:xfrm>
                <a:off x="4400" y="2537"/>
                <a:ext cx="6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SC</a:t>
                </a:r>
              </a:p>
            </p:txBody>
          </p:sp>
          <p:sp>
            <p:nvSpPr>
              <p:cNvPr id="35" name="Rectangle 306"/>
              <p:cNvSpPr>
                <a:spLocks noChangeArrowheads="1"/>
              </p:cNvSpPr>
              <p:nvPr/>
            </p:nvSpPr>
            <p:spPr bwMode="auto">
              <a:xfrm>
                <a:off x="4497" y="2364"/>
                <a:ext cx="7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NC</a:t>
                </a:r>
              </a:p>
            </p:txBody>
          </p:sp>
          <p:sp>
            <p:nvSpPr>
              <p:cNvPr id="36" name="Rectangle 307"/>
              <p:cNvSpPr>
                <a:spLocks noChangeArrowheads="1"/>
              </p:cNvSpPr>
              <p:nvPr/>
            </p:nvSpPr>
            <p:spPr bwMode="auto">
              <a:xfrm>
                <a:off x="4508" y="2152"/>
                <a:ext cx="6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VA</a:t>
                </a:r>
              </a:p>
            </p:txBody>
          </p:sp>
          <p:sp>
            <p:nvSpPr>
              <p:cNvPr id="37" name="Rectangle 311"/>
              <p:cNvSpPr>
                <a:spLocks noChangeArrowheads="1"/>
              </p:cNvSpPr>
              <p:nvPr/>
            </p:nvSpPr>
            <p:spPr bwMode="auto">
              <a:xfrm>
                <a:off x="4613" y="1615"/>
                <a:ext cx="6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NY</a:t>
                </a:r>
              </a:p>
            </p:txBody>
          </p:sp>
          <p:sp>
            <p:nvSpPr>
              <p:cNvPr id="38" name="Rectangle 312"/>
              <p:cNvSpPr>
                <a:spLocks noChangeArrowheads="1"/>
              </p:cNvSpPr>
              <p:nvPr/>
            </p:nvSpPr>
            <p:spPr bwMode="auto">
              <a:xfrm>
                <a:off x="4435" y="1842"/>
                <a:ext cx="6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PA</a:t>
                </a:r>
              </a:p>
            </p:txBody>
          </p:sp>
          <p:sp>
            <p:nvSpPr>
              <p:cNvPr id="39" name="Rectangle 313"/>
              <p:cNvSpPr>
                <a:spLocks noChangeArrowheads="1"/>
              </p:cNvSpPr>
              <p:nvPr/>
            </p:nvSpPr>
            <p:spPr bwMode="auto">
              <a:xfrm>
                <a:off x="4591" y="1991"/>
                <a:ext cx="7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MD</a:t>
                </a:r>
              </a:p>
            </p:txBody>
          </p:sp>
          <p:sp>
            <p:nvSpPr>
              <p:cNvPr id="40" name="Rectangle 314"/>
              <p:cNvSpPr>
                <a:spLocks noChangeArrowheads="1"/>
              </p:cNvSpPr>
              <p:nvPr/>
            </p:nvSpPr>
            <p:spPr bwMode="auto">
              <a:xfrm>
                <a:off x="4738" y="2007"/>
                <a:ext cx="6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DE</a:t>
                </a:r>
              </a:p>
            </p:txBody>
          </p:sp>
          <p:sp>
            <p:nvSpPr>
              <p:cNvPr id="41" name="Rectangle 315"/>
              <p:cNvSpPr>
                <a:spLocks noChangeArrowheads="1"/>
              </p:cNvSpPr>
              <p:nvPr/>
            </p:nvSpPr>
            <p:spPr bwMode="auto">
              <a:xfrm>
                <a:off x="4768" y="1884"/>
                <a:ext cx="6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NJ</a:t>
                </a:r>
              </a:p>
            </p:txBody>
          </p:sp>
          <p:sp>
            <p:nvSpPr>
              <p:cNvPr id="42" name="Rectangle 316"/>
              <p:cNvSpPr>
                <a:spLocks noChangeArrowheads="1"/>
              </p:cNvSpPr>
              <p:nvPr/>
            </p:nvSpPr>
            <p:spPr bwMode="auto">
              <a:xfrm>
                <a:off x="4815" y="1717"/>
                <a:ext cx="6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CT</a:t>
                </a:r>
              </a:p>
            </p:txBody>
          </p:sp>
          <p:sp>
            <p:nvSpPr>
              <p:cNvPr id="43" name="Rectangle 317"/>
              <p:cNvSpPr>
                <a:spLocks noChangeArrowheads="1"/>
              </p:cNvSpPr>
              <p:nvPr/>
            </p:nvSpPr>
            <p:spPr bwMode="auto">
              <a:xfrm>
                <a:off x="4940" y="1711"/>
                <a:ext cx="4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RI</a:t>
                </a:r>
              </a:p>
            </p:txBody>
          </p:sp>
          <p:sp>
            <p:nvSpPr>
              <p:cNvPr id="44" name="Rectangle 318"/>
              <p:cNvSpPr>
                <a:spLocks noChangeArrowheads="1"/>
              </p:cNvSpPr>
              <p:nvPr/>
            </p:nvSpPr>
            <p:spPr bwMode="auto">
              <a:xfrm>
                <a:off x="4855" y="1624"/>
                <a:ext cx="7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MA</a:t>
                </a:r>
              </a:p>
            </p:txBody>
          </p:sp>
          <p:sp>
            <p:nvSpPr>
              <p:cNvPr id="45" name="Rectangle 319"/>
              <p:cNvSpPr>
                <a:spLocks noChangeArrowheads="1"/>
              </p:cNvSpPr>
              <p:nvPr/>
            </p:nvSpPr>
            <p:spPr bwMode="auto">
              <a:xfrm>
                <a:off x="4946" y="1296"/>
                <a:ext cx="7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ME</a:t>
                </a:r>
              </a:p>
            </p:txBody>
          </p:sp>
          <p:sp>
            <p:nvSpPr>
              <p:cNvPr id="46" name="Rectangle 320"/>
              <p:cNvSpPr>
                <a:spLocks noChangeArrowheads="1"/>
              </p:cNvSpPr>
              <p:nvPr/>
            </p:nvSpPr>
            <p:spPr bwMode="auto">
              <a:xfrm>
                <a:off x="4861" y="1524"/>
                <a:ext cx="6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VT</a:t>
                </a:r>
              </a:p>
            </p:txBody>
          </p:sp>
          <p:sp>
            <p:nvSpPr>
              <p:cNvPr id="47" name="Rectangle 321"/>
              <p:cNvSpPr>
                <a:spLocks noChangeArrowheads="1"/>
              </p:cNvSpPr>
              <p:nvPr/>
            </p:nvSpPr>
            <p:spPr bwMode="auto">
              <a:xfrm>
                <a:off x="4755" y="1439"/>
                <a:ext cx="7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NH</a:t>
                </a:r>
              </a:p>
            </p:txBody>
          </p:sp>
          <p:sp>
            <p:nvSpPr>
              <p:cNvPr id="48" name="Rectangle 300"/>
              <p:cNvSpPr>
                <a:spLocks noChangeArrowheads="1"/>
              </p:cNvSpPr>
              <p:nvPr/>
            </p:nvSpPr>
            <p:spPr bwMode="auto">
              <a:xfrm>
                <a:off x="4666" y="2073"/>
                <a:ext cx="7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0738" eaLnBrk="0" hangingPunct="0">
                  <a:spcBef>
                    <a:spcPct val="20000"/>
                  </a:spcBef>
                  <a:buChar char="•"/>
                  <a:defRPr sz="3200">
                    <a:solidFill>
                      <a:schemeClr val="bg2"/>
                    </a:solidFill>
                    <a:latin typeface="Arial" panose="020B0604020202020204" pitchFamily="34" charset="0"/>
                    <a:cs typeface="Arial" panose="020B0604020202020204" pitchFamily="34" charset="0"/>
                  </a:defRPr>
                </a:lvl1pPr>
                <a:lvl2pPr marL="742950" indent="-285750" defTabSz="820738" eaLnBrk="0" hangingPunct="0">
                  <a:spcBef>
                    <a:spcPct val="50000"/>
                  </a:spcBef>
                  <a:buChar char="–"/>
                  <a:defRPr sz="2800">
                    <a:solidFill>
                      <a:schemeClr val="bg2"/>
                    </a:solidFill>
                    <a:latin typeface="Arial" panose="020B0604020202020204" pitchFamily="34" charset="0"/>
                    <a:cs typeface="Arial" panose="020B0604020202020204" pitchFamily="34" charset="0"/>
                  </a:defRPr>
                </a:lvl2pPr>
                <a:lvl3pPr marL="1143000" indent="-228600" defTabSz="820738" eaLnBrk="0" hangingPunct="0">
                  <a:spcBef>
                    <a:spcPct val="20000"/>
                  </a:spcBef>
                  <a:buChar char="•"/>
                  <a:defRPr sz="2400">
                    <a:solidFill>
                      <a:schemeClr val="bg2"/>
                    </a:solidFill>
                    <a:latin typeface="Arial" panose="020B0604020202020204" pitchFamily="34" charset="0"/>
                    <a:cs typeface="Arial" panose="020B0604020202020204" pitchFamily="34" charset="0"/>
                  </a:defRPr>
                </a:lvl3pPr>
                <a:lvl4pPr marL="16002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4pPr>
                <a:lvl5pPr marL="2057400" indent="-228600" defTabSz="820738" eaLnBrk="0" hangingPunct="0">
                  <a:spcBef>
                    <a:spcPct val="20000"/>
                  </a:spcBef>
                  <a:buChar char="»"/>
                  <a:defRPr sz="20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2"/>
                    </a:solidFill>
                    <a:latin typeface="Arial" panose="020B0604020202020204" pitchFamily="34" charset="0"/>
                    <a:cs typeface="Arial" panose="020B0604020202020204" pitchFamily="34" charset="0"/>
                  </a:defRPr>
                </a:lvl9pPr>
              </a:lstStyle>
              <a:p>
                <a:pPr>
                  <a:spcBef>
                    <a:spcPct val="0"/>
                  </a:spcBef>
                  <a:buFontTx/>
                  <a:buNone/>
                </a:pPr>
                <a:r>
                  <a:rPr lang="en-US" altLang="en-US" sz="1000" b="1" dirty="0">
                    <a:solidFill>
                      <a:schemeClr val="tx1"/>
                    </a:solidFill>
                  </a:rPr>
                  <a:t>DC</a:t>
                </a:r>
              </a:p>
            </p:txBody>
          </p:sp>
        </p:grpSp>
      </p:grpSp>
      <p:grpSp>
        <p:nvGrpSpPr>
          <p:cNvPr id="60" name="Group 59"/>
          <p:cNvGrpSpPr/>
          <p:nvPr/>
        </p:nvGrpSpPr>
        <p:grpSpPr>
          <a:xfrm>
            <a:off x="9657471" y="4211298"/>
            <a:ext cx="2061735" cy="1517857"/>
            <a:chOff x="1287630" y="2847954"/>
            <a:chExt cx="2061735" cy="1517857"/>
          </a:xfrm>
        </p:grpSpPr>
        <p:sp>
          <p:nvSpPr>
            <p:cNvPr id="61" name="TextBox 60"/>
            <p:cNvSpPr txBox="1"/>
            <p:nvPr/>
          </p:nvSpPr>
          <p:spPr>
            <a:xfrm>
              <a:off x="1288955" y="2847954"/>
              <a:ext cx="2053716" cy="338554"/>
            </a:xfrm>
            <a:prstGeom prst="rect">
              <a:avLst/>
            </a:prstGeom>
            <a:solidFill>
              <a:srgbClr val="FFFF00"/>
            </a:solidFill>
            <a:ln>
              <a:solidFill>
                <a:schemeClr val="tx1"/>
              </a:solidFill>
            </a:ln>
          </p:spPr>
          <p:txBody>
            <a:bodyPr wrap="square" rtlCol="0">
              <a:spAutoFit/>
            </a:bodyPr>
            <a:lstStyle/>
            <a:p>
              <a:pPr algn="ctr"/>
              <a:r>
                <a:rPr lang="en-US" sz="1600" dirty="0"/>
                <a:t>0-5 Scholarships</a:t>
              </a:r>
            </a:p>
          </p:txBody>
        </p:sp>
        <p:sp>
          <p:nvSpPr>
            <p:cNvPr id="62" name="TextBox 61"/>
            <p:cNvSpPr txBox="1"/>
            <p:nvPr/>
          </p:nvSpPr>
          <p:spPr>
            <a:xfrm>
              <a:off x="1287630" y="3237738"/>
              <a:ext cx="2053716" cy="338554"/>
            </a:xfrm>
            <a:prstGeom prst="rect">
              <a:avLst/>
            </a:prstGeom>
            <a:solidFill>
              <a:srgbClr val="66FF66"/>
            </a:solidFill>
            <a:ln>
              <a:solidFill>
                <a:schemeClr val="tx1"/>
              </a:solidFill>
            </a:ln>
          </p:spPr>
          <p:txBody>
            <a:bodyPr wrap="square" rtlCol="0">
              <a:spAutoFit/>
            </a:bodyPr>
            <a:lstStyle/>
            <a:p>
              <a:pPr algn="ctr"/>
              <a:r>
                <a:rPr lang="en-US" sz="1600" dirty="0"/>
                <a:t>6-10 Scholarships</a:t>
              </a:r>
            </a:p>
          </p:txBody>
        </p:sp>
        <p:sp>
          <p:nvSpPr>
            <p:cNvPr id="63" name="TextBox 62"/>
            <p:cNvSpPr txBox="1"/>
            <p:nvPr/>
          </p:nvSpPr>
          <p:spPr>
            <a:xfrm>
              <a:off x="1287633" y="3633722"/>
              <a:ext cx="2053716" cy="338554"/>
            </a:xfrm>
            <a:prstGeom prst="rect">
              <a:avLst/>
            </a:prstGeom>
            <a:solidFill>
              <a:schemeClr val="bg2">
                <a:lumMod val="90000"/>
              </a:schemeClr>
            </a:solidFill>
            <a:ln>
              <a:solidFill>
                <a:schemeClr val="tx1"/>
              </a:solidFill>
            </a:ln>
          </p:spPr>
          <p:txBody>
            <a:bodyPr wrap="square" rtlCol="0">
              <a:spAutoFit/>
            </a:bodyPr>
            <a:lstStyle/>
            <a:p>
              <a:pPr algn="ctr"/>
              <a:r>
                <a:rPr lang="en-US" sz="1600" dirty="0"/>
                <a:t>11-15 Scholarships</a:t>
              </a:r>
            </a:p>
          </p:txBody>
        </p:sp>
        <p:sp>
          <p:nvSpPr>
            <p:cNvPr id="64" name="TextBox 63"/>
            <p:cNvSpPr txBox="1"/>
            <p:nvPr/>
          </p:nvSpPr>
          <p:spPr>
            <a:xfrm>
              <a:off x="1295649" y="4027257"/>
              <a:ext cx="2053716" cy="338554"/>
            </a:xfrm>
            <a:prstGeom prst="rect">
              <a:avLst/>
            </a:prstGeom>
            <a:solidFill>
              <a:srgbClr val="9966FF"/>
            </a:solidFill>
            <a:ln>
              <a:solidFill>
                <a:schemeClr val="tx1"/>
              </a:solidFill>
            </a:ln>
          </p:spPr>
          <p:txBody>
            <a:bodyPr wrap="square" rtlCol="0">
              <a:spAutoFit/>
            </a:bodyPr>
            <a:lstStyle/>
            <a:p>
              <a:pPr algn="ctr"/>
              <a:r>
                <a:rPr lang="en-US" sz="1600" dirty="0"/>
                <a:t>16+ Scholarships</a:t>
              </a:r>
            </a:p>
          </p:txBody>
        </p:sp>
      </p:grpSp>
      <p:pic>
        <p:nvPicPr>
          <p:cNvPr id="66" name="Picture 65"/>
          <p:cNvPicPr>
            <a:picLocks noChangeAspect="1"/>
          </p:cNvPicPr>
          <p:nvPr/>
        </p:nvPicPr>
        <p:blipFill rotWithShape="1">
          <a:blip r:embed="rId3" cstate="print">
            <a:extLst>
              <a:ext uri="{28A0092B-C50C-407E-A947-70E740481C1C}">
                <a14:useLocalDpi xmlns:a14="http://schemas.microsoft.com/office/drawing/2010/main" val="0"/>
              </a:ext>
            </a:extLst>
          </a:blip>
          <a:srcRect l="13500" t="12325" r="12712"/>
          <a:stretch/>
        </p:blipFill>
        <p:spPr>
          <a:xfrm>
            <a:off x="1905000" y="1612305"/>
            <a:ext cx="2747903" cy="2023710"/>
          </a:xfrm>
          <a:prstGeom prst="rect">
            <a:avLst/>
          </a:prstGeom>
          <a:ln>
            <a:solidFill>
              <a:srgbClr val="002060"/>
            </a:solidFill>
          </a:ln>
        </p:spPr>
      </p:pic>
      <p:sp>
        <p:nvSpPr>
          <p:cNvPr id="67" name="TextBox 66"/>
          <p:cNvSpPr txBox="1"/>
          <p:nvPr/>
        </p:nvSpPr>
        <p:spPr>
          <a:xfrm>
            <a:off x="1356904" y="1194973"/>
            <a:ext cx="139065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t>201 </a:t>
            </a:r>
            <a:r>
              <a:rPr lang="en-US" dirty="0" smtClean="0"/>
              <a:t>Session</a:t>
            </a:r>
            <a:endParaRPr lang="en-US" dirty="0"/>
          </a:p>
        </p:txBody>
      </p:sp>
      <p:sp>
        <p:nvSpPr>
          <p:cNvPr id="68" name="TextBox 67"/>
          <p:cNvSpPr txBox="1"/>
          <p:nvPr/>
        </p:nvSpPr>
        <p:spPr>
          <a:xfrm>
            <a:off x="7105626" y="1325863"/>
            <a:ext cx="139065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t>Overall</a:t>
            </a:r>
          </a:p>
        </p:txBody>
      </p:sp>
      <p:sp>
        <p:nvSpPr>
          <p:cNvPr id="3" name="Rectangle 2"/>
          <p:cNvSpPr/>
          <p:nvPr/>
        </p:nvSpPr>
        <p:spPr>
          <a:xfrm>
            <a:off x="501865" y="3845442"/>
            <a:ext cx="6096000" cy="2708434"/>
          </a:xfrm>
          <a:prstGeom prst="rect">
            <a:avLst/>
          </a:prstGeom>
          <a:ln>
            <a:solidFill>
              <a:schemeClr val="accent1"/>
            </a:solidFill>
          </a:ln>
        </p:spPr>
        <p:txBody>
          <a:bodyPr>
            <a:spAutoFit/>
          </a:bodyPr>
          <a:lstStyle/>
          <a:p>
            <a:pPr marR="0" algn="just">
              <a:spcBef>
                <a:spcPts val="0"/>
              </a:spcBef>
              <a:spcAft>
                <a:spcPts val="0"/>
              </a:spcAft>
            </a:pPr>
            <a:r>
              <a:rPr lang="en-US" sz="1700" dirty="0">
                <a:latin typeface="Calibri" panose="020F0502020204030204" pitchFamily="34" charset="0"/>
                <a:ea typeface="Calibri" panose="020F0502020204030204" pitchFamily="34" charset="0"/>
                <a:cs typeface="Calibri" panose="020F0502020204030204" pitchFamily="34" charset="0"/>
              </a:rPr>
              <a:t>“A safe and efficient transportation system is vital to our national prosperity, and modernizing it to meet our 21st century demands has become our most significant mobility challenge. The Ops Academy has answered this challenge by providing an interactive educational forum where transportation professionals can develop advanced skills, and champion efforts to realize the </a:t>
            </a:r>
            <a:r>
              <a:rPr lang="en-US" sz="1700" dirty="0" smtClean="0">
                <a:latin typeface="Calibri" panose="020F0502020204030204" pitchFamily="34" charset="0"/>
                <a:ea typeface="Calibri" panose="020F0502020204030204" pitchFamily="34" charset="0"/>
                <a:cs typeface="Calibri" panose="020F0502020204030204" pitchFamily="34" charset="0"/>
              </a:rPr>
              <a:t>future. I returned </a:t>
            </a:r>
            <a:r>
              <a:rPr lang="en-US" sz="1700" dirty="0">
                <a:latin typeface="Calibri" panose="020F0502020204030204" pitchFamily="34" charset="0"/>
                <a:ea typeface="Calibri" panose="020F0502020204030204" pitchFamily="34" charset="0"/>
                <a:cs typeface="Calibri" panose="020F0502020204030204" pitchFamily="34" charset="0"/>
              </a:rPr>
              <a:t>to my agency with a number of new concepts and techniques to bring disparate TSMO efforts together</a:t>
            </a:r>
            <a:r>
              <a:rPr lang="en-US" sz="1700" dirty="0" smtClean="0">
                <a:latin typeface="Calibri" panose="020F0502020204030204" pitchFamily="34" charset="0"/>
                <a:ea typeface="Calibri" panose="020F0502020204030204" pitchFamily="34" charset="0"/>
                <a:cs typeface="Calibri" panose="020F0502020204030204" pitchFamily="34" charset="0"/>
              </a:rPr>
              <a:t>.”</a:t>
            </a:r>
          </a:p>
          <a:p>
            <a:pPr marL="457200" marR="0">
              <a:spcBef>
                <a:spcPts val="0"/>
              </a:spcBef>
              <a:spcAft>
                <a:spcPts val="0"/>
              </a:spcAft>
            </a:pPr>
            <a:endParaRPr lang="en-US" sz="1600" dirty="0" smtClean="0">
              <a:latin typeface="Calibri" panose="020F0502020204030204" pitchFamily="34" charset="0"/>
              <a:ea typeface="Calibri" panose="020F0502020204030204" pitchFamily="34" charset="0"/>
              <a:cs typeface="Calibri" panose="020F0502020204030204" pitchFamily="34" charset="0"/>
            </a:endParaRPr>
          </a:p>
          <a:p>
            <a:pPr marL="457200" marR="0">
              <a:spcBef>
                <a:spcPts val="0"/>
              </a:spcBef>
              <a:spcAft>
                <a:spcPts val="0"/>
              </a:spcAft>
            </a:pPr>
            <a:r>
              <a:rPr lang="en-US" b="1" i="1" dirty="0" smtClean="0">
                <a:latin typeface="Calibri" panose="020F0502020204030204" pitchFamily="34" charset="0"/>
                <a:ea typeface="Calibri" panose="020F0502020204030204" pitchFamily="34" charset="0"/>
                <a:cs typeface="Calibri" panose="020F0502020204030204" pitchFamily="34" charset="0"/>
              </a:rPr>
              <a:t>2017 </a:t>
            </a:r>
            <a:r>
              <a:rPr lang="en-US" b="1" i="1" dirty="0">
                <a:latin typeface="Calibri" panose="020F0502020204030204" pitchFamily="34" charset="0"/>
                <a:ea typeface="Calibri" panose="020F0502020204030204" pitchFamily="34" charset="0"/>
                <a:cs typeface="Calibri" panose="020F0502020204030204" pitchFamily="34" charset="0"/>
              </a:rPr>
              <a:t>Academy Graduate from New York State DOT</a:t>
            </a: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4293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949"/>
            <a:ext cx="12191999" cy="686094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883920" y="5194300"/>
            <a:ext cx="8209280" cy="7620"/>
          </a:xfrm>
          <a:prstGeom prst="line">
            <a:avLst/>
          </a:prstGeom>
          <a:ln w="76200">
            <a:solidFill>
              <a:srgbClr val="ADD47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777240" y="5735161"/>
            <a:ext cx="8747760" cy="721677"/>
          </a:xfrm>
        </p:spPr>
        <p:txBody>
          <a:bodyPr>
            <a:noAutofit/>
          </a:bodyPr>
          <a:lstStyle/>
          <a:p>
            <a:pPr algn="r"/>
            <a:r>
              <a:rPr lang="en-US" sz="8800" dirty="0" smtClean="0">
                <a:solidFill>
                  <a:schemeClr val="bg1"/>
                </a:solidFill>
                <a:latin typeface="+mn-lt"/>
              </a:rPr>
              <a:t>Freight </a:t>
            </a:r>
            <a:r>
              <a:rPr lang="en-US" sz="8800" dirty="0" smtClean="0">
                <a:solidFill>
                  <a:schemeClr val="bg1"/>
                </a:solidFill>
                <a:latin typeface="+mn-lt"/>
              </a:rPr>
              <a:t>Track</a:t>
            </a:r>
            <a:endParaRPr lang="en-US" sz="8800" b="1" dirty="0">
              <a:solidFill>
                <a:schemeClr val="bg1"/>
              </a:solidFill>
              <a:latin typeface="+mn-lt"/>
            </a:endParaRPr>
          </a:p>
        </p:txBody>
      </p:sp>
      <p:cxnSp>
        <p:nvCxnSpPr>
          <p:cNvPr id="18" name="Straight Connector 17"/>
          <p:cNvCxnSpPr/>
          <p:nvPr/>
        </p:nvCxnSpPr>
        <p:spPr>
          <a:xfrm>
            <a:off x="777240" y="6311900"/>
            <a:ext cx="8315960" cy="38100"/>
          </a:xfrm>
          <a:prstGeom prst="line">
            <a:avLst/>
          </a:prstGeom>
          <a:ln w="76200">
            <a:solidFill>
              <a:srgbClr val="ADD4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3207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18</a:t>
            </a:fld>
            <a:endParaRPr lang="en-US" dirty="0"/>
          </a:p>
        </p:txBody>
      </p:sp>
      <p:sp>
        <p:nvSpPr>
          <p:cNvPr id="4" name="Title 3"/>
          <p:cNvSpPr>
            <a:spLocks noGrp="1"/>
          </p:cNvSpPr>
          <p:nvPr>
            <p:ph type="title"/>
          </p:nvPr>
        </p:nvSpPr>
        <p:spPr>
          <a:xfrm>
            <a:off x="228600" y="457200"/>
            <a:ext cx="11877691" cy="685800"/>
          </a:xfrm>
        </p:spPr>
        <p:txBody>
          <a:bodyPr>
            <a:noAutofit/>
          </a:bodyPr>
          <a:lstStyle/>
          <a:p>
            <a:r>
              <a:rPr lang="en-US" dirty="0" smtClean="0">
                <a:solidFill>
                  <a:srgbClr val="4A66AC"/>
                </a:solidFill>
              </a:rPr>
              <a:t>Addressing Freight Challenges along the East Coast</a:t>
            </a:r>
            <a:endParaRPr lang="en-US" dirty="0">
              <a:solidFill>
                <a:srgbClr val="4A66AC"/>
              </a:solidFill>
            </a:endParaRPr>
          </a:p>
        </p:txBody>
      </p:sp>
      <p:sp>
        <p:nvSpPr>
          <p:cNvPr id="5" name="TextBox 4"/>
          <p:cNvSpPr txBox="1"/>
          <p:nvPr/>
        </p:nvSpPr>
        <p:spPr>
          <a:xfrm>
            <a:off x="914399" y="1648851"/>
            <a:ext cx="11191891" cy="2139047"/>
          </a:xfrm>
          <a:prstGeom prst="rect">
            <a:avLst/>
          </a:prstGeom>
          <a:noFill/>
          <a:ln>
            <a:noFill/>
          </a:ln>
        </p:spPr>
        <p:txBody>
          <a:bodyPr wrap="square" rtlCol="0" anchor="ctr" anchorCtr="1">
            <a:spAutoFit/>
          </a:bodyPr>
          <a:lstStyle/>
          <a:p>
            <a:pPr marL="285750" indent="-285750">
              <a:spcAft>
                <a:spcPts val="200"/>
              </a:spcAft>
              <a:buFont typeface="Wingdings" panose="05000000000000000000" pitchFamily="2" charset="2"/>
              <a:buChar char="q"/>
            </a:pPr>
            <a:r>
              <a:rPr lang="en-US" sz="3200" dirty="0" smtClean="0">
                <a:solidFill>
                  <a:srgbClr val="002060"/>
                </a:solidFill>
                <a:latin typeface="Palatino Linotype" panose="02040502050505030304" pitchFamily="18" charset="0"/>
              </a:rPr>
              <a:t>  Freight Planning</a:t>
            </a:r>
          </a:p>
          <a:p>
            <a:pPr marL="285750" indent="-285750">
              <a:spcAft>
                <a:spcPts val="200"/>
              </a:spcAft>
              <a:buFont typeface="Wingdings" panose="05000000000000000000" pitchFamily="2" charset="2"/>
              <a:buChar char="q"/>
            </a:pPr>
            <a:r>
              <a:rPr lang="en-US" sz="3200" dirty="0" smtClean="0">
                <a:solidFill>
                  <a:srgbClr val="002060"/>
                </a:solidFill>
                <a:latin typeface="Palatino Linotype" panose="02040502050505030304" pitchFamily="18" charset="0"/>
              </a:rPr>
              <a:t>  M-95 Marine Highway</a:t>
            </a:r>
          </a:p>
          <a:p>
            <a:pPr marL="285750" indent="-285750">
              <a:spcAft>
                <a:spcPts val="200"/>
              </a:spcAft>
              <a:buFont typeface="Wingdings" panose="05000000000000000000" pitchFamily="2" charset="2"/>
              <a:buChar char="q"/>
            </a:pPr>
            <a:r>
              <a:rPr lang="en-US" sz="3200" dirty="0">
                <a:solidFill>
                  <a:srgbClr val="002060"/>
                </a:solidFill>
                <a:latin typeface="Palatino Linotype" panose="02040502050505030304" pitchFamily="18" charset="0"/>
              </a:rPr>
              <a:t> </a:t>
            </a:r>
            <a:r>
              <a:rPr lang="en-US" sz="3200" dirty="0" smtClean="0">
                <a:solidFill>
                  <a:srgbClr val="002060"/>
                </a:solidFill>
                <a:latin typeface="Palatino Linotype" panose="02040502050505030304" pitchFamily="18" charset="0"/>
              </a:rPr>
              <a:t> Freight </a:t>
            </a:r>
            <a:r>
              <a:rPr lang="en-US" sz="3200" dirty="0">
                <a:solidFill>
                  <a:srgbClr val="002060"/>
                </a:solidFill>
                <a:latin typeface="Palatino Linotype" panose="02040502050505030304" pitchFamily="18" charset="0"/>
              </a:rPr>
              <a:t>Data: Supply Chain Performance</a:t>
            </a:r>
            <a:endParaRPr lang="en-US" sz="3200" dirty="0" smtClean="0">
              <a:solidFill>
                <a:srgbClr val="002060"/>
              </a:solidFill>
              <a:latin typeface="Palatino Linotype" panose="02040502050505030304" pitchFamily="18" charset="0"/>
            </a:endParaRPr>
          </a:p>
          <a:p>
            <a:pPr marL="285750" indent="-285750">
              <a:spcAft>
                <a:spcPts val="200"/>
              </a:spcAft>
              <a:buFont typeface="Wingdings" panose="05000000000000000000" pitchFamily="2" charset="2"/>
              <a:buChar char="q"/>
            </a:pPr>
            <a:r>
              <a:rPr lang="en-US" sz="3200" dirty="0">
                <a:solidFill>
                  <a:srgbClr val="002060"/>
                </a:solidFill>
                <a:latin typeface="Palatino Linotype" panose="02040502050505030304" pitchFamily="18" charset="0"/>
              </a:rPr>
              <a:t> </a:t>
            </a:r>
            <a:r>
              <a:rPr lang="en-US" sz="3200" dirty="0" smtClean="0">
                <a:solidFill>
                  <a:srgbClr val="002060"/>
                </a:solidFill>
                <a:latin typeface="Palatino Linotype" panose="02040502050505030304" pitchFamily="18" charset="0"/>
              </a:rPr>
              <a:t> Truck Parking</a:t>
            </a:r>
            <a:endParaRPr lang="en-US" sz="3200" dirty="0">
              <a:solidFill>
                <a:srgbClr val="002060"/>
              </a:solidFill>
              <a:latin typeface="Palatino Linotype" panose="02040502050505030304" pitchFamily="18" charset="0"/>
            </a:endParaRPr>
          </a:p>
        </p:txBody>
      </p:sp>
      <p:sp>
        <p:nvSpPr>
          <p:cNvPr id="6" name="TextBox 5"/>
          <p:cNvSpPr txBox="1"/>
          <p:nvPr/>
        </p:nvSpPr>
        <p:spPr>
          <a:xfrm>
            <a:off x="5639844" y="3312420"/>
            <a:ext cx="65" cy="276999"/>
          </a:xfrm>
          <a:prstGeom prst="rect">
            <a:avLst/>
          </a:prstGeom>
          <a:noFill/>
          <a:ln>
            <a:solidFill>
              <a:schemeClr val="bg2"/>
            </a:solidFill>
          </a:ln>
        </p:spPr>
        <p:txBody>
          <a:bodyPr wrap="none" lIns="0" tIns="0" rIns="0" bIns="0" rtlCol="0" anchor="ctr" anchorCtr="1">
            <a:spAutoFit/>
          </a:bodyPr>
          <a:lstStyle/>
          <a:p>
            <a:endParaRPr lang="en-US" dirty="0" smtClean="0"/>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240" y="4914367"/>
            <a:ext cx="21336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7840" y="4914367"/>
            <a:ext cx="21336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7334" y="4914367"/>
            <a:ext cx="2133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descr="Train_Vernier_NCDOT"/>
          <p:cNvPicPr>
            <a:picLocks noChangeAspect="1" noChangeArrowheads="1"/>
          </p:cNvPicPr>
          <p:nvPr/>
        </p:nvPicPr>
        <p:blipFill>
          <a:blip r:embed="rId6" cstate="print">
            <a:extLst>
              <a:ext uri="{28A0092B-C50C-407E-A947-70E740481C1C}">
                <a14:useLocalDpi xmlns:a14="http://schemas.microsoft.com/office/drawing/2010/main" val="0"/>
              </a:ext>
            </a:extLst>
          </a:blip>
          <a:srcRect l="3516" r="3516"/>
          <a:stretch>
            <a:fillRect/>
          </a:stretch>
        </p:blipFill>
        <p:spPr bwMode="auto">
          <a:xfrm>
            <a:off x="9423111" y="4911798"/>
            <a:ext cx="2146226" cy="160337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descr="C:\Users\bryanjg\Pictures\Freight\Port Newark Truck Backup (strike threat) 12-27-12 NY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8463" y="4912192"/>
            <a:ext cx="2166694" cy="16208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996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19</a:t>
            </a:fld>
            <a:endParaRPr lang="en-US" dirty="0"/>
          </a:p>
        </p:txBody>
      </p:sp>
      <p:sp>
        <p:nvSpPr>
          <p:cNvPr id="4" name="Title 3"/>
          <p:cNvSpPr>
            <a:spLocks noGrp="1"/>
          </p:cNvSpPr>
          <p:nvPr>
            <p:ph type="title"/>
          </p:nvPr>
        </p:nvSpPr>
        <p:spPr>
          <a:xfrm>
            <a:off x="378734" y="33933"/>
            <a:ext cx="11737065" cy="1128469"/>
          </a:xfrm>
        </p:spPr>
        <p:txBody>
          <a:bodyPr>
            <a:noAutofit/>
          </a:bodyPr>
          <a:lstStyle/>
          <a:p>
            <a:pPr>
              <a:lnSpc>
                <a:spcPct val="110000"/>
              </a:lnSpc>
            </a:pPr>
            <a:r>
              <a:rPr lang="en-US" sz="4000" dirty="0" smtClean="0">
                <a:solidFill>
                  <a:srgbClr val="4A66AC"/>
                </a:solidFill>
              </a:rPr>
              <a:t>State Freight Plans</a:t>
            </a:r>
            <a:endParaRPr lang="en-US" sz="3200" dirty="0">
              <a:solidFill>
                <a:srgbClr val="4A66AC"/>
              </a:solidFill>
            </a:endParaRPr>
          </a:p>
        </p:txBody>
      </p:sp>
      <p:sp>
        <p:nvSpPr>
          <p:cNvPr id="7" name="Content Placeholder 2"/>
          <p:cNvSpPr txBox="1">
            <a:spLocks/>
          </p:cNvSpPr>
          <p:nvPr/>
        </p:nvSpPr>
        <p:spPr>
          <a:xfrm>
            <a:off x="378734" y="2714677"/>
            <a:ext cx="6867776" cy="3076523"/>
          </a:xfrm>
          <a:prstGeom prst="rect">
            <a:avLst/>
          </a:prstGeom>
          <a:ln>
            <a:noFill/>
          </a:ln>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342900" indent="-342900">
              <a:lnSpc>
                <a:spcPct val="100000"/>
              </a:lnSpc>
              <a:spcBef>
                <a:spcPts val="600"/>
              </a:spcBef>
              <a:spcAft>
                <a:spcPts val="600"/>
              </a:spcAft>
            </a:pPr>
            <a:endParaRPr lang="en-US" sz="2400" dirty="0">
              <a:solidFill>
                <a:srgbClr val="002060"/>
              </a:solidFill>
              <a:latin typeface="+mj-lt"/>
            </a:endParaRPr>
          </a:p>
        </p:txBody>
      </p:sp>
      <p:pic>
        <p:nvPicPr>
          <p:cNvPr id="3" name="Picture 2"/>
          <p:cNvPicPr>
            <a:picLocks noChangeAspect="1"/>
          </p:cNvPicPr>
          <p:nvPr/>
        </p:nvPicPr>
        <p:blipFill>
          <a:blip r:embed="rId3"/>
          <a:stretch>
            <a:fillRect/>
          </a:stretch>
        </p:blipFill>
        <p:spPr>
          <a:xfrm>
            <a:off x="8686800" y="311281"/>
            <a:ext cx="3315243" cy="4383547"/>
          </a:xfrm>
          <a:prstGeom prst="rect">
            <a:avLst/>
          </a:prstGeom>
        </p:spPr>
      </p:pic>
      <p:sp>
        <p:nvSpPr>
          <p:cNvPr id="26" name="Explosion 2 25"/>
          <p:cNvSpPr/>
          <p:nvPr/>
        </p:nvSpPr>
        <p:spPr>
          <a:xfrm>
            <a:off x="8763000" y="3588227"/>
            <a:ext cx="2401432" cy="154781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rot="20850379">
            <a:off x="9057808" y="4213745"/>
            <a:ext cx="1852075" cy="261610"/>
          </a:xfrm>
          <a:prstGeom prst="rect">
            <a:avLst/>
          </a:prstGeom>
          <a:noFill/>
        </p:spPr>
        <p:txBody>
          <a:bodyPr wrap="square" rtlCol="0">
            <a:spAutoFit/>
          </a:bodyPr>
          <a:lstStyle/>
          <a:p>
            <a:r>
              <a:rPr lang="en-US" sz="1100" b="1" dirty="0" smtClean="0">
                <a:solidFill>
                  <a:srgbClr val="FFFF99"/>
                </a:solidFill>
              </a:rPr>
              <a:t>REPORT AVAILABLE</a:t>
            </a:r>
            <a:endParaRPr lang="en-US" sz="1100" b="1" dirty="0">
              <a:solidFill>
                <a:srgbClr val="FFFF99"/>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958" y="2329067"/>
            <a:ext cx="2881620" cy="3076463"/>
          </a:xfrm>
          <a:prstGeom prst="rect">
            <a:avLst/>
          </a:prstGeom>
        </p:spPr>
      </p:pic>
      <p:sp>
        <p:nvSpPr>
          <p:cNvPr id="5" name="Cloud Callout 4"/>
          <p:cNvSpPr/>
          <p:nvPr/>
        </p:nvSpPr>
        <p:spPr>
          <a:xfrm>
            <a:off x="5862578" y="1008707"/>
            <a:ext cx="2286000" cy="1262267"/>
          </a:xfrm>
          <a:prstGeom prst="cloudCallout">
            <a:avLst>
              <a:gd name="adj1" fmla="val -49529"/>
              <a:gd name="adj2" fmla="val 65650"/>
            </a:avLst>
          </a:prstGeom>
          <a:gradFill>
            <a:gsLst>
              <a:gs pos="0">
                <a:schemeClr val="accent2">
                  <a:lumMod val="110000"/>
                  <a:satMod val="105000"/>
                  <a:tint val="67000"/>
                  <a:alpha val="2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Data is a BIG issue</a:t>
            </a:r>
            <a:endParaRPr lang="en-US" dirty="0"/>
          </a:p>
        </p:txBody>
      </p:sp>
      <p:sp>
        <p:nvSpPr>
          <p:cNvPr id="10" name="Cloud Callout 9"/>
          <p:cNvSpPr/>
          <p:nvPr/>
        </p:nvSpPr>
        <p:spPr>
          <a:xfrm>
            <a:off x="5862578" y="3082283"/>
            <a:ext cx="2652242" cy="1262267"/>
          </a:xfrm>
          <a:prstGeom prst="cloudCallout">
            <a:avLst>
              <a:gd name="adj1" fmla="val -49529"/>
              <a:gd name="adj2" fmla="val 65650"/>
            </a:avLst>
          </a:prstGeom>
          <a:gradFill>
            <a:gsLst>
              <a:gs pos="0">
                <a:schemeClr val="accent2">
                  <a:lumMod val="110000"/>
                  <a:satMod val="105000"/>
                  <a:tint val="67000"/>
                  <a:alpha val="2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Need more coordination</a:t>
            </a:r>
            <a:endParaRPr lang="en-US" sz="1600" dirty="0"/>
          </a:p>
        </p:txBody>
      </p:sp>
      <p:sp>
        <p:nvSpPr>
          <p:cNvPr id="11" name="Cloud Callout 10"/>
          <p:cNvSpPr/>
          <p:nvPr/>
        </p:nvSpPr>
        <p:spPr>
          <a:xfrm>
            <a:off x="424939" y="4171950"/>
            <a:ext cx="2286000" cy="1262267"/>
          </a:xfrm>
          <a:prstGeom prst="cloudCallout">
            <a:avLst>
              <a:gd name="adj1" fmla="val 60589"/>
              <a:gd name="adj2" fmla="val 45196"/>
            </a:avLst>
          </a:prstGeom>
          <a:gradFill>
            <a:gsLst>
              <a:gs pos="0">
                <a:schemeClr val="accent2">
                  <a:lumMod val="110000"/>
                  <a:satMod val="105000"/>
                  <a:tint val="67000"/>
                  <a:alpha val="2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Staff expertise lacking</a:t>
            </a:r>
            <a:endParaRPr lang="en-US" dirty="0"/>
          </a:p>
        </p:txBody>
      </p:sp>
      <p:sp>
        <p:nvSpPr>
          <p:cNvPr id="12" name="Cloud Callout 11"/>
          <p:cNvSpPr/>
          <p:nvPr/>
        </p:nvSpPr>
        <p:spPr>
          <a:xfrm>
            <a:off x="378734" y="1292688"/>
            <a:ext cx="2974066" cy="1262267"/>
          </a:xfrm>
          <a:prstGeom prst="cloudCallout">
            <a:avLst>
              <a:gd name="adj1" fmla="val 39299"/>
              <a:gd name="adj2" fmla="val 92922"/>
            </a:avLst>
          </a:prstGeom>
          <a:gradFill>
            <a:gsLst>
              <a:gs pos="0">
                <a:schemeClr val="accent2">
                  <a:lumMod val="110000"/>
                  <a:satMod val="105000"/>
                  <a:tint val="67000"/>
                  <a:alpha val="2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Freight Advisory Committee GREAT</a:t>
            </a:r>
            <a:endParaRPr lang="en-US" sz="1600" dirty="0"/>
          </a:p>
        </p:txBody>
      </p:sp>
      <p:sp>
        <p:nvSpPr>
          <p:cNvPr id="13" name="Cloud Callout 12"/>
          <p:cNvSpPr/>
          <p:nvPr/>
        </p:nvSpPr>
        <p:spPr>
          <a:xfrm>
            <a:off x="5137492" y="5319788"/>
            <a:ext cx="2737105" cy="1262267"/>
          </a:xfrm>
          <a:prstGeom prst="cloudCallout">
            <a:avLst>
              <a:gd name="adj1" fmla="val -92118"/>
              <a:gd name="adj2" fmla="val -37472"/>
            </a:avLst>
          </a:prstGeom>
          <a:gradFill>
            <a:gsLst>
              <a:gs pos="0">
                <a:schemeClr val="accent2">
                  <a:lumMod val="110000"/>
                  <a:satMod val="105000"/>
                  <a:tint val="67000"/>
                  <a:alpha val="2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Get your elevator speech ready!</a:t>
            </a:r>
            <a:endParaRPr lang="en-US" sz="1600" dirty="0"/>
          </a:p>
        </p:txBody>
      </p:sp>
      <p:sp>
        <p:nvSpPr>
          <p:cNvPr id="6" name="Rectangle 5"/>
          <p:cNvSpPr/>
          <p:nvPr/>
        </p:nvSpPr>
        <p:spPr>
          <a:xfrm>
            <a:off x="2980958" y="5136040"/>
            <a:ext cx="2881620" cy="269490"/>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8135081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E1C2-3025-4BAF-BB9A-565510E1E3C7}"/>
              </a:ext>
            </a:extLst>
          </p:cNvPr>
          <p:cNvSpPr>
            <a:spLocks noGrp="1"/>
          </p:cNvSpPr>
          <p:nvPr>
            <p:ph type="sldNum" sz="quarter" idx="12"/>
          </p:nvPr>
        </p:nvSpPr>
        <p:spPr/>
        <p:txBody>
          <a:bodyPr/>
          <a:lstStyle/>
          <a:p>
            <a:fld id="{AAEAE4A8-A6E5-453E-B946-FB774B73F48C}" type="slidenum">
              <a:rPr lang="en-US" smtClean="0"/>
              <a:pPr/>
              <a:t>2</a:t>
            </a:fld>
            <a:endParaRPr lang="en-US" dirty="0"/>
          </a:p>
        </p:txBody>
      </p:sp>
      <p:sp>
        <p:nvSpPr>
          <p:cNvPr id="4" name="Title 3">
            <a:extLst>
              <a:ext uri="{FF2B5EF4-FFF2-40B4-BE49-F238E27FC236}">
                <a16:creationId xmlns:a16="http://schemas.microsoft.com/office/drawing/2014/main" id="{1712397D-1C58-40A2-822F-AB1C7BE53573}"/>
              </a:ext>
            </a:extLst>
          </p:cNvPr>
          <p:cNvSpPr>
            <a:spLocks noGrp="1"/>
          </p:cNvSpPr>
          <p:nvPr>
            <p:ph type="title"/>
          </p:nvPr>
        </p:nvSpPr>
        <p:spPr/>
        <p:txBody>
          <a:bodyPr/>
          <a:lstStyle/>
          <a:p>
            <a:r>
              <a:rPr lang="en-US" dirty="0"/>
              <a:t>Presentation Outline</a:t>
            </a:r>
          </a:p>
        </p:txBody>
      </p:sp>
      <p:sp>
        <p:nvSpPr>
          <p:cNvPr id="5" name="Content Placeholder 2">
            <a:extLst>
              <a:ext uri="{FF2B5EF4-FFF2-40B4-BE49-F238E27FC236}">
                <a16:creationId xmlns:a16="http://schemas.microsoft.com/office/drawing/2014/main" id="{A0BFC110-949D-4543-B8BB-F358EDAC663E}"/>
              </a:ext>
            </a:extLst>
          </p:cNvPr>
          <p:cNvSpPr txBox="1">
            <a:spLocks/>
          </p:cNvSpPr>
          <p:nvPr/>
        </p:nvSpPr>
        <p:spPr>
          <a:xfrm>
            <a:off x="1447800" y="1828800"/>
            <a:ext cx="8555694" cy="3484604"/>
          </a:xfrm>
          <a:prstGeom prst="rect">
            <a:avLst/>
          </a:prstGeom>
        </p:spPr>
        <p:txBody>
          <a:bodyPr>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200" dirty="0">
                <a:solidFill>
                  <a:srgbClr val="222A73"/>
                </a:solidFill>
              </a:rPr>
              <a:t>What we know….</a:t>
            </a:r>
          </a:p>
          <a:p>
            <a:pPr>
              <a:spcAft>
                <a:spcPts val="1200"/>
              </a:spcAft>
            </a:pPr>
            <a:endParaRPr lang="en-US" sz="2200" dirty="0">
              <a:solidFill>
                <a:srgbClr val="222A73"/>
              </a:solidFill>
            </a:endParaRPr>
          </a:p>
          <a:p>
            <a:pPr>
              <a:spcAft>
                <a:spcPts val="1200"/>
              </a:spcAft>
            </a:pPr>
            <a:endParaRPr lang="en-US" sz="2200" dirty="0">
              <a:solidFill>
                <a:srgbClr val="222A73"/>
              </a:solidFill>
            </a:endParaRPr>
          </a:p>
          <a:p>
            <a:pPr>
              <a:spcAft>
                <a:spcPts val="1200"/>
              </a:spcAft>
            </a:pPr>
            <a:r>
              <a:rPr lang="en-US" sz="2200" dirty="0">
                <a:solidFill>
                  <a:srgbClr val="222A73"/>
                </a:solidFill>
              </a:rPr>
              <a:t>What we are doing about it…</a:t>
            </a:r>
          </a:p>
          <a:p>
            <a:pPr>
              <a:spcAft>
                <a:spcPts val="1200"/>
              </a:spcAft>
            </a:pPr>
            <a:endParaRPr lang="en-US" sz="2200" dirty="0">
              <a:solidFill>
                <a:srgbClr val="222A73"/>
              </a:solidFill>
            </a:endParaRPr>
          </a:p>
          <a:p>
            <a:pPr>
              <a:spcAft>
                <a:spcPts val="1200"/>
              </a:spcAft>
            </a:pPr>
            <a:endParaRPr lang="en-US" sz="2200" dirty="0">
              <a:solidFill>
                <a:srgbClr val="222A73"/>
              </a:solidFill>
            </a:endParaRPr>
          </a:p>
          <a:p>
            <a:pPr>
              <a:spcAft>
                <a:spcPts val="1200"/>
              </a:spcAft>
            </a:pPr>
            <a:r>
              <a:rPr lang="en-US" sz="2200" dirty="0" smtClean="0">
                <a:solidFill>
                  <a:srgbClr val="222A73"/>
                </a:solidFill>
              </a:rPr>
              <a:t>Working together in </a:t>
            </a:r>
            <a:r>
              <a:rPr lang="en-US" sz="2200" dirty="0">
                <a:solidFill>
                  <a:srgbClr val="222A73"/>
                </a:solidFill>
              </a:rPr>
              <a:t>times of change….</a:t>
            </a:r>
          </a:p>
        </p:txBody>
      </p:sp>
      <p:pic>
        <p:nvPicPr>
          <p:cNvPr id="6" name="Picture 2" descr="C:\Users\Patricia\Desktop\I-95 Coalition\Presentations\Images Etc for PP\the-winds-of-change.jpg">
            <a:extLst>
              <a:ext uri="{FF2B5EF4-FFF2-40B4-BE49-F238E27FC236}">
                <a16:creationId xmlns:a16="http://schemas.microsoft.com/office/drawing/2014/main" id="{B406E5AA-C461-4B1F-854D-4C60FE9CE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998" y="3886200"/>
            <a:ext cx="2949731" cy="23815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DCB04F1-4BB2-4B40-9856-B09807EB9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524000"/>
            <a:ext cx="1057016" cy="947345"/>
          </a:xfrm>
          <a:prstGeom prst="rect">
            <a:avLst/>
          </a:prstGeom>
        </p:spPr>
      </p:pic>
      <p:pic>
        <p:nvPicPr>
          <p:cNvPr id="8" name="Picture 7" descr="File:Question mark 1.svg">
            <a:extLst>
              <a:ext uri="{FF2B5EF4-FFF2-40B4-BE49-F238E27FC236}">
                <a16:creationId xmlns:a16="http://schemas.microsoft.com/office/drawing/2014/main" id="{2EDFFD48-419C-4C3C-AEA5-7DD025B5E0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2609216"/>
            <a:ext cx="1153666" cy="1462454"/>
          </a:xfrm>
          <a:prstGeom prst="rect">
            <a:avLst/>
          </a:prstGeom>
        </p:spPr>
      </p:pic>
    </p:spTree>
    <p:extLst>
      <p:ext uri="{BB962C8B-B14F-4D97-AF65-F5344CB8AC3E}">
        <p14:creationId xmlns:p14="http://schemas.microsoft.com/office/powerpoint/2010/main" val="1208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20</a:t>
            </a:fld>
            <a:endParaRPr lang="en-US" dirty="0"/>
          </a:p>
        </p:txBody>
      </p:sp>
      <p:sp>
        <p:nvSpPr>
          <p:cNvPr id="8" name="Content Placeholder 7"/>
          <p:cNvSpPr>
            <a:spLocks noGrp="1"/>
          </p:cNvSpPr>
          <p:nvPr>
            <p:ph idx="1"/>
          </p:nvPr>
        </p:nvSpPr>
        <p:spPr>
          <a:xfrm>
            <a:off x="304800" y="1524000"/>
            <a:ext cx="7315200" cy="4800600"/>
          </a:xfrm>
        </p:spPr>
        <p:txBody>
          <a:bodyPr>
            <a:normAutofit/>
          </a:bodyPr>
          <a:lstStyle/>
          <a:p>
            <a:pPr>
              <a:lnSpc>
                <a:spcPct val="108000"/>
              </a:lnSpc>
            </a:pPr>
            <a:r>
              <a:rPr lang="en-US" dirty="0" smtClean="0">
                <a:solidFill>
                  <a:srgbClr val="002060"/>
                </a:solidFill>
              </a:rPr>
              <a:t>I-95 Corridor Coalition and its geographic region designated by USDOT in 2010 as “M-95 Marine Highway Corridor”</a:t>
            </a:r>
          </a:p>
          <a:p>
            <a:pPr>
              <a:lnSpc>
                <a:spcPct val="108000"/>
              </a:lnSpc>
            </a:pPr>
            <a:r>
              <a:rPr lang="en-US" dirty="0" smtClean="0">
                <a:solidFill>
                  <a:srgbClr val="002060"/>
                </a:solidFill>
              </a:rPr>
              <a:t>Extends Florida to Maine– including ports, harbors, inland and inter-coastal waterways along the Atlantic Coast</a:t>
            </a:r>
          </a:p>
          <a:p>
            <a:r>
              <a:rPr lang="en-US" dirty="0" smtClean="0">
                <a:solidFill>
                  <a:srgbClr val="002060"/>
                </a:solidFill>
              </a:rPr>
              <a:t>Coalition role: </a:t>
            </a:r>
          </a:p>
          <a:p>
            <a:pPr lvl="1">
              <a:lnSpc>
                <a:spcPct val="100000"/>
              </a:lnSpc>
              <a:buFont typeface="Wingdings" panose="05000000000000000000" pitchFamily="2" charset="2"/>
              <a:buChar char="ü"/>
            </a:pPr>
            <a:r>
              <a:rPr lang="en-US" dirty="0" smtClean="0">
                <a:solidFill>
                  <a:srgbClr val="002060"/>
                </a:solidFill>
              </a:rPr>
              <a:t>Coordinator, facilitator, educator, information sharing “neutral party” between multiple jurisdictions and stakeholders</a:t>
            </a:r>
          </a:p>
          <a:p>
            <a:pPr>
              <a:lnSpc>
                <a:spcPct val="108000"/>
              </a:lnSpc>
            </a:pPr>
            <a:r>
              <a:rPr lang="en-US" dirty="0" smtClean="0">
                <a:solidFill>
                  <a:srgbClr val="002060"/>
                </a:solidFill>
              </a:rPr>
              <a:t>Coalition agencies use this designation to advance projects:</a:t>
            </a:r>
          </a:p>
          <a:p>
            <a:pPr lvl="1">
              <a:lnSpc>
                <a:spcPct val="100000"/>
              </a:lnSpc>
              <a:buFont typeface="Wingdings" panose="05000000000000000000" pitchFamily="2" charset="2"/>
              <a:buChar char="ü"/>
            </a:pPr>
            <a:r>
              <a:rPr lang="en-US" dirty="0" smtClean="0">
                <a:solidFill>
                  <a:srgbClr val="002060"/>
                </a:solidFill>
              </a:rPr>
              <a:t>Port of Virginia/Richmond MPO James River Barge Service operational since 2010</a:t>
            </a:r>
          </a:p>
          <a:p>
            <a:pPr lvl="1">
              <a:lnSpc>
                <a:spcPct val="100000"/>
              </a:lnSpc>
              <a:buFont typeface="Wingdings" panose="05000000000000000000" pitchFamily="2" charset="2"/>
              <a:buChar char="ü"/>
            </a:pPr>
            <a:r>
              <a:rPr lang="en-US" dirty="0" smtClean="0">
                <a:solidFill>
                  <a:srgbClr val="002060"/>
                </a:solidFill>
              </a:rPr>
              <a:t>August 2018 USDOT awarded funding to projects in NY, CT, RI and VA</a:t>
            </a:r>
          </a:p>
          <a:p>
            <a:pPr lvl="1"/>
            <a:endParaRPr lang="en-US" dirty="0" smtClean="0">
              <a:solidFill>
                <a:srgbClr val="002060"/>
              </a:solidFill>
            </a:endParaRPr>
          </a:p>
        </p:txBody>
      </p:sp>
      <p:sp>
        <p:nvSpPr>
          <p:cNvPr id="6" name="Title 5"/>
          <p:cNvSpPr>
            <a:spLocks noGrp="1"/>
          </p:cNvSpPr>
          <p:nvPr>
            <p:ph type="title"/>
          </p:nvPr>
        </p:nvSpPr>
        <p:spPr/>
        <p:txBody>
          <a:bodyPr/>
          <a:lstStyle/>
          <a:p>
            <a:r>
              <a:rPr lang="en-US" dirty="0" smtClean="0"/>
              <a:t>M-95 Marine Highway Corridor</a:t>
            </a:r>
            <a:endParaRPr lang="en-US" dirty="0"/>
          </a:p>
        </p:txBody>
      </p:sp>
      <p:pic>
        <p:nvPicPr>
          <p:cNvPr id="9" name="Content Placeholder 8"/>
          <p:cNvPicPr>
            <a:picLocks noGrp="1" noChangeAspect="1"/>
          </p:cNvPicPr>
          <p:nvPr>
            <p:ph sz="half" idx="4294967295"/>
          </p:nvPr>
        </p:nvPicPr>
        <p:blipFill>
          <a:blip r:embed="rId3"/>
          <a:stretch>
            <a:fillRect/>
          </a:stretch>
        </p:blipFill>
        <p:spPr>
          <a:xfrm>
            <a:off x="8001000" y="533400"/>
            <a:ext cx="3776663" cy="4648200"/>
          </a:xfrm>
          <a:prstGeom prst="rect">
            <a:avLst/>
          </a:prstGeom>
        </p:spPr>
      </p:pic>
    </p:spTree>
    <p:extLst>
      <p:ext uri="{BB962C8B-B14F-4D97-AF65-F5344CB8AC3E}">
        <p14:creationId xmlns:p14="http://schemas.microsoft.com/office/powerpoint/2010/main" val="14225533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AE4A8-A6E5-453E-B946-FB774B73F48C}" type="slidenum">
              <a:rPr kumimoji="0" lang="en-US" sz="1000" b="0" i="0" u="none" strike="noStrike" kern="1200" cap="none" spc="0" normalizeH="0" baseline="0" noProof="0" smtClean="0">
                <a:ln>
                  <a:noFill/>
                </a:ln>
                <a:solidFill>
                  <a:prstClr val="white"/>
                </a:solidFill>
                <a:effectLst/>
                <a:uLnTx/>
                <a:uFillTx/>
                <a:latin typeface="Palatino Linotype" panose="0204050205050503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sp>
        <p:nvSpPr>
          <p:cNvPr id="3" name="Content Placeholder 2"/>
          <p:cNvSpPr>
            <a:spLocks noGrp="1"/>
          </p:cNvSpPr>
          <p:nvPr>
            <p:ph idx="1"/>
          </p:nvPr>
        </p:nvSpPr>
        <p:spPr>
          <a:xfrm>
            <a:off x="838200" y="1190628"/>
            <a:ext cx="10820400" cy="4905372"/>
          </a:xfrm>
        </p:spPr>
        <p:txBody>
          <a:bodyPr>
            <a:normAutofit fontScale="92500" lnSpcReduction="10000"/>
          </a:bodyPr>
          <a:lstStyle/>
          <a:p>
            <a:pPr marL="45720" indent="0">
              <a:buNone/>
            </a:pPr>
            <a:r>
              <a:rPr lang="en-US" sz="2400" b="1" dirty="0"/>
              <a:t>Project Goal: move supply chain performance monitoring from theory into real-world applications</a:t>
            </a:r>
          </a:p>
          <a:p>
            <a:pPr marL="45720" indent="0">
              <a:buNone/>
            </a:pPr>
            <a:r>
              <a:rPr lang="en-US" dirty="0"/>
              <a:t>Two tracks:</a:t>
            </a:r>
          </a:p>
          <a:p>
            <a:pPr marL="45720" indent="0">
              <a:buNone/>
            </a:pPr>
            <a:r>
              <a:rPr lang="en-US" dirty="0"/>
              <a:t>1) National supply chain performance monitoring</a:t>
            </a:r>
          </a:p>
          <a:p>
            <a:pPr lvl="1"/>
            <a:r>
              <a:rPr lang="en-US" dirty="0"/>
              <a:t>Select “market basket” of supply chains</a:t>
            </a:r>
          </a:p>
          <a:p>
            <a:pPr lvl="1"/>
            <a:r>
              <a:rPr lang="en-US" dirty="0"/>
              <a:t>Establish data sharing and procurement agreements</a:t>
            </a:r>
          </a:p>
          <a:p>
            <a:pPr lvl="1"/>
            <a:r>
              <a:rPr lang="en-US" dirty="0"/>
              <a:t>Collect and track three supply chain measures</a:t>
            </a:r>
          </a:p>
          <a:p>
            <a:pPr lvl="2"/>
            <a:r>
              <a:rPr lang="en-US" dirty="0"/>
              <a:t>Time</a:t>
            </a:r>
          </a:p>
          <a:p>
            <a:pPr lvl="2"/>
            <a:r>
              <a:rPr lang="en-US" dirty="0"/>
              <a:t>Cost</a:t>
            </a:r>
          </a:p>
          <a:p>
            <a:pPr lvl="2"/>
            <a:r>
              <a:rPr lang="en-US" dirty="0"/>
              <a:t>Travel time reliability</a:t>
            </a:r>
          </a:p>
          <a:p>
            <a:pPr lvl="1"/>
            <a:r>
              <a:rPr lang="en-US" dirty="0"/>
              <a:t>Produce quarterly </a:t>
            </a:r>
            <a:r>
              <a:rPr lang="en-US" dirty="0" smtClean="0"/>
              <a:t>reports for monitoring</a:t>
            </a:r>
            <a:endParaRPr lang="en-US" dirty="0"/>
          </a:p>
          <a:p>
            <a:r>
              <a:rPr lang="en-US" dirty="0"/>
              <a:t>2) State /Regional Pilots</a:t>
            </a:r>
          </a:p>
          <a:p>
            <a:pPr lvl="1"/>
            <a:r>
              <a:rPr lang="en-US" dirty="0"/>
              <a:t>Test feasibility of applying national monitoring measures locally</a:t>
            </a:r>
          </a:p>
          <a:p>
            <a:pPr lvl="1"/>
            <a:r>
              <a:rPr lang="en-US" dirty="0"/>
              <a:t>Two pilots: metropolitan Chicago and metropolitan New York </a:t>
            </a:r>
          </a:p>
          <a:p>
            <a:endParaRPr lang="en-US" dirty="0"/>
          </a:p>
          <a:p>
            <a:endParaRPr lang="en-US" dirty="0"/>
          </a:p>
        </p:txBody>
      </p:sp>
      <p:sp>
        <p:nvSpPr>
          <p:cNvPr id="4" name="Title 3"/>
          <p:cNvSpPr>
            <a:spLocks noGrp="1"/>
          </p:cNvSpPr>
          <p:nvPr>
            <p:ph type="title"/>
          </p:nvPr>
        </p:nvSpPr>
        <p:spPr>
          <a:xfrm>
            <a:off x="304800" y="0"/>
            <a:ext cx="10439400" cy="1066800"/>
          </a:xfrm>
        </p:spPr>
        <p:txBody>
          <a:bodyPr/>
          <a:lstStyle/>
          <a:p>
            <a:r>
              <a:rPr lang="en-US" dirty="0"/>
              <a:t>National Freight Fluidity Monitoring Program</a:t>
            </a:r>
          </a:p>
        </p:txBody>
      </p:sp>
      <p:pic>
        <p:nvPicPr>
          <p:cNvPr id="6" name="Picture 5"/>
          <p:cNvPicPr>
            <a:picLocks noChangeAspect="1"/>
          </p:cNvPicPr>
          <p:nvPr/>
        </p:nvPicPr>
        <p:blipFill>
          <a:blip r:embed="rId2"/>
          <a:stretch>
            <a:fillRect/>
          </a:stretch>
        </p:blipFill>
        <p:spPr>
          <a:xfrm>
            <a:off x="7162800" y="1905000"/>
            <a:ext cx="4797968" cy="2971800"/>
          </a:xfrm>
          <a:prstGeom prst="rect">
            <a:avLst/>
          </a:prstGeom>
        </p:spPr>
      </p:pic>
    </p:spTree>
    <p:extLst>
      <p:ext uri="{BB962C8B-B14F-4D97-AF65-F5344CB8AC3E}">
        <p14:creationId xmlns:p14="http://schemas.microsoft.com/office/powerpoint/2010/main" val="28616366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8288"/>
            <a:ext cx="12192000" cy="6876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3"/>
          <a:srcRect t="5810"/>
          <a:stretch/>
        </p:blipFill>
        <p:spPr>
          <a:xfrm>
            <a:off x="16257" y="2027584"/>
            <a:ext cx="7896814" cy="4215243"/>
          </a:xfrm>
          <a:prstGeom prst="rect">
            <a:avLst/>
          </a:prstGeom>
        </p:spPr>
      </p:pic>
      <p:pic>
        <p:nvPicPr>
          <p:cNvPr id="7" name="Picture 6"/>
          <p:cNvPicPr>
            <a:picLocks noChangeAspect="1"/>
          </p:cNvPicPr>
          <p:nvPr/>
        </p:nvPicPr>
        <p:blipFill>
          <a:blip r:embed="rId4"/>
          <a:stretch>
            <a:fillRect/>
          </a:stretch>
        </p:blipFill>
        <p:spPr>
          <a:xfrm>
            <a:off x="7637158" y="2045880"/>
            <a:ext cx="1333686" cy="2534004"/>
          </a:xfrm>
          <a:prstGeom prst="rect">
            <a:avLst/>
          </a:prstGeom>
        </p:spPr>
      </p:pic>
      <p:pic>
        <p:nvPicPr>
          <p:cNvPr id="9" name="Picture Placeholder 8"/>
          <p:cNvPicPr>
            <a:picLocks noGrp="1" noChangeAspect="1"/>
          </p:cNvPicPr>
          <p:nvPr>
            <p:ph type="pic" sz="quarter" idx="11"/>
          </p:nvPr>
        </p:nvPicPr>
        <p:blipFill>
          <a:blip r:embed="rId5"/>
          <a:srcRect l="2869" r="2869"/>
          <a:stretch>
            <a:fillRect/>
          </a:stretch>
        </p:blipFill>
        <p:spPr>
          <a:xfrm>
            <a:off x="8712200" y="120650"/>
            <a:ext cx="3479800" cy="2136775"/>
          </a:xfrm>
          <a:prstGeom prst="rect">
            <a:avLst/>
          </a:prstGeom>
        </p:spPr>
      </p:pic>
      <p:sp>
        <p:nvSpPr>
          <p:cNvPr id="5" name="Title 1"/>
          <p:cNvSpPr txBox="1">
            <a:spLocks/>
          </p:cNvSpPr>
          <p:nvPr/>
        </p:nvSpPr>
        <p:spPr>
          <a:xfrm>
            <a:off x="255105" y="-5935"/>
            <a:ext cx="10515600" cy="589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j-ea"/>
                <a:cs typeface="+mj-cs"/>
              </a:rPr>
              <a:t>Industry Sector Example: Food Products Manufacturing</a:t>
            </a:r>
          </a:p>
        </p:txBody>
      </p:sp>
      <p:sp>
        <p:nvSpPr>
          <p:cNvPr id="6" name="Content Placeholder 2"/>
          <p:cNvSpPr txBox="1">
            <a:spLocks/>
          </p:cNvSpPr>
          <p:nvPr/>
        </p:nvSpPr>
        <p:spPr>
          <a:xfrm>
            <a:off x="279350" y="597320"/>
            <a:ext cx="8074755" cy="1204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2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Definition: NAICS 311-2</a:t>
            </a:r>
            <a:endPar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228600" marR="0" lvl="0" indent="-2286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Typical Commodities:  </a:t>
            </a: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fresh, frozen, or processed meats, poultry, fish, fruits, vegetables; milled grains/oilseeds; sugars; baked goods; beverages</a:t>
            </a:r>
          </a:p>
          <a:p>
            <a:pPr marL="228600" marR="0" lvl="0" indent="-2286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Representative Supply Chains: Anheuser-Busch, Coca-Cola, Perdue, General Mills</a:t>
            </a:r>
          </a:p>
        </p:txBody>
      </p:sp>
      <p:graphicFrame>
        <p:nvGraphicFramePr>
          <p:cNvPr id="8" name="Table 7"/>
          <p:cNvGraphicFramePr>
            <a:graphicFrameLocks noGrp="1"/>
          </p:cNvGraphicFramePr>
          <p:nvPr>
            <p:extLst/>
          </p:nvPr>
        </p:nvGraphicFramePr>
        <p:xfrm>
          <a:off x="226105" y="5959387"/>
          <a:ext cx="8128000" cy="88900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a:txBody>
                    <a:bodyPr/>
                    <a:lstStyle/>
                    <a:p>
                      <a:pPr algn="ctr"/>
                      <a:r>
                        <a:rPr lang="en-US" sz="1400" dirty="0"/>
                        <a:t>NAICS </a:t>
                      </a:r>
                      <a:r>
                        <a:rPr lang="en-US" sz="1400" baseline="0" dirty="0"/>
                        <a:t>GDP</a:t>
                      </a:r>
                      <a:endParaRPr lang="en-US" sz="1400" dirty="0"/>
                    </a:p>
                  </a:txBody>
                  <a:tcPr/>
                </a:tc>
                <a:tc>
                  <a:txBody>
                    <a:bodyPr/>
                    <a:lstStyle/>
                    <a:p>
                      <a:pPr algn="ctr"/>
                      <a:r>
                        <a:rPr lang="en-US" sz="1400" dirty="0"/>
                        <a:t>Trade</a:t>
                      </a:r>
                      <a:r>
                        <a:rPr lang="en-US" sz="1400" baseline="0" dirty="0"/>
                        <a:t> Share (CFS Value)</a:t>
                      </a:r>
                      <a:endParaRPr lang="en-US" sz="1400" dirty="0"/>
                    </a:p>
                  </a:txBody>
                  <a:tcPr/>
                </a:tc>
                <a:tc>
                  <a:txBody>
                    <a:bodyPr/>
                    <a:lstStyle/>
                    <a:p>
                      <a:pPr algn="ctr"/>
                      <a:r>
                        <a:rPr lang="en-US" sz="1400" dirty="0"/>
                        <a:t>D Modes (CFS Ton-Miles)</a:t>
                      </a:r>
                    </a:p>
                  </a:txBody>
                  <a:tcPr/>
                </a:tc>
                <a:tc>
                  <a:txBody>
                    <a:bodyPr/>
                    <a:lstStyle/>
                    <a:p>
                      <a:pPr algn="ctr"/>
                      <a:r>
                        <a:rPr lang="en-US" sz="1400" dirty="0"/>
                        <a:t>Tons and Avg</a:t>
                      </a:r>
                      <a:r>
                        <a:rPr lang="en-US" sz="1400" baseline="0" dirty="0"/>
                        <a:t> Dist </a:t>
                      </a:r>
                      <a:r>
                        <a:rPr lang="en-US" sz="1400" dirty="0"/>
                        <a:t>(CFS)</a:t>
                      </a:r>
                    </a:p>
                  </a:txBody>
                  <a:tcPr/>
                </a:tc>
                <a:extLst>
                  <a:ext uri="{0D108BD9-81ED-4DB2-BD59-A6C34878D82A}">
                    <a16:rowId xmlns:a16="http://schemas.microsoft.com/office/drawing/2014/main" val="10000"/>
                  </a:ext>
                </a:extLst>
              </a:tr>
              <a:tr h="370840">
                <a:tc>
                  <a:txBody>
                    <a:bodyPr/>
                    <a:lstStyle/>
                    <a:p>
                      <a:pPr algn="ctr"/>
                      <a:r>
                        <a:rPr lang="en-US" sz="1400" b="1" dirty="0"/>
                        <a:t>$493</a:t>
                      </a:r>
                      <a:r>
                        <a:rPr lang="en-US" sz="1400" b="1" baseline="0" dirty="0"/>
                        <a:t> B</a:t>
                      </a:r>
                      <a:endParaRPr lang="en-US" sz="1400" b="1" dirty="0"/>
                    </a:p>
                  </a:txBody>
                  <a:tcPr/>
                </a:tc>
                <a:tc>
                  <a:txBody>
                    <a:bodyPr/>
                    <a:lstStyle/>
                    <a:p>
                      <a:pPr algn="ctr"/>
                      <a:r>
                        <a:rPr lang="en-US" sz="1400" b="1" dirty="0"/>
                        <a:t>4% E, 96% D or I</a:t>
                      </a:r>
                    </a:p>
                  </a:txBody>
                  <a:tcPr/>
                </a:tc>
                <a:tc>
                  <a:txBody>
                    <a:bodyPr/>
                    <a:lstStyle/>
                    <a:p>
                      <a:pPr algn="ctr"/>
                      <a:r>
                        <a:rPr lang="en-US" sz="1400" b="1" dirty="0"/>
                        <a:t>68% T, 20% R, 12% O</a:t>
                      </a:r>
                    </a:p>
                  </a:txBody>
                  <a:tcPr/>
                </a:tc>
                <a:tc>
                  <a:txBody>
                    <a:bodyPr/>
                    <a:lstStyle/>
                    <a:p>
                      <a:pPr algn="ctr"/>
                      <a:r>
                        <a:rPr lang="en-US" sz="1400" b="1" dirty="0"/>
                        <a:t>706 M tons, 440 miles</a:t>
                      </a: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8704204" y="3851024"/>
            <a:ext cx="34865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FAF O/D DENSITY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PLACEHOLDER</a:t>
            </a:r>
          </a:p>
        </p:txBody>
      </p:sp>
      <p:sp>
        <p:nvSpPr>
          <p:cNvPr id="13" name="TextBox 12"/>
          <p:cNvSpPr txBox="1"/>
          <p:nvPr/>
        </p:nvSpPr>
        <p:spPr>
          <a:xfrm>
            <a:off x="8702948" y="1918192"/>
            <a:ext cx="34877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solidFill>
                <a:effectLst/>
                <a:uLnTx/>
                <a:uFillTx/>
                <a:latin typeface="Calibri" panose="020F0502020204030204"/>
                <a:ea typeface="+mn-ea"/>
                <a:cs typeface="+mn-cs"/>
              </a:rPr>
              <a:t>EMPLOYMENT BY NAICS (CBP)</a:t>
            </a:r>
          </a:p>
        </p:txBody>
      </p:sp>
      <p:pic>
        <p:nvPicPr>
          <p:cNvPr id="15" name="Picture Placeholder 14"/>
          <p:cNvPicPr>
            <a:picLocks noGrp="1" noChangeAspect="1"/>
          </p:cNvPicPr>
          <p:nvPr>
            <p:ph type="pic" sz="quarter" idx="10"/>
          </p:nvPr>
        </p:nvPicPr>
        <p:blipFill>
          <a:blip r:embed="rId6"/>
          <a:srcRect t="1191" b="1191"/>
          <a:stretch>
            <a:fillRect/>
          </a:stretch>
        </p:blipFill>
        <p:spPr>
          <a:xfrm>
            <a:off x="8705850" y="2360613"/>
            <a:ext cx="3486150" cy="2136775"/>
          </a:xfrm>
          <a:prstGeom prst="rect">
            <a:avLst/>
          </a:prstGeom>
        </p:spPr>
      </p:pic>
      <p:sp>
        <p:nvSpPr>
          <p:cNvPr id="18" name="TextBox 17"/>
          <p:cNvSpPr txBox="1"/>
          <p:nvPr/>
        </p:nvSpPr>
        <p:spPr>
          <a:xfrm>
            <a:off x="226105" y="5470358"/>
            <a:ext cx="704933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solidFill>
                <a:effectLst/>
                <a:uLnTx/>
                <a:uFillTx/>
                <a:latin typeface="Calibri" panose="020F0502020204030204"/>
                <a:ea typeface="+mn-ea"/>
                <a:cs typeface="+mn-cs"/>
              </a:rPr>
              <a:t>2012 TONS (OVER 0.25 M) BY MODE (CFS)</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5673" y="4177443"/>
            <a:ext cx="3511307" cy="2680556"/>
          </a:xfrm>
          <a:prstGeom prst="rect">
            <a:avLst/>
          </a:prstGeom>
        </p:spPr>
      </p:pic>
      <p:sp>
        <p:nvSpPr>
          <p:cNvPr id="16" name="TextBox 15"/>
          <p:cNvSpPr txBox="1"/>
          <p:nvPr/>
        </p:nvSpPr>
        <p:spPr>
          <a:xfrm>
            <a:off x="8563707" y="3966577"/>
            <a:ext cx="37155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solidFill>
                <a:effectLst/>
                <a:uLnTx/>
                <a:uFillTx/>
                <a:latin typeface="Calibri" panose="020F0502020204030204"/>
                <a:ea typeface="+mn-ea"/>
                <a:cs typeface="+mn-cs"/>
              </a:rPr>
              <a:t>LOCATION OF FIRMS OVER 1,000 EMPLOYEES BY NAICS (INFO USA)</a:t>
            </a:r>
          </a:p>
        </p:txBody>
      </p:sp>
      <p:sp>
        <p:nvSpPr>
          <p:cNvPr id="19" name="TextBox 18"/>
          <p:cNvSpPr txBox="1"/>
          <p:nvPr/>
        </p:nvSpPr>
        <p:spPr>
          <a:xfrm>
            <a:off x="8977122" y="6477000"/>
            <a:ext cx="314460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solidFill>
                <a:effectLst/>
                <a:uLnTx/>
                <a:uFillTx/>
                <a:latin typeface="Calibri" panose="020F0502020204030204"/>
                <a:ea typeface="+mn-ea"/>
                <a:cs typeface="+mn-cs"/>
              </a:rPr>
              <a:t>FAF SCTG 7 HWY FLOWS</a:t>
            </a:r>
          </a:p>
        </p:txBody>
      </p:sp>
    </p:spTree>
    <p:extLst>
      <p:ext uri="{BB962C8B-B14F-4D97-AF65-F5344CB8AC3E}">
        <p14:creationId xmlns:p14="http://schemas.microsoft.com/office/powerpoint/2010/main" val="257163681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23</a:t>
            </a:fld>
            <a:endParaRPr lang="en-US" dirty="0"/>
          </a:p>
        </p:txBody>
      </p:sp>
      <p:sp>
        <p:nvSpPr>
          <p:cNvPr id="3" name="Content Placeholder 2"/>
          <p:cNvSpPr>
            <a:spLocks noGrp="1"/>
          </p:cNvSpPr>
          <p:nvPr>
            <p:ph idx="1"/>
          </p:nvPr>
        </p:nvSpPr>
        <p:spPr>
          <a:xfrm>
            <a:off x="442532" y="1186718"/>
            <a:ext cx="5638800" cy="5518882"/>
          </a:xfrm>
        </p:spPr>
        <p:txBody>
          <a:bodyPr>
            <a:normAutofit/>
          </a:bodyPr>
          <a:lstStyle/>
          <a:p>
            <a:r>
              <a:rPr lang="en-US" b="1" dirty="0" smtClean="0">
                <a:solidFill>
                  <a:srgbClr val="002060"/>
                </a:solidFill>
              </a:rPr>
              <a:t>Too many trucks, not enough parking spaces</a:t>
            </a:r>
          </a:p>
          <a:p>
            <a:r>
              <a:rPr lang="en-US" dirty="0" smtClean="0">
                <a:solidFill>
                  <a:srgbClr val="002060"/>
                </a:solidFill>
              </a:rPr>
              <a:t>Long-haul vs. staging vs. short-term parking – different needs</a:t>
            </a:r>
          </a:p>
          <a:p>
            <a:r>
              <a:rPr lang="en-US" dirty="0" smtClean="0">
                <a:solidFill>
                  <a:srgbClr val="002060"/>
                </a:solidFill>
              </a:rPr>
              <a:t>Lack of </a:t>
            </a:r>
            <a:r>
              <a:rPr lang="en-US" i="1" dirty="0" smtClean="0">
                <a:solidFill>
                  <a:srgbClr val="002060"/>
                </a:solidFill>
              </a:rPr>
              <a:t>reliable, real-time</a:t>
            </a:r>
            <a:r>
              <a:rPr lang="en-US" dirty="0" smtClean="0">
                <a:solidFill>
                  <a:srgbClr val="002060"/>
                </a:solidFill>
              </a:rPr>
              <a:t> information on where to find available parking</a:t>
            </a:r>
          </a:p>
          <a:p>
            <a:r>
              <a:rPr lang="en-US" dirty="0" smtClean="0">
                <a:solidFill>
                  <a:srgbClr val="002060"/>
                </a:solidFill>
              </a:rPr>
              <a:t>Public need (safety, infrastructure) vs. perception of private solution (~80-90%)</a:t>
            </a:r>
          </a:p>
          <a:p>
            <a:r>
              <a:rPr lang="en-US" dirty="0" smtClean="0">
                <a:solidFill>
                  <a:srgbClr val="002060"/>
                </a:solidFill>
              </a:rPr>
              <a:t>40%       in freight movement in next 30 years</a:t>
            </a:r>
          </a:p>
          <a:p>
            <a:r>
              <a:rPr lang="en-US" dirty="0" smtClean="0">
                <a:solidFill>
                  <a:srgbClr val="002060"/>
                </a:solidFill>
              </a:rPr>
              <a:t>Cost of land / real estate</a:t>
            </a:r>
          </a:p>
          <a:p>
            <a:r>
              <a:rPr lang="en-US" dirty="0" smtClean="0">
                <a:solidFill>
                  <a:srgbClr val="002060"/>
                </a:solidFill>
              </a:rPr>
              <a:t>“NIMBY” effect</a:t>
            </a:r>
          </a:p>
          <a:p>
            <a:r>
              <a:rPr lang="en-US" dirty="0" smtClean="0">
                <a:solidFill>
                  <a:srgbClr val="002060"/>
                </a:solidFill>
              </a:rPr>
              <a:t>ELD enforcement as of April 1</a:t>
            </a:r>
          </a:p>
          <a:p>
            <a:endParaRPr lang="en-US" dirty="0">
              <a:solidFill>
                <a:srgbClr val="002060"/>
              </a:solidFill>
            </a:endParaRPr>
          </a:p>
        </p:txBody>
      </p:sp>
      <p:sp>
        <p:nvSpPr>
          <p:cNvPr id="4" name="Title 3"/>
          <p:cNvSpPr>
            <a:spLocks noGrp="1"/>
          </p:cNvSpPr>
          <p:nvPr>
            <p:ph type="title"/>
          </p:nvPr>
        </p:nvSpPr>
        <p:spPr>
          <a:xfrm>
            <a:off x="76200" y="0"/>
            <a:ext cx="8689064" cy="976488"/>
          </a:xfrm>
        </p:spPr>
        <p:txBody>
          <a:bodyPr/>
          <a:lstStyle/>
          <a:p>
            <a:r>
              <a:rPr lang="en-US" dirty="0" smtClean="0"/>
              <a:t>The Truck Parking Challenge</a:t>
            </a:r>
            <a:endParaRPr lang="en-US" dirty="0"/>
          </a:p>
        </p:txBody>
      </p:sp>
      <p:pic>
        <p:nvPicPr>
          <p:cNvPr id="5" name="Content Placeholder 3" descr="A traffic light on the side of a road&#10;&#10;Description generated with high confidence">
            <a:extLst>
              <a:ext uri="{FF2B5EF4-FFF2-40B4-BE49-F238E27FC236}">
                <a16:creationId xmlns:a16="http://schemas.microsoft.com/office/drawing/2014/main" id="{1B004A21-F6FE-4270-907F-62AAF7263C94}"/>
              </a:ext>
            </a:extLst>
          </p:cNvPr>
          <p:cNvPicPr>
            <a:picLocks noChangeAspect="1"/>
          </p:cNvPicPr>
          <p:nvPr/>
        </p:nvPicPr>
        <p:blipFill rotWithShape="1">
          <a:blip r:embed="rId3"/>
          <a:srcRect t="13529" b="8074"/>
          <a:stretch/>
        </p:blipFill>
        <p:spPr>
          <a:xfrm>
            <a:off x="6081332" y="906641"/>
            <a:ext cx="5825063" cy="3276599"/>
          </a:xfrm>
          <a:prstGeom prst="rect">
            <a:avLst/>
          </a:prstGeom>
        </p:spPr>
      </p:pic>
      <p:pic>
        <p:nvPicPr>
          <p:cNvPr id="6" name="Content Placeholder 12">
            <a:extLst>
              <a:ext uri="{FF2B5EF4-FFF2-40B4-BE49-F238E27FC236}">
                <a16:creationId xmlns:a16="http://schemas.microsoft.com/office/drawing/2014/main" id="{7DD85820-9428-4F45-B0EE-6D63255A183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911292" y="3845012"/>
            <a:ext cx="3995103" cy="2727184"/>
          </a:xfrm>
          <a:prstGeom prst="rect">
            <a:avLst/>
          </a:prstGeom>
        </p:spPr>
      </p:pic>
      <p:pic>
        <p:nvPicPr>
          <p:cNvPr id="7" name="Content Placeholder 5">
            <a:extLst>
              <a:ext uri="{FF2B5EF4-FFF2-40B4-BE49-F238E27FC236}">
                <a16:creationId xmlns:a16="http://schemas.microsoft.com/office/drawing/2014/main" id="{7C3AF9B5-0CC1-4FE3-9228-3663A79992E2}"/>
              </a:ext>
            </a:extLst>
          </p:cNvPr>
          <p:cNvPicPr/>
          <p:nvPr/>
        </p:nvPicPr>
        <p:blipFill rotWithShape="1">
          <a:blip r:embed="rId5">
            <a:extLst>
              <a:ext uri="{28A0092B-C50C-407E-A947-70E740481C1C}">
                <a14:useLocalDpi xmlns:a14="http://schemas.microsoft.com/office/drawing/2010/main" val="0"/>
              </a:ext>
            </a:extLst>
          </a:blip>
          <a:srcRect l="44602" t="11143" r="8171" b="9442"/>
          <a:stretch/>
        </p:blipFill>
        <p:spPr>
          <a:xfrm>
            <a:off x="4683199" y="4456289"/>
            <a:ext cx="2356820" cy="2130018"/>
          </a:xfrm>
          <a:prstGeom prst="rect">
            <a:avLst/>
          </a:prstGeom>
        </p:spPr>
      </p:pic>
      <p:sp>
        <p:nvSpPr>
          <p:cNvPr id="8" name="Up Arrow 7"/>
          <p:cNvSpPr/>
          <p:nvPr/>
        </p:nvSpPr>
        <p:spPr>
          <a:xfrm>
            <a:off x="1371600" y="3951248"/>
            <a:ext cx="228600" cy="369849"/>
          </a:xfrm>
          <a:prstGeom prst="upArrow">
            <a:avLst/>
          </a:prstGeom>
          <a:solidFill>
            <a:srgbClr val="00206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9" name="Text Box 45"/>
          <p:cNvSpPr txBox="1"/>
          <p:nvPr/>
        </p:nvSpPr>
        <p:spPr>
          <a:xfrm>
            <a:off x="7040019" y="368248"/>
            <a:ext cx="4857486" cy="838200"/>
          </a:xfrm>
          <a:prstGeom prst="rect">
            <a:avLst/>
          </a:prstGeom>
          <a:solidFill>
            <a:schemeClr val="accent1">
              <a:lumMod val="20000"/>
              <a:lumOff val="80000"/>
            </a:schemeClr>
          </a:solidFill>
          <a:ln w="6350">
            <a:no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endParaRPr lang="en-US" sz="800" dirty="0" smtClean="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600"/>
              </a:spcBef>
              <a:spcAft>
                <a:spcPts val="1000"/>
              </a:spcAft>
            </a:pPr>
            <a:r>
              <a:rPr lang="en-US" sz="1400" dirty="0" smtClean="0">
                <a:effectLst/>
                <a:latin typeface="Calibri Light" panose="020F0302020204030204" pitchFamily="34" charset="0"/>
                <a:ea typeface="Times New Roman" panose="02020603050405020304" pitchFamily="18" charset="0"/>
                <a:cs typeface="Times New Roman" panose="02020603050405020304" pitchFamily="18" charset="0"/>
              </a:rPr>
              <a:t>“</a:t>
            </a:r>
            <a:r>
              <a:rPr lang="en-US" sz="1400" dirty="0">
                <a:effectLst/>
                <a:latin typeface="Calibri Light" panose="020F0302020204030204" pitchFamily="34" charset="0"/>
                <a:ea typeface="Times New Roman" panose="02020603050405020304" pitchFamily="18" charset="0"/>
                <a:cs typeface="Times New Roman" panose="02020603050405020304" pitchFamily="18" charset="0"/>
              </a:rPr>
              <a:t>Without trucks, you </a:t>
            </a:r>
            <a:r>
              <a:rPr lang="en-US" sz="1400" dirty="0" smtClean="0">
                <a:effectLst/>
                <a:latin typeface="Calibri Light" panose="020F0302020204030204" pitchFamily="34" charset="0"/>
                <a:ea typeface="Times New Roman" panose="02020603050405020304" pitchFamily="18" charset="0"/>
                <a:cs typeface="Times New Roman" panose="02020603050405020304" pitchFamily="18" charset="0"/>
              </a:rPr>
              <a:t>would </a:t>
            </a:r>
            <a:r>
              <a:rPr lang="en-US" sz="1400" dirty="0">
                <a:effectLst/>
                <a:latin typeface="Calibri Light" panose="020F0302020204030204" pitchFamily="34" charset="0"/>
                <a:ea typeface="Times New Roman" panose="02020603050405020304" pitchFamily="18" charset="0"/>
                <a:cs typeface="Times New Roman" panose="02020603050405020304" pitchFamily="18" charset="0"/>
              </a:rPr>
              <a:t>be homeless, hungry, and naked.”</a:t>
            </a:r>
          </a:p>
        </p:txBody>
      </p:sp>
    </p:spTree>
    <p:extLst>
      <p:ext uri="{BB962C8B-B14F-4D97-AF65-F5344CB8AC3E}">
        <p14:creationId xmlns:p14="http://schemas.microsoft.com/office/powerpoint/2010/main" val="41241552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2689"/>
            <a:ext cx="11811000" cy="870032"/>
          </a:xfrm>
        </p:spPr>
        <p:txBody>
          <a:bodyPr>
            <a:noAutofit/>
          </a:bodyPr>
          <a:lstStyle/>
          <a:p>
            <a:r>
              <a:rPr lang="en-US" sz="4000" dirty="0" smtClean="0"/>
              <a:t>Advancing Real Time Truck Parking Information </a:t>
            </a:r>
            <a:endParaRPr lang="en-US" sz="4000" dirty="0"/>
          </a:p>
        </p:txBody>
      </p:sp>
      <p:sp>
        <p:nvSpPr>
          <p:cNvPr id="3" name="Content Placeholder 2"/>
          <p:cNvSpPr>
            <a:spLocks noGrp="1"/>
          </p:cNvSpPr>
          <p:nvPr>
            <p:ph idx="1"/>
          </p:nvPr>
        </p:nvSpPr>
        <p:spPr>
          <a:xfrm>
            <a:off x="533400" y="1115486"/>
            <a:ext cx="11164316" cy="4790440"/>
          </a:xfrm>
        </p:spPr>
        <p:txBody>
          <a:bodyPr>
            <a:normAutofit/>
          </a:bodyPr>
          <a:lstStyle/>
          <a:p>
            <a:pPr marL="34290" indent="0">
              <a:buNone/>
            </a:pPr>
            <a:r>
              <a:rPr lang="en-US" sz="2400" b="1" dirty="0">
                <a:solidFill>
                  <a:srgbClr val="002060"/>
                </a:solidFill>
              </a:rPr>
              <a:t>I-95 Corridor Coalition </a:t>
            </a:r>
            <a:r>
              <a:rPr lang="en-US" sz="2400" b="1" dirty="0" smtClean="0">
                <a:solidFill>
                  <a:srgbClr val="002060"/>
                </a:solidFill>
              </a:rPr>
              <a:t>awarded </a:t>
            </a:r>
            <a:r>
              <a:rPr lang="en-US" sz="2400" b="1" dirty="0">
                <a:solidFill>
                  <a:srgbClr val="002060"/>
                </a:solidFill>
              </a:rPr>
              <a:t>Truck Parking </a:t>
            </a:r>
            <a:r>
              <a:rPr lang="en-US" sz="2400" b="1" dirty="0" smtClean="0">
                <a:solidFill>
                  <a:srgbClr val="002060"/>
                </a:solidFill>
              </a:rPr>
              <a:t>Grant </a:t>
            </a:r>
            <a:r>
              <a:rPr lang="en-US" sz="2400" b="1" dirty="0">
                <a:solidFill>
                  <a:srgbClr val="002060"/>
                </a:solidFill>
              </a:rPr>
              <a:t>from </a:t>
            </a:r>
            <a:r>
              <a:rPr lang="en-US" sz="2400" b="1" dirty="0" smtClean="0">
                <a:solidFill>
                  <a:srgbClr val="002060"/>
                </a:solidFill>
              </a:rPr>
              <a:t>FHWA</a:t>
            </a:r>
            <a:endParaRPr lang="en-US" sz="2400" b="1" dirty="0">
              <a:solidFill>
                <a:srgbClr val="002060"/>
              </a:solidFill>
            </a:endParaRPr>
          </a:p>
          <a:p>
            <a:pPr marL="697230" lvl="1" indent="-342900">
              <a:spcBef>
                <a:spcPts val="1800"/>
              </a:spcBef>
              <a:spcAft>
                <a:spcPts val="600"/>
              </a:spcAft>
            </a:pPr>
            <a:r>
              <a:rPr lang="en-US" sz="2000" dirty="0" smtClean="0">
                <a:solidFill>
                  <a:srgbClr val="002060"/>
                </a:solidFill>
              </a:rPr>
              <a:t>Conducted a “Proof </a:t>
            </a:r>
            <a:r>
              <a:rPr lang="en-US" sz="2000" dirty="0">
                <a:solidFill>
                  <a:srgbClr val="002060"/>
                </a:solidFill>
              </a:rPr>
              <a:t>of Concept“ Test and Deployment of Real-Time Truck Parking </a:t>
            </a:r>
            <a:r>
              <a:rPr lang="en-US" sz="2000" dirty="0" smtClean="0">
                <a:solidFill>
                  <a:srgbClr val="002060"/>
                </a:solidFill>
              </a:rPr>
              <a:t>System</a:t>
            </a:r>
          </a:p>
          <a:p>
            <a:pPr marL="697230" lvl="1" indent="-342900">
              <a:spcAft>
                <a:spcPts val="600"/>
              </a:spcAft>
            </a:pPr>
            <a:r>
              <a:rPr lang="en-US" sz="2000" b="1" dirty="0" smtClean="0">
                <a:solidFill>
                  <a:srgbClr val="002060"/>
                </a:solidFill>
              </a:rPr>
              <a:t>System </a:t>
            </a:r>
            <a:r>
              <a:rPr lang="en-US" sz="2000" b="1" dirty="0">
                <a:solidFill>
                  <a:srgbClr val="002060"/>
                </a:solidFill>
              </a:rPr>
              <a:t>deployed in five rest areas in </a:t>
            </a:r>
            <a:r>
              <a:rPr lang="en-US" sz="2000" b="1" dirty="0" smtClean="0">
                <a:solidFill>
                  <a:srgbClr val="002060"/>
                </a:solidFill>
              </a:rPr>
              <a:t>Virginia – currently fully operational</a:t>
            </a:r>
          </a:p>
          <a:p>
            <a:pPr marL="697230" lvl="1" indent="-342900">
              <a:spcAft>
                <a:spcPts val="600"/>
              </a:spcAft>
            </a:pPr>
            <a:r>
              <a:rPr lang="en-US" sz="2000" dirty="0" smtClean="0">
                <a:solidFill>
                  <a:srgbClr val="002060"/>
                </a:solidFill>
              </a:rPr>
              <a:t>Coalition project system has been Integrated into Virginia DOT’s Statewide ATMS</a:t>
            </a:r>
          </a:p>
          <a:p>
            <a:pPr marL="697230" lvl="1" indent="-342900">
              <a:spcAft>
                <a:spcPts val="600"/>
              </a:spcAft>
            </a:pPr>
            <a:r>
              <a:rPr lang="en-US" sz="2000" dirty="0" smtClean="0">
                <a:solidFill>
                  <a:srgbClr val="002060"/>
                </a:solidFill>
              </a:rPr>
              <a:t>Virginia </a:t>
            </a:r>
            <a:r>
              <a:rPr lang="en-US" sz="2000" dirty="0">
                <a:solidFill>
                  <a:srgbClr val="002060"/>
                </a:solidFill>
              </a:rPr>
              <a:t>DOT now has oversight and continued operation and maintenance for system</a:t>
            </a:r>
          </a:p>
          <a:p>
            <a:pPr marL="205735" lvl="1" indent="0">
              <a:buNone/>
            </a:pPr>
            <a:r>
              <a:rPr lang="en-US" sz="2000" dirty="0">
                <a:solidFill>
                  <a:srgbClr val="002060"/>
                </a:solidFill>
              </a:rPr>
              <a:t/>
            </a:r>
            <a:br>
              <a:rPr lang="en-US" sz="2000" dirty="0">
                <a:solidFill>
                  <a:srgbClr val="002060"/>
                </a:solidFill>
              </a:rPr>
            </a:br>
            <a:endParaRPr lang="en-US" sz="2000" dirty="0">
              <a:solidFill>
                <a:srgbClr val="002060"/>
              </a:solidFill>
            </a:endParaRPr>
          </a:p>
        </p:txBody>
      </p:sp>
      <p:sp>
        <p:nvSpPr>
          <p:cNvPr id="5" name="Slide Number Placeholder 4">
            <a:extLst>
              <a:ext uri="{FF2B5EF4-FFF2-40B4-BE49-F238E27FC236}">
                <a16:creationId xmlns:a16="http://schemas.microsoft.com/office/drawing/2014/main" id="{CDED17E8-6717-4D51-A397-68461712A276}"/>
              </a:ext>
            </a:extLst>
          </p:cNvPr>
          <p:cNvSpPr>
            <a:spLocks noGrp="1"/>
          </p:cNvSpPr>
          <p:nvPr>
            <p:ph type="sldNum" sz="quarter" idx="12"/>
          </p:nvPr>
        </p:nvSpPr>
        <p:spPr/>
        <p:txBody>
          <a:bodyPr/>
          <a:lstStyle/>
          <a:p>
            <a:pPr defTabSz="457189"/>
            <a:fld id="{AAEAE4A8-A6E5-453E-B946-FB774B73F48C}" type="slidenum">
              <a:rPr lang="en-US" smtClean="0">
                <a:solidFill>
                  <a:srgbClr val="4472C4"/>
                </a:solidFill>
                <a:latin typeface="Calibri" panose="020F0502020204030204"/>
                <a:cs typeface="+mn-cs"/>
              </a:rPr>
              <a:pPr defTabSz="457189"/>
              <a:t>24</a:t>
            </a:fld>
            <a:endParaRPr lang="en-US" dirty="0">
              <a:solidFill>
                <a:srgbClr val="4472C4"/>
              </a:solidFill>
              <a:latin typeface="Calibri" panose="020F0502020204030204"/>
              <a:cs typeface="+mn-cs"/>
            </a:endParaRPr>
          </a:p>
        </p:txBody>
      </p:sp>
      <p:pic>
        <p:nvPicPr>
          <p:cNvPr id="6" name="Picture 5"/>
          <p:cNvPicPr>
            <a:picLocks noChangeAspect="1"/>
          </p:cNvPicPr>
          <p:nvPr/>
        </p:nvPicPr>
        <p:blipFill>
          <a:blip r:embed="rId3"/>
          <a:stretch>
            <a:fillRect/>
          </a:stretch>
        </p:blipFill>
        <p:spPr>
          <a:xfrm>
            <a:off x="3825807" y="3632201"/>
            <a:ext cx="3381204" cy="2672119"/>
          </a:xfrm>
          <a:prstGeom prst="rect">
            <a:avLst/>
          </a:prstGeom>
        </p:spPr>
      </p:pic>
      <p:pic>
        <p:nvPicPr>
          <p:cNvPr id="8" name="Picture 7"/>
          <p:cNvPicPr>
            <a:picLocks noChangeAspect="1"/>
          </p:cNvPicPr>
          <p:nvPr/>
        </p:nvPicPr>
        <p:blipFill>
          <a:blip r:embed="rId4"/>
          <a:stretch>
            <a:fillRect/>
          </a:stretch>
        </p:blipFill>
        <p:spPr>
          <a:xfrm>
            <a:off x="7360208" y="3591560"/>
            <a:ext cx="3632289" cy="2672117"/>
          </a:xfrm>
          <a:prstGeom prst="rect">
            <a:avLst/>
          </a:prstGeom>
        </p:spPr>
      </p:pic>
      <p:pic>
        <p:nvPicPr>
          <p:cNvPr id="10" name="Picture 9"/>
          <p:cNvPicPr>
            <a:picLocks noChangeAspect="1"/>
          </p:cNvPicPr>
          <p:nvPr/>
        </p:nvPicPr>
        <p:blipFill>
          <a:blip r:embed="rId5"/>
          <a:stretch>
            <a:fillRect/>
          </a:stretch>
        </p:blipFill>
        <p:spPr>
          <a:xfrm>
            <a:off x="954900" y="3632200"/>
            <a:ext cx="2739373" cy="2743200"/>
          </a:xfrm>
          <a:prstGeom prst="rect">
            <a:avLst/>
          </a:prstGeom>
        </p:spPr>
      </p:pic>
    </p:spTree>
    <p:extLst>
      <p:ext uri="{BB962C8B-B14F-4D97-AF65-F5344CB8AC3E}">
        <p14:creationId xmlns:p14="http://schemas.microsoft.com/office/powerpoint/2010/main" val="37703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25</a:t>
            </a:fld>
            <a:endParaRPr lang="en-US" dirty="0"/>
          </a:p>
        </p:txBody>
      </p:sp>
      <p:sp>
        <p:nvSpPr>
          <p:cNvPr id="4" name="Title 3"/>
          <p:cNvSpPr>
            <a:spLocks noGrp="1"/>
          </p:cNvSpPr>
          <p:nvPr>
            <p:ph type="title"/>
          </p:nvPr>
        </p:nvSpPr>
        <p:spPr>
          <a:xfrm>
            <a:off x="356963" y="243131"/>
            <a:ext cx="11737065" cy="1128469"/>
          </a:xfrm>
        </p:spPr>
        <p:txBody>
          <a:bodyPr>
            <a:noAutofit/>
          </a:bodyPr>
          <a:lstStyle/>
          <a:p>
            <a:pPr>
              <a:lnSpc>
                <a:spcPct val="110000"/>
              </a:lnSpc>
            </a:pPr>
            <a:r>
              <a:rPr lang="en-US" sz="4000" dirty="0" smtClean="0">
                <a:solidFill>
                  <a:srgbClr val="4A66AC"/>
                </a:solidFill>
              </a:rPr>
              <a:t>I-95 Coalition Truck Parking Workshop</a:t>
            </a:r>
            <a:r>
              <a:rPr lang="en-US" sz="3200" dirty="0" smtClean="0">
                <a:solidFill>
                  <a:srgbClr val="4A66AC"/>
                </a:solidFill>
              </a:rPr>
              <a:t/>
            </a:r>
            <a:br>
              <a:rPr lang="en-US" sz="3200" dirty="0" smtClean="0">
                <a:solidFill>
                  <a:srgbClr val="4A66AC"/>
                </a:solidFill>
              </a:rPr>
            </a:br>
            <a:r>
              <a:rPr lang="en-US" sz="2400" dirty="0" smtClean="0">
                <a:solidFill>
                  <a:srgbClr val="4A66AC"/>
                </a:solidFill>
              </a:rPr>
              <a:t>May 2018</a:t>
            </a:r>
            <a:endParaRPr lang="en-US" sz="3200" dirty="0">
              <a:solidFill>
                <a:srgbClr val="4A66AC"/>
              </a:solidFill>
            </a:endParaRPr>
          </a:p>
        </p:txBody>
      </p:sp>
      <p:sp>
        <p:nvSpPr>
          <p:cNvPr id="7" name="Content Placeholder 2"/>
          <p:cNvSpPr txBox="1">
            <a:spLocks/>
          </p:cNvSpPr>
          <p:nvPr/>
        </p:nvSpPr>
        <p:spPr>
          <a:xfrm>
            <a:off x="378734" y="2714677"/>
            <a:ext cx="6867776" cy="3076523"/>
          </a:xfrm>
          <a:prstGeom prst="rect">
            <a:avLst/>
          </a:prstGeom>
          <a:ln>
            <a:noFill/>
          </a:ln>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342900" indent="-342900">
              <a:lnSpc>
                <a:spcPct val="100000"/>
              </a:lnSpc>
              <a:spcBef>
                <a:spcPts val="600"/>
              </a:spcBef>
              <a:spcAft>
                <a:spcPts val="600"/>
              </a:spcAft>
            </a:pPr>
            <a:endParaRPr lang="en-US" sz="2400" dirty="0">
              <a:solidFill>
                <a:srgbClr val="002060"/>
              </a:solidFill>
              <a:latin typeface="+mj-lt"/>
            </a:endParaRPr>
          </a:p>
        </p:txBody>
      </p:sp>
      <p:sp>
        <p:nvSpPr>
          <p:cNvPr id="27" name="Content Placeholder 2">
            <a:extLst>
              <a:ext uri="{FF2B5EF4-FFF2-40B4-BE49-F238E27FC236}">
                <a16:creationId xmlns:a16="http://schemas.microsoft.com/office/drawing/2014/main" id="{95FDE4BA-5F59-4EFE-9DFB-8F28667FBD44}"/>
              </a:ext>
            </a:extLst>
          </p:cNvPr>
          <p:cNvSpPr txBox="1">
            <a:spLocks/>
          </p:cNvSpPr>
          <p:nvPr/>
        </p:nvSpPr>
        <p:spPr>
          <a:xfrm>
            <a:off x="7772400" y="3367387"/>
            <a:ext cx="4574266" cy="737608"/>
          </a:xfrm>
          <a:prstGeom prst="rect">
            <a:avLst/>
          </a:prstGeom>
          <a:ln>
            <a:noFill/>
          </a:ln>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0" indent="0">
              <a:lnSpc>
                <a:spcPct val="100000"/>
              </a:lnSpc>
              <a:spcBef>
                <a:spcPts val="600"/>
              </a:spcBef>
              <a:spcAft>
                <a:spcPts val="600"/>
              </a:spcAft>
              <a:buFont typeface="Arial" pitchFamily="34" charset="0"/>
              <a:buNone/>
            </a:pPr>
            <a:r>
              <a:rPr lang="en-US" b="1" dirty="0" smtClean="0">
                <a:solidFill>
                  <a:srgbClr val="002060"/>
                </a:solidFill>
                <a:latin typeface="+mj-lt"/>
              </a:rPr>
              <a:t>Over 40 participants from member DOTs, FHWA/FMCSA, select MPOs, and other key stakeholder </a:t>
            </a:r>
            <a:endParaRPr lang="en-US" b="1" dirty="0">
              <a:solidFill>
                <a:srgbClr val="002060"/>
              </a:solidFill>
              <a:latin typeface="+mj-lt"/>
            </a:endParaRPr>
          </a:p>
        </p:txBody>
      </p:sp>
      <p:grpSp>
        <p:nvGrpSpPr>
          <p:cNvPr id="8" name="Group 7"/>
          <p:cNvGrpSpPr/>
          <p:nvPr/>
        </p:nvGrpSpPr>
        <p:grpSpPr>
          <a:xfrm>
            <a:off x="9448800" y="153560"/>
            <a:ext cx="2209800" cy="3230435"/>
            <a:chOff x="0" y="0"/>
            <a:chExt cx="3428049" cy="5037335"/>
          </a:xfrm>
          <a:solidFill>
            <a:schemeClr val="accent1"/>
          </a:solidFill>
        </p:grpSpPr>
        <p:sp>
          <p:nvSpPr>
            <p:cNvPr id="9" name="Freeform 8"/>
            <p:cNvSpPr>
              <a:spLocks noChangeAspect="1"/>
            </p:cNvSpPr>
            <p:nvPr/>
          </p:nvSpPr>
          <p:spPr bwMode="auto">
            <a:xfrm>
              <a:off x="337457" y="3037114"/>
              <a:ext cx="1118243" cy="944871"/>
            </a:xfrm>
            <a:custGeom>
              <a:avLst/>
              <a:gdLst>
                <a:gd name="T0" fmla="*/ 6252 w 515"/>
                <a:gd name="T1" fmla="*/ 3258 h 528"/>
                <a:gd name="T2" fmla="*/ 9281 w 515"/>
                <a:gd name="T3" fmla="*/ 4121 h 528"/>
                <a:gd name="T4" fmla="*/ 8030 w 515"/>
                <a:gd name="T5" fmla="*/ 4781 h 528"/>
                <a:gd name="T6" fmla="*/ 10036 w 515"/>
                <a:gd name="T7" fmla="*/ 5870 h 528"/>
                <a:gd name="T8" fmla="*/ 11807 w 515"/>
                <a:gd name="T9" fmla="*/ 6242 h 528"/>
                <a:gd name="T10" fmla="*/ 36448 w 515"/>
                <a:gd name="T11" fmla="*/ 6054 h 528"/>
                <a:gd name="T12" fmla="*/ 36741 w 515"/>
                <a:gd name="T13" fmla="*/ 6270 h 528"/>
                <a:gd name="T14" fmla="*/ 38216 w 515"/>
                <a:gd name="T15" fmla="*/ 6313 h 528"/>
                <a:gd name="T16" fmla="*/ 37672 w 515"/>
                <a:gd name="T17" fmla="*/ 5786 h 528"/>
                <a:gd name="T18" fmla="*/ 38624 w 515"/>
                <a:gd name="T19" fmla="*/ 5634 h 528"/>
                <a:gd name="T20" fmla="*/ 42252 w 515"/>
                <a:gd name="T21" fmla="*/ 5737 h 528"/>
                <a:gd name="T22" fmla="*/ 42825 w 515"/>
                <a:gd name="T23" fmla="*/ 5352 h 528"/>
                <a:gd name="T24" fmla="*/ 42398 w 515"/>
                <a:gd name="T25" fmla="*/ 4859 h 528"/>
                <a:gd name="T26" fmla="*/ 43929 w 515"/>
                <a:gd name="T27" fmla="*/ 4729 h 528"/>
                <a:gd name="T28" fmla="*/ 46178 w 515"/>
                <a:gd name="T29" fmla="*/ 3773 h 528"/>
                <a:gd name="T30" fmla="*/ 44657 w 515"/>
                <a:gd name="T31" fmla="*/ 3725 h 528"/>
                <a:gd name="T32" fmla="*/ 38624 w 515"/>
                <a:gd name="T33" fmla="*/ 2479 h 528"/>
                <a:gd name="T34" fmla="*/ 25687 w 515"/>
                <a:gd name="T35" fmla="*/ 937 h 528"/>
                <a:gd name="T36" fmla="*/ 20013 w 515"/>
                <a:gd name="T37" fmla="*/ 459 h 528"/>
                <a:gd name="T38" fmla="*/ 22015 w 515"/>
                <a:gd name="T39" fmla="*/ 0 h 528"/>
                <a:gd name="T40" fmla="*/ 11386 w 515"/>
                <a:gd name="T41" fmla="*/ 176 h 528"/>
                <a:gd name="T42" fmla="*/ 0 w 515"/>
                <a:gd name="T43" fmla="*/ 353 h 528"/>
                <a:gd name="T44" fmla="*/ 6252 w 515"/>
                <a:gd name="T45" fmla="*/ 3258 h 528"/>
                <a:gd name="T46" fmla="*/ 6252 w 515"/>
                <a:gd name="T47" fmla="*/ 3258 h 5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5"/>
                <a:gd name="T73" fmla="*/ 0 h 528"/>
                <a:gd name="T74" fmla="*/ 515 w 515"/>
                <a:gd name="T75" fmla="*/ 528 h 5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5" h="528">
                  <a:moveTo>
                    <a:pt x="70" y="273"/>
                  </a:moveTo>
                  <a:lnTo>
                    <a:pt x="103" y="345"/>
                  </a:lnTo>
                  <a:lnTo>
                    <a:pt x="90" y="400"/>
                  </a:lnTo>
                  <a:lnTo>
                    <a:pt x="112" y="491"/>
                  </a:lnTo>
                  <a:lnTo>
                    <a:pt x="132" y="521"/>
                  </a:lnTo>
                  <a:lnTo>
                    <a:pt x="406" y="506"/>
                  </a:lnTo>
                  <a:lnTo>
                    <a:pt x="410" y="525"/>
                  </a:lnTo>
                  <a:lnTo>
                    <a:pt x="426" y="528"/>
                  </a:lnTo>
                  <a:lnTo>
                    <a:pt x="420" y="483"/>
                  </a:lnTo>
                  <a:lnTo>
                    <a:pt x="431" y="471"/>
                  </a:lnTo>
                  <a:lnTo>
                    <a:pt x="471" y="480"/>
                  </a:lnTo>
                  <a:lnTo>
                    <a:pt x="478" y="448"/>
                  </a:lnTo>
                  <a:lnTo>
                    <a:pt x="473" y="406"/>
                  </a:lnTo>
                  <a:lnTo>
                    <a:pt x="490" y="395"/>
                  </a:lnTo>
                  <a:lnTo>
                    <a:pt x="515" y="315"/>
                  </a:lnTo>
                  <a:lnTo>
                    <a:pt x="498" y="312"/>
                  </a:lnTo>
                  <a:lnTo>
                    <a:pt x="431" y="208"/>
                  </a:lnTo>
                  <a:lnTo>
                    <a:pt x="287" y="78"/>
                  </a:lnTo>
                  <a:lnTo>
                    <a:pt x="223" y="38"/>
                  </a:lnTo>
                  <a:lnTo>
                    <a:pt x="245" y="0"/>
                  </a:lnTo>
                  <a:lnTo>
                    <a:pt x="127" y="15"/>
                  </a:lnTo>
                  <a:lnTo>
                    <a:pt x="0" y="30"/>
                  </a:lnTo>
                  <a:lnTo>
                    <a:pt x="70" y="273"/>
                  </a:lnTo>
                  <a:close/>
                </a:path>
              </a:pathLst>
            </a:custGeom>
            <a:grpFill/>
            <a:ln w="3175">
              <a:solidFill>
                <a:srgbClr val="000000"/>
              </a:solidFill>
              <a:round/>
              <a:headEnd/>
              <a:tailEnd/>
            </a:ln>
          </p:spPr>
          <p:txBody>
            <a:bodyPr/>
            <a:lstStyle/>
            <a:p>
              <a:endParaRPr lang="en-US" dirty="0"/>
            </a:p>
          </p:txBody>
        </p:sp>
        <p:sp>
          <p:nvSpPr>
            <p:cNvPr id="10" name="Freeform 9"/>
            <p:cNvSpPr>
              <a:spLocks noChangeAspect="1"/>
            </p:cNvSpPr>
            <p:nvPr/>
          </p:nvSpPr>
          <p:spPr bwMode="auto">
            <a:xfrm>
              <a:off x="0" y="3886200"/>
              <a:ext cx="1877683" cy="1151135"/>
            </a:xfrm>
            <a:custGeom>
              <a:avLst/>
              <a:gdLst>
                <a:gd name="T0" fmla="*/ 0 w 868"/>
                <a:gd name="T1" fmla="*/ 776 h 641"/>
                <a:gd name="T2" fmla="*/ 2026 w 868"/>
                <a:gd name="T3" fmla="*/ 1059 h 641"/>
                <a:gd name="T4" fmla="*/ 1679 w 868"/>
                <a:gd name="T5" fmla="*/ 1254 h 641"/>
                <a:gd name="T6" fmla="*/ 2257 w 868"/>
                <a:gd name="T7" fmla="*/ 1369 h 641"/>
                <a:gd name="T8" fmla="*/ 1453 w 868"/>
                <a:gd name="T9" fmla="*/ 1568 h 641"/>
                <a:gd name="T10" fmla="*/ 10034 w 868"/>
                <a:gd name="T11" fmla="*/ 1118 h 641"/>
                <a:gd name="T12" fmla="*/ 21002 w 868"/>
                <a:gd name="T13" fmla="*/ 2140 h 641"/>
                <a:gd name="T14" fmla="*/ 30074 w 868"/>
                <a:gd name="T15" fmla="*/ 1437 h 641"/>
                <a:gd name="T16" fmla="*/ 35368 w 868"/>
                <a:gd name="T17" fmla="*/ 1599 h 641"/>
                <a:gd name="T18" fmla="*/ 41956 w 868"/>
                <a:gd name="T19" fmla="*/ 2587 h 641"/>
                <a:gd name="T20" fmla="*/ 44353 w 868"/>
                <a:gd name="T21" fmla="*/ 2587 h 641"/>
                <a:gd name="T22" fmla="*/ 46460 w 868"/>
                <a:gd name="T23" fmla="*/ 3235 h 641"/>
                <a:gd name="T24" fmla="*/ 45844 w 868"/>
                <a:gd name="T25" fmla="*/ 4507 h 641"/>
                <a:gd name="T26" fmla="*/ 47468 w 868"/>
                <a:gd name="T27" fmla="*/ 4675 h 641"/>
                <a:gd name="T28" fmla="*/ 47762 w 868"/>
                <a:gd name="T29" fmla="*/ 4449 h 641"/>
                <a:gd name="T30" fmla="*/ 49842 w 868"/>
                <a:gd name="T31" fmla="*/ 4449 h 641"/>
                <a:gd name="T32" fmla="*/ 47762 w 868"/>
                <a:gd name="T33" fmla="*/ 5042 h 641"/>
                <a:gd name="T34" fmla="*/ 53393 w 868"/>
                <a:gd name="T35" fmla="*/ 5894 h 641"/>
                <a:gd name="T36" fmla="*/ 54212 w 868"/>
                <a:gd name="T37" fmla="*/ 5649 h 641"/>
                <a:gd name="T38" fmla="*/ 54682 w 868"/>
                <a:gd name="T39" fmla="*/ 6240 h 641"/>
                <a:gd name="T40" fmla="*/ 56409 w 868"/>
                <a:gd name="T41" fmla="*/ 6364 h 641"/>
                <a:gd name="T42" fmla="*/ 58536 w 868"/>
                <a:gd name="T43" fmla="*/ 7081 h 641"/>
                <a:gd name="T44" fmla="*/ 60461 w 868"/>
                <a:gd name="T45" fmla="*/ 7081 h 641"/>
                <a:gd name="T46" fmla="*/ 64691 w 868"/>
                <a:gd name="T47" fmla="*/ 7762 h 641"/>
                <a:gd name="T48" fmla="*/ 67011 w 868"/>
                <a:gd name="T49" fmla="*/ 7802 h 641"/>
                <a:gd name="T50" fmla="*/ 67011 w 868"/>
                <a:gd name="T51" fmla="*/ 7888 h 641"/>
                <a:gd name="T52" fmla="*/ 65380 w 868"/>
                <a:gd name="T53" fmla="*/ 8083 h 641"/>
                <a:gd name="T54" fmla="*/ 69169 w 868"/>
                <a:gd name="T55" fmla="*/ 8007 h 641"/>
                <a:gd name="T56" fmla="*/ 71617 w 868"/>
                <a:gd name="T57" fmla="*/ 7866 h 641"/>
                <a:gd name="T58" fmla="*/ 72886 w 868"/>
                <a:gd name="T59" fmla="*/ 6907 h 641"/>
                <a:gd name="T60" fmla="*/ 73557 w 868"/>
                <a:gd name="T61" fmla="*/ 6964 h 641"/>
                <a:gd name="T62" fmla="*/ 72999 w 868"/>
                <a:gd name="T63" fmla="*/ 5649 h 641"/>
                <a:gd name="T64" fmla="*/ 72081 w 868"/>
                <a:gd name="T65" fmla="*/ 5270 h 641"/>
                <a:gd name="T66" fmla="*/ 64087 w 868"/>
                <a:gd name="T67" fmla="*/ 3379 h 641"/>
                <a:gd name="T68" fmla="*/ 57861 w 868"/>
                <a:gd name="T69" fmla="*/ 1599 h 641"/>
                <a:gd name="T70" fmla="*/ 54150 w 868"/>
                <a:gd name="T71" fmla="*/ 127 h 641"/>
                <a:gd name="T72" fmla="*/ 53089 w 868"/>
                <a:gd name="T73" fmla="*/ 117 h 641"/>
                <a:gd name="T74" fmla="*/ 49702 w 868"/>
                <a:gd name="T75" fmla="*/ 0 h 641"/>
                <a:gd name="T76" fmla="*/ 48728 w 868"/>
                <a:gd name="T77" fmla="*/ 150 h 641"/>
                <a:gd name="T78" fmla="*/ 49247 w 868"/>
                <a:gd name="T79" fmla="*/ 709 h 641"/>
                <a:gd name="T80" fmla="*/ 47918 w 868"/>
                <a:gd name="T81" fmla="*/ 687 h 641"/>
                <a:gd name="T82" fmla="*/ 47551 w 868"/>
                <a:gd name="T83" fmla="*/ 444 h 641"/>
                <a:gd name="T84" fmla="*/ 24328 w 868"/>
                <a:gd name="T85" fmla="*/ 628 h 641"/>
                <a:gd name="T86" fmla="*/ 22653 w 868"/>
                <a:gd name="T87" fmla="*/ 250 h 641"/>
                <a:gd name="T88" fmla="*/ 0 w 868"/>
                <a:gd name="T89" fmla="*/ 553 h 641"/>
                <a:gd name="T90" fmla="*/ 0 w 868"/>
                <a:gd name="T91" fmla="*/ 776 h 641"/>
                <a:gd name="T92" fmla="*/ 0 w 868"/>
                <a:gd name="T93" fmla="*/ 776 h 6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8"/>
                <a:gd name="T142" fmla="*/ 0 h 641"/>
                <a:gd name="T143" fmla="*/ 868 w 868"/>
                <a:gd name="T144" fmla="*/ 641 h 6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8" h="641">
                  <a:moveTo>
                    <a:pt x="0" y="62"/>
                  </a:moveTo>
                  <a:lnTo>
                    <a:pt x="24" y="84"/>
                  </a:lnTo>
                  <a:lnTo>
                    <a:pt x="20" y="99"/>
                  </a:lnTo>
                  <a:lnTo>
                    <a:pt x="27" y="109"/>
                  </a:lnTo>
                  <a:lnTo>
                    <a:pt x="17" y="124"/>
                  </a:lnTo>
                  <a:lnTo>
                    <a:pt x="118" y="89"/>
                  </a:lnTo>
                  <a:lnTo>
                    <a:pt x="248" y="170"/>
                  </a:lnTo>
                  <a:lnTo>
                    <a:pt x="355" y="114"/>
                  </a:lnTo>
                  <a:lnTo>
                    <a:pt x="417" y="127"/>
                  </a:lnTo>
                  <a:lnTo>
                    <a:pt x="495" y="204"/>
                  </a:lnTo>
                  <a:lnTo>
                    <a:pt x="523" y="204"/>
                  </a:lnTo>
                  <a:lnTo>
                    <a:pt x="548" y="257"/>
                  </a:lnTo>
                  <a:lnTo>
                    <a:pt x="541" y="358"/>
                  </a:lnTo>
                  <a:lnTo>
                    <a:pt x="560" y="370"/>
                  </a:lnTo>
                  <a:lnTo>
                    <a:pt x="563" y="352"/>
                  </a:lnTo>
                  <a:lnTo>
                    <a:pt x="588" y="352"/>
                  </a:lnTo>
                  <a:lnTo>
                    <a:pt x="563" y="400"/>
                  </a:lnTo>
                  <a:lnTo>
                    <a:pt x="630" y="467"/>
                  </a:lnTo>
                  <a:lnTo>
                    <a:pt x="640" y="448"/>
                  </a:lnTo>
                  <a:lnTo>
                    <a:pt x="645" y="495"/>
                  </a:lnTo>
                  <a:lnTo>
                    <a:pt x="666" y="505"/>
                  </a:lnTo>
                  <a:lnTo>
                    <a:pt x="690" y="562"/>
                  </a:lnTo>
                  <a:lnTo>
                    <a:pt x="713" y="562"/>
                  </a:lnTo>
                  <a:lnTo>
                    <a:pt x="763" y="615"/>
                  </a:lnTo>
                  <a:lnTo>
                    <a:pt x="791" y="618"/>
                  </a:lnTo>
                  <a:lnTo>
                    <a:pt x="791" y="626"/>
                  </a:lnTo>
                  <a:lnTo>
                    <a:pt x="771" y="641"/>
                  </a:lnTo>
                  <a:lnTo>
                    <a:pt x="816" y="635"/>
                  </a:lnTo>
                  <a:lnTo>
                    <a:pt x="845" y="623"/>
                  </a:lnTo>
                  <a:lnTo>
                    <a:pt x="860" y="548"/>
                  </a:lnTo>
                  <a:lnTo>
                    <a:pt x="868" y="552"/>
                  </a:lnTo>
                  <a:lnTo>
                    <a:pt x="861" y="448"/>
                  </a:lnTo>
                  <a:lnTo>
                    <a:pt x="850" y="418"/>
                  </a:lnTo>
                  <a:lnTo>
                    <a:pt x="756" y="268"/>
                  </a:lnTo>
                  <a:lnTo>
                    <a:pt x="683" y="127"/>
                  </a:lnTo>
                  <a:lnTo>
                    <a:pt x="638" y="10"/>
                  </a:lnTo>
                  <a:lnTo>
                    <a:pt x="626" y="9"/>
                  </a:lnTo>
                  <a:lnTo>
                    <a:pt x="586" y="0"/>
                  </a:lnTo>
                  <a:lnTo>
                    <a:pt x="575" y="12"/>
                  </a:lnTo>
                  <a:lnTo>
                    <a:pt x="581" y="57"/>
                  </a:lnTo>
                  <a:lnTo>
                    <a:pt x="565" y="54"/>
                  </a:lnTo>
                  <a:lnTo>
                    <a:pt x="561" y="35"/>
                  </a:lnTo>
                  <a:lnTo>
                    <a:pt x="287" y="50"/>
                  </a:lnTo>
                  <a:lnTo>
                    <a:pt x="267" y="20"/>
                  </a:lnTo>
                  <a:lnTo>
                    <a:pt x="0" y="44"/>
                  </a:lnTo>
                  <a:lnTo>
                    <a:pt x="0" y="62"/>
                  </a:lnTo>
                  <a:close/>
                </a:path>
              </a:pathLst>
            </a:custGeom>
            <a:grpFill/>
            <a:ln w="3175">
              <a:solidFill>
                <a:srgbClr val="000000"/>
              </a:solidFill>
              <a:round/>
              <a:headEnd/>
              <a:tailEnd/>
            </a:ln>
          </p:spPr>
          <p:txBody>
            <a:bodyPr/>
            <a:lstStyle/>
            <a:p>
              <a:endParaRPr lang="en-US" dirty="0"/>
            </a:p>
          </p:txBody>
        </p:sp>
        <p:sp>
          <p:nvSpPr>
            <p:cNvPr id="11" name="Freeform 10"/>
            <p:cNvSpPr>
              <a:spLocks noChangeAspect="1"/>
            </p:cNvSpPr>
            <p:nvPr/>
          </p:nvSpPr>
          <p:spPr bwMode="auto">
            <a:xfrm>
              <a:off x="816429" y="2950029"/>
              <a:ext cx="1057102" cy="646091"/>
            </a:xfrm>
            <a:custGeom>
              <a:avLst/>
              <a:gdLst>
                <a:gd name="T0" fmla="*/ 1955 w 487"/>
                <a:gd name="T1" fmla="*/ 558 h 361"/>
                <a:gd name="T2" fmla="*/ 8012 w 487"/>
                <a:gd name="T3" fmla="*/ 153 h 361"/>
                <a:gd name="T4" fmla="*/ 19672 w 487"/>
                <a:gd name="T5" fmla="*/ 0 h 361"/>
                <a:gd name="T6" fmla="*/ 24328 w 487"/>
                <a:gd name="T7" fmla="*/ 401 h 361"/>
                <a:gd name="T8" fmla="*/ 31969 w 487"/>
                <a:gd name="T9" fmla="*/ 253 h 361"/>
                <a:gd name="T10" fmla="*/ 43432 w 487"/>
                <a:gd name="T11" fmla="*/ 1333 h 361"/>
                <a:gd name="T12" fmla="*/ 38342 w 487"/>
                <a:gd name="T13" fmla="*/ 2144 h 361"/>
                <a:gd name="T14" fmla="*/ 38631 w 487"/>
                <a:gd name="T15" fmla="*/ 2506 h 361"/>
                <a:gd name="T16" fmla="*/ 30099 w 487"/>
                <a:gd name="T17" fmla="*/ 3572 h 361"/>
                <a:gd name="T18" fmla="*/ 28613 w 487"/>
                <a:gd name="T19" fmla="*/ 3598 h 361"/>
                <a:gd name="T20" fmla="*/ 27910 w 487"/>
                <a:gd name="T21" fmla="*/ 3931 h 361"/>
                <a:gd name="T22" fmla="*/ 26094 w 487"/>
                <a:gd name="T23" fmla="*/ 3738 h 361"/>
                <a:gd name="T24" fmla="*/ 27686 w 487"/>
                <a:gd name="T25" fmla="*/ 4051 h 361"/>
                <a:gd name="T26" fmla="*/ 26094 w 487"/>
                <a:gd name="T27" fmla="*/ 4332 h 361"/>
                <a:gd name="T28" fmla="*/ 24556 w 487"/>
                <a:gd name="T29" fmla="*/ 4286 h 361"/>
                <a:gd name="T30" fmla="*/ 18577 w 487"/>
                <a:gd name="T31" fmla="*/ 3048 h 361"/>
                <a:gd name="T32" fmla="*/ 5655 w 487"/>
                <a:gd name="T33" fmla="*/ 1485 h 361"/>
                <a:gd name="T34" fmla="*/ 0 w 487"/>
                <a:gd name="T35" fmla="*/ 1005 h 361"/>
                <a:gd name="T36" fmla="*/ 1955 w 487"/>
                <a:gd name="T37" fmla="*/ 558 h 361"/>
                <a:gd name="T38" fmla="*/ 1955 w 487"/>
                <a:gd name="T39" fmla="*/ 558 h 3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7"/>
                <a:gd name="T61" fmla="*/ 0 h 361"/>
                <a:gd name="T62" fmla="*/ 487 w 487"/>
                <a:gd name="T63" fmla="*/ 361 h 3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7" h="361">
                  <a:moveTo>
                    <a:pt x="22" y="46"/>
                  </a:moveTo>
                  <a:lnTo>
                    <a:pt x="90" y="13"/>
                  </a:lnTo>
                  <a:lnTo>
                    <a:pt x="220" y="0"/>
                  </a:lnTo>
                  <a:lnTo>
                    <a:pt x="273" y="33"/>
                  </a:lnTo>
                  <a:lnTo>
                    <a:pt x="358" y="21"/>
                  </a:lnTo>
                  <a:lnTo>
                    <a:pt x="487" y="111"/>
                  </a:lnTo>
                  <a:lnTo>
                    <a:pt x="430" y="179"/>
                  </a:lnTo>
                  <a:lnTo>
                    <a:pt x="433" y="209"/>
                  </a:lnTo>
                  <a:lnTo>
                    <a:pt x="337" y="298"/>
                  </a:lnTo>
                  <a:lnTo>
                    <a:pt x="320" y="301"/>
                  </a:lnTo>
                  <a:lnTo>
                    <a:pt x="313" y="328"/>
                  </a:lnTo>
                  <a:lnTo>
                    <a:pt x="292" y="313"/>
                  </a:lnTo>
                  <a:lnTo>
                    <a:pt x="310" y="338"/>
                  </a:lnTo>
                  <a:lnTo>
                    <a:pt x="292" y="361"/>
                  </a:lnTo>
                  <a:lnTo>
                    <a:pt x="275" y="358"/>
                  </a:lnTo>
                  <a:lnTo>
                    <a:pt x="208" y="254"/>
                  </a:lnTo>
                  <a:lnTo>
                    <a:pt x="64" y="124"/>
                  </a:lnTo>
                  <a:lnTo>
                    <a:pt x="0" y="84"/>
                  </a:lnTo>
                  <a:lnTo>
                    <a:pt x="22" y="46"/>
                  </a:lnTo>
                  <a:close/>
                </a:path>
              </a:pathLst>
            </a:custGeom>
            <a:grpFill/>
            <a:ln w="3175">
              <a:solidFill>
                <a:srgbClr val="000000"/>
              </a:solidFill>
              <a:round/>
              <a:headEnd/>
              <a:tailEnd/>
            </a:ln>
          </p:spPr>
          <p:txBody>
            <a:bodyPr/>
            <a:lstStyle/>
            <a:p>
              <a:endParaRPr lang="en-US" dirty="0"/>
            </a:p>
          </p:txBody>
        </p:sp>
        <p:sp>
          <p:nvSpPr>
            <p:cNvPr id="12" name="Freeform 11"/>
            <p:cNvSpPr>
              <a:spLocks noChangeAspect="1"/>
            </p:cNvSpPr>
            <p:nvPr/>
          </p:nvSpPr>
          <p:spPr bwMode="auto">
            <a:xfrm>
              <a:off x="674914" y="1970314"/>
              <a:ext cx="1605765" cy="732540"/>
            </a:xfrm>
            <a:custGeom>
              <a:avLst/>
              <a:gdLst>
                <a:gd name="T0" fmla="*/ 6113 w 740"/>
                <a:gd name="T1" fmla="*/ 4724 h 407"/>
                <a:gd name="T2" fmla="*/ 6215 w 740"/>
                <a:gd name="T3" fmla="*/ 4601 h 407"/>
                <a:gd name="T4" fmla="*/ 10389 w 740"/>
                <a:gd name="T5" fmla="*/ 4018 h 407"/>
                <a:gd name="T6" fmla="*/ 12782 w 740"/>
                <a:gd name="T7" fmla="*/ 3618 h 407"/>
                <a:gd name="T8" fmla="*/ 15078 w 740"/>
                <a:gd name="T9" fmla="*/ 4018 h 407"/>
                <a:gd name="T10" fmla="*/ 22421 w 740"/>
                <a:gd name="T11" fmla="*/ 3583 h 407"/>
                <a:gd name="T12" fmla="*/ 25531 w 740"/>
                <a:gd name="T13" fmla="*/ 3517 h 407"/>
                <a:gd name="T14" fmla="*/ 27343 w 740"/>
                <a:gd name="T15" fmla="*/ 3197 h 407"/>
                <a:gd name="T16" fmla="*/ 30238 w 740"/>
                <a:gd name="T17" fmla="*/ 1575 h 407"/>
                <a:gd name="T18" fmla="*/ 33326 w 740"/>
                <a:gd name="T19" fmla="*/ 1753 h 407"/>
                <a:gd name="T20" fmla="*/ 39262 w 740"/>
                <a:gd name="T21" fmla="*/ 0 h 407"/>
                <a:gd name="T22" fmla="*/ 43816 w 740"/>
                <a:gd name="T23" fmla="*/ 364 h 407"/>
                <a:gd name="T24" fmla="*/ 44577 w 740"/>
                <a:gd name="T25" fmla="*/ 61 h 407"/>
                <a:gd name="T26" fmla="*/ 46825 w 740"/>
                <a:gd name="T27" fmla="*/ 152 h 407"/>
                <a:gd name="T28" fmla="*/ 50972 w 740"/>
                <a:gd name="T29" fmla="*/ 704 h 407"/>
                <a:gd name="T30" fmla="*/ 49446 w 740"/>
                <a:gd name="T31" fmla="*/ 1238 h 407"/>
                <a:gd name="T32" fmla="*/ 49981 w 740"/>
                <a:gd name="T33" fmla="*/ 1469 h 407"/>
                <a:gd name="T34" fmla="*/ 51789 w 740"/>
                <a:gd name="T35" fmla="*/ 1348 h 407"/>
                <a:gd name="T36" fmla="*/ 53054 w 740"/>
                <a:gd name="T37" fmla="*/ 1596 h 407"/>
                <a:gd name="T38" fmla="*/ 59515 w 740"/>
                <a:gd name="T39" fmla="*/ 1894 h 407"/>
                <a:gd name="T40" fmla="*/ 53514 w 740"/>
                <a:gd name="T41" fmla="*/ 1869 h 407"/>
                <a:gd name="T42" fmla="*/ 59823 w 740"/>
                <a:gd name="T43" fmla="*/ 2668 h 407"/>
                <a:gd name="T44" fmla="*/ 55972 w 740"/>
                <a:gd name="T45" fmla="*/ 2574 h 407"/>
                <a:gd name="T46" fmla="*/ 63729 w 740"/>
                <a:gd name="T47" fmla="*/ 3304 h 407"/>
                <a:gd name="T48" fmla="*/ 65708 w 740"/>
                <a:gd name="T49" fmla="*/ 3811 h 407"/>
                <a:gd name="T50" fmla="*/ 64393 w 740"/>
                <a:gd name="T51" fmla="*/ 3757 h 407"/>
                <a:gd name="T52" fmla="*/ 64010 w 740"/>
                <a:gd name="T53" fmla="*/ 3875 h 407"/>
                <a:gd name="T54" fmla="*/ 38401 w 740"/>
                <a:gd name="T55" fmla="*/ 4599 h 407"/>
                <a:gd name="T56" fmla="*/ 16845 w 740"/>
                <a:gd name="T57" fmla="*/ 4977 h 407"/>
                <a:gd name="T58" fmla="*/ 0 w 740"/>
                <a:gd name="T59" fmla="*/ 5308 h 407"/>
                <a:gd name="T60" fmla="*/ 6113 w 740"/>
                <a:gd name="T61" fmla="*/ 4724 h 407"/>
                <a:gd name="T62" fmla="*/ 6113 w 740"/>
                <a:gd name="T63" fmla="*/ 4724 h 4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40"/>
                <a:gd name="T97" fmla="*/ 0 h 407"/>
                <a:gd name="T98" fmla="*/ 740 w 740"/>
                <a:gd name="T99" fmla="*/ 407 h 4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40" h="407">
                  <a:moveTo>
                    <a:pt x="69" y="363"/>
                  </a:moveTo>
                  <a:lnTo>
                    <a:pt x="70" y="353"/>
                  </a:lnTo>
                  <a:lnTo>
                    <a:pt x="117" y="308"/>
                  </a:lnTo>
                  <a:lnTo>
                    <a:pt x="144" y="277"/>
                  </a:lnTo>
                  <a:lnTo>
                    <a:pt x="170" y="308"/>
                  </a:lnTo>
                  <a:lnTo>
                    <a:pt x="252" y="275"/>
                  </a:lnTo>
                  <a:lnTo>
                    <a:pt x="288" y="270"/>
                  </a:lnTo>
                  <a:lnTo>
                    <a:pt x="308" y="245"/>
                  </a:lnTo>
                  <a:lnTo>
                    <a:pt x="340" y="120"/>
                  </a:lnTo>
                  <a:lnTo>
                    <a:pt x="375" y="135"/>
                  </a:lnTo>
                  <a:lnTo>
                    <a:pt x="442" y="0"/>
                  </a:lnTo>
                  <a:lnTo>
                    <a:pt x="493" y="29"/>
                  </a:lnTo>
                  <a:lnTo>
                    <a:pt x="502" y="5"/>
                  </a:lnTo>
                  <a:lnTo>
                    <a:pt x="527" y="12"/>
                  </a:lnTo>
                  <a:lnTo>
                    <a:pt x="573" y="54"/>
                  </a:lnTo>
                  <a:lnTo>
                    <a:pt x="557" y="94"/>
                  </a:lnTo>
                  <a:lnTo>
                    <a:pt x="563" y="112"/>
                  </a:lnTo>
                  <a:lnTo>
                    <a:pt x="583" y="104"/>
                  </a:lnTo>
                  <a:lnTo>
                    <a:pt x="598" y="122"/>
                  </a:lnTo>
                  <a:lnTo>
                    <a:pt x="670" y="145"/>
                  </a:lnTo>
                  <a:lnTo>
                    <a:pt x="603" y="142"/>
                  </a:lnTo>
                  <a:lnTo>
                    <a:pt x="673" y="204"/>
                  </a:lnTo>
                  <a:lnTo>
                    <a:pt x="630" y="197"/>
                  </a:lnTo>
                  <a:lnTo>
                    <a:pt x="718" y="254"/>
                  </a:lnTo>
                  <a:lnTo>
                    <a:pt x="740" y="292"/>
                  </a:lnTo>
                  <a:lnTo>
                    <a:pt x="725" y="287"/>
                  </a:lnTo>
                  <a:lnTo>
                    <a:pt x="721" y="297"/>
                  </a:lnTo>
                  <a:lnTo>
                    <a:pt x="432" y="352"/>
                  </a:lnTo>
                  <a:lnTo>
                    <a:pt x="190" y="382"/>
                  </a:lnTo>
                  <a:lnTo>
                    <a:pt x="0" y="407"/>
                  </a:lnTo>
                  <a:lnTo>
                    <a:pt x="69" y="363"/>
                  </a:lnTo>
                  <a:close/>
                </a:path>
              </a:pathLst>
            </a:custGeom>
            <a:grpFill/>
            <a:ln w="3175">
              <a:solidFill>
                <a:srgbClr val="000000"/>
              </a:solidFill>
              <a:round/>
              <a:headEnd/>
              <a:tailEnd/>
            </a:ln>
          </p:spPr>
          <p:txBody>
            <a:bodyPr/>
            <a:lstStyle/>
            <a:p>
              <a:endParaRPr lang="en-US" dirty="0"/>
            </a:p>
          </p:txBody>
        </p:sp>
        <p:sp>
          <p:nvSpPr>
            <p:cNvPr id="13" name="Freeform 12"/>
            <p:cNvSpPr>
              <a:spLocks noChangeAspect="1"/>
            </p:cNvSpPr>
            <p:nvPr/>
          </p:nvSpPr>
          <p:spPr bwMode="auto">
            <a:xfrm>
              <a:off x="1099457" y="1349829"/>
              <a:ext cx="1206737" cy="626375"/>
            </a:xfrm>
            <a:custGeom>
              <a:avLst/>
              <a:gdLst>
                <a:gd name="T0" fmla="*/ 3692 w 556"/>
                <a:gd name="T1" fmla="*/ 4547 h 348"/>
                <a:gd name="T2" fmla="*/ 11741 w 556"/>
                <a:gd name="T3" fmla="*/ 4344 h 348"/>
                <a:gd name="T4" fmla="*/ 40210 w 556"/>
                <a:gd name="T5" fmla="*/ 3519 h 348"/>
                <a:gd name="T6" fmla="*/ 41462 w 556"/>
                <a:gd name="T7" fmla="*/ 3332 h 348"/>
                <a:gd name="T8" fmla="*/ 43073 w 556"/>
                <a:gd name="T9" fmla="*/ 3332 h 348"/>
                <a:gd name="T10" fmla="*/ 44928 w 556"/>
                <a:gd name="T11" fmla="*/ 3135 h 348"/>
                <a:gd name="T12" fmla="*/ 47537 w 556"/>
                <a:gd name="T13" fmla="*/ 2599 h 348"/>
                <a:gd name="T14" fmla="*/ 42877 w 556"/>
                <a:gd name="T15" fmla="*/ 2046 h 348"/>
                <a:gd name="T16" fmla="*/ 42819 w 556"/>
                <a:gd name="T17" fmla="*/ 1537 h 348"/>
                <a:gd name="T18" fmla="*/ 44928 w 556"/>
                <a:gd name="T19" fmla="*/ 779 h 348"/>
                <a:gd name="T20" fmla="*/ 41805 w 556"/>
                <a:gd name="T21" fmla="*/ 549 h 348"/>
                <a:gd name="T22" fmla="*/ 38365 w 556"/>
                <a:gd name="T23" fmla="*/ 0 h 348"/>
                <a:gd name="T24" fmla="*/ 6682 w 556"/>
                <a:gd name="T25" fmla="*/ 884 h 348"/>
                <a:gd name="T26" fmla="*/ 5169 w 556"/>
                <a:gd name="T27" fmla="*/ 549 h 348"/>
                <a:gd name="T28" fmla="*/ 0 w 556"/>
                <a:gd name="T29" fmla="*/ 1118 h 348"/>
                <a:gd name="T30" fmla="*/ 3692 w 556"/>
                <a:gd name="T31" fmla="*/ 4547 h 348"/>
                <a:gd name="T32" fmla="*/ 3692 w 556"/>
                <a:gd name="T33" fmla="*/ 4547 h 3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6"/>
                <a:gd name="T52" fmla="*/ 0 h 348"/>
                <a:gd name="T53" fmla="*/ 556 w 556"/>
                <a:gd name="T54" fmla="*/ 348 h 3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6" h="348">
                  <a:moveTo>
                    <a:pt x="43" y="348"/>
                  </a:moveTo>
                  <a:lnTo>
                    <a:pt x="137" y="333"/>
                  </a:lnTo>
                  <a:lnTo>
                    <a:pt x="470" y="270"/>
                  </a:lnTo>
                  <a:lnTo>
                    <a:pt x="485" y="255"/>
                  </a:lnTo>
                  <a:lnTo>
                    <a:pt x="503" y="255"/>
                  </a:lnTo>
                  <a:lnTo>
                    <a:pt x="525" y="240"/>
                  </a:lnTo>
                  <a:lnTo>
                    <a:pt x="556" y="200"/>
                  </a:lnTo>
                  <a:lnTo>
                    <a:pt x="501" y="157"/>
                  </a:lnTo>
                  <a:lnTo>
                    <a:pt x="500" y="117"/>
                  </a:lnTo>
                  <a:lnTo>
                    <a:pt x="525" y="60"/>
                  </a:lnTo>
                  <a:lnTo>
                    <a:pt x="488" y="42"/>
                  </a:lnTo>
                  <a:lnTo>
                    <a:pt x="448" y="0"/>
                  </a:lnTo>
                  <a:lnTo>
                    <a:pt x="78" y="68"/>
                  </a:lnTo>
                  <a:lnTo>
                    <a:pt x="60" y="42"/>
                  </a:lnTo>
                  <a:lnTo>
                    <a:pt x="0" y="85"/>
                  </a:lnTo>
                  <a:lnTo>
                    <a:pt x="43" y="348"/>
                  </a:lnTo>
                  <a:close/>
                </a:path>
              </a:pathLst>
            </a:custGeom>
            <a:grpFill/>
            <a:ln w="3175">
              <a:solidFill>
                <a:srgbClr val="000000"/>
              </a:solidFill>
              <a:round/>
              <a:headEnd/>
              <a:tailEnd/>
            </a:ln>
          </p:spPr>
          <p:txBody>
            <a:bodyPr/>
            <a:lstStyle/>
            <a:p>
              <a:endParaRPr lang="en-US" dirty="0"/>
            </a:p>
          </p:txBody>
        </p:sp>
        <p:sp>
          <p:nvSpPr>
            <p:cNvPr id="14" name="Freeform 13"/>
            <p:cNvSpPr>
              <a:spLocks noChangeAspect="1"/>
            </p:cNvSpPr>
            <p:nvPr/>
          </p:nvSpPr>
          <p:spPr bwMode="auto">
            <a:xfrm>
              <a:off x="1230086" y="664029"/>
              <a:ext cx="1234090" cy="885722"/>
            </a:xfrm>
            <a:custGeom>
              <a:avLst/>
              <a:gdLst>
                <a:gd name="T0" fmla="*/ 1573 w 568"/>
                <a:gd name="T1" fmla="*/ 5703 h 495"/>
                <a:gd name="T2" fmla="*/ 35148 w 568"/>
                <a:gd name="T3" fmla="*/ 4841 h 495"/>
                <a:gd name="T4" fmla="*/ 38783 w 568"/>
                <a:gd name="T5" fmla="*/ 5364 h 495"/>
                <a:gd name="T6" fmla="*/ 42100 w 568"/>
                <a:gd name="T7" fmla="*/ 5598 h 495"/>
                <a:gd name="T8" fmla="*/ 49419 w 568"/>
                <a:gd name="T9" fmla="*/ 5944 h 495"/>
                <a:gd name="T10" fmla="*/ 50117 w 568"/>
                <a:gd name="T11" fmla="*/ 6229 h 495"/>
                <a:gd name="T12" fmla="*/ 51220 w 568"/>
                <a:gd name="T13" fmla="*/ 5846 h 495"/>
                <a:gd name="T14" fmla="*/ 51431 w 568"/>
                <a:gd name="T15" fmla="*/ 5321 h 495"/>
                <a:gd name="T16" fmla="*/ 50117 w 568"/>
                <a:gd name="T17" fmla="*/ 4316 h 495"/>
                <a:gd name="T18" fmla="*/ 50117 w 568"/>
                <a:gd name="T19" fmla="*/ 3273 h 495"/>
                <a:gd name="T20" fmla="*/ 46482 w 568"/>
                <a:gd name="T21" fmla="*/ 1743 h 495"/>
                <a:gd name="T22" fmla="*/ 45754 w 568"/>
                <a:gd name="T23" fmla="*/ 1076 h 495"/>
                <a:gd name="T24" fmla="*/ 43608 w 568"/>
                <a:gd name="T25" fmla="*/ 0 h 495"/>
                <a:gd name="T26" fmla="*/ 32735 w 568"/>
                <a:gd name="T27" fmla="*/ 355 h 495"/>
                <a:gd name="T28" fmla="*/ 26638 w 568"/>
                <a:gd name="T29" fmla="*/ 1243 h 495"/>
                <a:gd name="T30" fmla="*/ 26412 w 568"/>
                <a:gd name="T31" fmla="*/ 1472 h 495"/>
                <a:gd name="T32" fmla="*/ 22941 w 568"/>
                <a:gd name="T33" fmla="*/ 2007 h 495"/>
                <a:gd name="T34" fmla="*/ 23784 w 568"/>
                <a:gd name="T35" fmla="*/ 2187 h 495"/>
                <a:gd name="T36" fmla="*/ 24632 w 568"/>
                <a:gd name="T37" fmla="*/ 2326 h 495"/>
                <a:gd name="T38" fmla="*/ 23951 w 568"/>
                <a:gd name="T39" fmla="*/ 2380 h 495"/>
                <a:gd name="T40" fmla="*/ 25081 w 568"/>
                <a:gd name="T41" fmla="*/ 2584 h 495"/>
                <a:gd name="T42" fmla="*/ 25092 w 568"/>
                <a:gd name="T43" fmla="*/ 2765 h 495"/>
                <a:gd name="T44" fmla="*/ 21939 w 568"/>
                <a:gd name="T45" fmla="*/ 3209 h 495"/>
                <a:gd name="T46" fmla="*/ 16989 w 568"/>
                <a:gd name="T47" fmla="*/ 3405 h 495"/>
                <a:gd name="T48" fmla="*/ 15709 w 568"/>
                <a:gd name="T49" fmla="*/ 3508 h 495"/>
                <a:gd name="T50" fmla="*/ 13882 w 568"/>
                <a:gd name="T51" fmla="*/ 3418 h 495"/>
                <a:gd name="T52" fmla="*/ 8302 w 568"/>
                <a:gd name="T53" fmla="*/ 3505 h 495"/>
                <a:gd name="T54" fmla="*/ 4205 w 568"/>
                <a:gd name="T55" fmla="*/ 3746 h 495"/>
                <a:gd name="T56" fmla="*/ 4205 w 568"/>
                <a:gd name="T57" fmla="*/ 4031 h 495"/>
                <a:gd name="T58" fmla="*/ 4953 w 568"/>
                <a:gd name="T59" fmla="*/ 4211 h 495"/>
                <a:gd name="T60" fmla="*/ 5638 w 568"/>
                <a:gd name="T61" fmla="*/ 4211 h 495"/>
                <a:gd name="T62" fmla="*/ 6148 w 568"/>
                <a:gd name="T63" fmla="*/ 4445 h 495"/>
                <a:gd name="T64" fmla="*/ 5142 w 568"/>
                <a:gd name="T65" fmla="*/ 4568 h 495"/>
                <a:gd name="T66" fmla="*/ 4725 w 568"/>
                <a:gd name="T67" fmla="*/ 4780 h 495"/>
                <a:gd name="T68" fmla="*/ 0 w 568"/>
                <a:gd name="T69" fmla="*/ 5364 h 495"/>
                <a:gd name="T70" fmla="*/ 1573 w 568"/>
                <a:gd name="T71" fmla="*/ 5703 h 495"/>
                <a:gd name="T72" fmla="*/ 1573 w 568"/>
                <a:gd name="T73" fmla="*/ 5703 h 49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68"/>
                <a:gd name="T112" fmla="*/ 0 h 495"/>
                <a:gd name="T113" fmla="*/ 568 w 568"/>
                <a:gd name="T114" fmla="*/ 495 h 49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68" h="495">
                  <a:moveTo>
                    <a:pt x="18" y="453"/>
                  </a:moveTo>
                  <a:lnTo>
                    <a:pt x="388" y="385"/>
                  </a:lnTo>
                  <a:lnTo>
                    <a:pt x="428" y="427"/>
                  </a:lnTo>
                  <a:lnTo>
                    <a:pt x="465" y="445"/>
                  </a:lnTo>
                  <a:lnTo>
                    <a:pt x="546" y="473"/>
                  </a:lnTo>
                  <a:lnTo>
                    <a:pt x="553" y="495"/>
                  </a:lnTo>
                  <a:lnTo>
                    <a:pt x="566" y="465"/>
                  </a:lnTo>
                  <a:lnTo>
                    <a:pt x="568" y="423"/>
                  </a:lnTo>
                  <a:lnTo>
                    <a:pt x="553" y="343"/>
                  </a:lnTo>
                  <a:lnTo>
                    <a:pt x="553" y="260"/>
                  </a:lnTo>
                  <a:lnTo>
                    <a:pt x="513" y="139"/>
                  </a:lnTo>
                  <a:lnTo>
                    <a:pt x="506" y="85"/>
                  </a:lnTo>
                  <a:lnTo>
                    <a:pt x="481" y="0"/>
                  </a:lnTo>
                  <a:lnTo>
                    <a:pt x="362" y="29"/>
                  </a:lnTo>
                  <a:lnTo>
                    <a:pt x="295" y="99"/>
                  </a:lnTo>
                  <a:lnTo>
                    <a:pt x="292" y="117"/>
                  </a:lnTo>
                  <a:lnTo>
                    <a:pt x="253" y="159"/>
                  </a:lnTo>
                  <a:lnTo>
                    <a:pt x="263" y="174"/>
                  </a:lnTo>
                  <a:lnTo>
                    <a:pt x="272" y="185"/>
                  </a:lnTo>
                  <a:lnTo>
                    <a:pt x="265" y="189"/>
                  </a:lnTo>
                  <a:lnTo>
                    <a:pt x="277" y="205"/>
                  </a:lnTo>
                  <a:lnTo>
                    <a:pt x="278" y="220"/>
                  </a:lnTo>
                  <a:lnTo>
                    <a:pt x="242" y="255"/>
                  </a:lnTo>
                  <a:lnTo>
                    <a:pt x="187" y="270"/>
                  </a:lnTo>
                  <a:lnTo>
                    <a:pt x="173" y="280"/>
                  </a:lnTo>
                  <a:lnTo>
                    <a:pt x="153" y="272"/>
                  </a:lnTo>
                  <a:lnTo>
                    <a:pt x="92" y="279"/>
                  </a:lnTo>
                  <a:lnTo>
                    <a:pt x="47" y="297"/>
                  </a:lnTo>
                  <a:lnTo>
                    <a:pt x="47" y="320"/>
                  </a:lnTo>
                  <a:lnTo>
                    <a:pt x="55" y="335"/>
                  </a:lnTo>
                  <a:lnTo>
                    <a:pt x="62" y="335"/>
                  </a:lnTo>
                  <a:lnTo>
                    <a:pt x="68" y="353"/>
                  </a:lnTo>
                  <a:lnTo>
                    <a:pt x="57" y="363"/>
                  </a:lnTo>
                  <a:lnTo>
                    <a:pt x="52" y="380"/>
                  </a:lnTo>
                  <a:lnTo>
                    <a:pt x="0" y="427"/>
                  </a:lnTo>
                  <a:lnTo>
                    <a:pt x="18" y="453"/>
                  </a:lnTo>
                  <a:close/>
                </a:path>
              </a:pathLst>
            </a:custGeom>
            <a:grpFill/>
            <a:ln w="3175">
              <a:solidFill>
                <a:srgbClr val="000000"/>
              </a:solidFill>
              <a:round/>
              <a:headEnd/>
              <a:tailEnd/>
            </a:ln>
          </p:spPr>
          <p:txBody>
            <a:bodyPr/>
            <a:lstStyle/>
            <a:p>
              <a:endParaRPr lang="en-US" dirty="0"/>
            </a:p>
          </p:txBody>
        </p:sp>
        <p:sp>
          <p:nvSpPr>
            <p:cNvPr id="15" name="Freeform 14"/>
            <p:cNvSpPr>
              <a:spLocks noChangeAspect="1"/>
            </p:cNvSpPr>
            <p:nvPr/>
          </p:nvSpPr>
          <p:spPr bwMode="auto">
            <a:xfrm>
              <a:off x="2427514" y="1219200"/>
              <a:ext cx="357194" cy="276030"/>
            </a:xfrm>
            <a:custGeom>
              <a:avLst/>
              <a:gdLst>
                <a:gd name="T0" fmla="*/ 1253 w 165"/>
                <a:gd name="T1" fmla="*/ 1499 h 153"/>
                <a:gd name="T2" fmla="*/ 1113 w 165"/>
                <a:gd name="T3" fmla="*/ 2063 h 153"/>
                <a:gd name="T4" fmla="*/ 2268 w 165"/>
                <a:gd name="T5" fmla="*/ 2028 h 153"/>
                <a:gd name="T6" fmla="*/ 4969 w 165"/>
                <a:gd name="T7" fmla="*/ 1705 h 153"/>
                <a:gd name="T8" fmla="*/ 5776 w 165"/>
                <a:gd name="T9" fmla="*/ 1433 h 153"/>
                <a:gd name="T10" fmla="*/ 6430 w 165"/>
                <a:gd name="T11" fmla="*/ 1499 h 153"/>
                <a:gd name="T12" fmla="*/ 10130 w 165"/>
                <a:gd name="T13" fmla="*/ 1356 h 153"/>
                <a:gd name="T14" fmla="*/ 10286 w 165"/>
                <a:gd name="T15" fmla="*/ 1224 h 153"/>
                <a:gd name="T16" fmla="*/ 10882 w 165"/>
                <a:gd name="T17" fmla="*/ 1278 h 153"/>
                <a:gd name="T18" fmla="*/ 11598 w 165"/>
                <a:gd name="T19" fmla="*/ 1197 h 153"/>
                <a:gd name="T20" fmla="*/ 12712 w 165"/>
                <a:gd name="T21" fmla="*/ 1151 h 153"/>
                <a:gd name="T22" fmla="*/ 14143 w 165"/>
                <a:gd name="T23" fmla="*/ 1059 h 153"/>
                <a:gd name="T24" fmla="*/ 12712 w 165"/>
                <a:gd name="T25" fmla="*/ 0 h 153"/>
                <a:gd name="T26" fmla="*/ 0 w 165"/>
                <a:gd name="T27" fmla="*/ 423 h 153"/>
                <a:gd name="T28" fmla="*/ 1253 w 165"/>
                <a:gd name="T29" fmla="*/ 1499 h 153"/>
                <a:gd name="T30" fmla="*/ 1253 w 165"/>
                <a:gd name="T31" fmla="*/ 1499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5"/>
                <a:gd name="T49" fmla="*/ 0 h 153"/>
                <a:gd name="T50" fmla="*/ 165 w 165"/>
                <a:gd name="T51" fmla="*/ 153 h 1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5" h="153">
                  <a:moveTo>
                    <a:pt x="15" y="111"/>
                  </a:moveTo>
                  <a:lnTo>
                    <a:pt x="13" y="153"/>
                  </a:lnTo>
                  <a:lnTo>
                    <a:pt x="27" y="150"/>
                  </a:lnTo>
                  <a:lnTo>
                    <a:pt x="58" y="126"/>
                  </a:lnTo>
                  <a:lnTo>
                    <a:pt x="68" y="106"/>
                  </a:lnTo>
                  <a:lnTo>
                    <a:pt x="75" y="111"/>
                  </a:lnTo>
                  <a:lnTo>
                    <a:pt x="118" y="100"/>
                  </a:lnTo>
                  <a:lnTo>
                    <a:pt x="120" y="91"/>
                  </a:lnTo>
                  <a:lnTo>
                    <a:pt x="127" y="95"/>
                  </a:lnTo>
                  <a:lnTo>
                    <a:pt x="135" y="88"/>
                  </a:lnTo>
                  <a:lnTo>
                    <a:pt x="148" y="86"/>
                  </a:lnTo>
                  <a:lnTo>
                    <a:pt x="165" y="78"/>
                  </a:lnTo>
                  <a:lnTo>
                    <a:pt x="148" y="0"/>
                  </a:lnTo>
                  <a:lnTo>
                    <a:pt x="0" y="31"/>
                  </a:lnTo>
                  <a:lnTo>
                    <a:pt x="15" y="111"/>
                  </a:lnTo>
                  <a:close/>
                </a:path>
              </a:pathLst>
            </a:custGeom>
            <a:grpFill/>
            <a:ln w="3175">
              <a:solidFill>
                <a:srgbClr val="000000"/>
              </a:solidFill>
              <a:round/>
              <a:headEnd/>
              <a:tailEnd/>
            </a:ln>
          </p:spPr>
          <p:txBody>
            <a:bodyPr/>
            <a:lstStyle/>
            <a:p>
              <a:endParaRPr lang="en-US" dirty="0"/>
            </a:p>
          </p:txBody>
        </p:sp>
        <p:sp>
          <p:nvSpPr>
            <p:cNvPr id="16" name="Freeform 15"/>
            <p:cNvSpPr>
              <a:spLocks noChangeAspect="1"/>
            </p:cNvSpPr>
            <p:nvPr/>
          </p:nvSpPr>
          <p:spPr bwMode="auto">
            <a:xfrm>
              <a:off x="2754086" y="1208314"/>
              <a:ext cx="164116" cy="157731"/>
            </a:xfrm>
            <a:custGeom>
              <a:avLst/>
              <a:gdLst>
                <a:gd name="T0" fmla="*/ 1287 w 75"/>
                <a:gd name="T1" fmla="*/ 950 h 87"/>
                <a:gd name="T2" fmla="*/ 3679 w 75"/>
                <a:gd name="T3" fmla="*/ 814 h 87"/>
                <a:gd name="T4" fmla="*/ 3679 w 75"/>
                <a:gd name="T5" fmla="*/ 431 h 87"/>
                <a:gd name="T6" fmla="*/ 4265 w 75"/>
                <a:gd name="T7" fmla="*/ 536 h 87"/>
                <a:gd name="T8" fmla="*/ 4428 w 75"/>
                <a:gd name="T9" fmla="*/ 703 h 87"/>
                <a:gd name="T10" fmla="*/ 4905 w 75"/>
                <a:gd name="T11" fmla="*/ 703 h 87"/>
                <a:gd name="T12" fmla="*/ 5596 w 75"/>
                <a:gd name="T13" fmla="*/ 536 h 87"/>
                <a:gd name="T14" fmla="*/ 4905 w 75"/>
                <a:gd name="T15" fmla="*/ 320 h 87"/>
                <a:gd name="T16" fmla="*/ 3679 w 75"/>
                <a:gd name="T17" fmla="*/ 306 h 87"/>
                <a:gd name="T18" fmla="*/ 2759 w 75"/>
                <a:gd name="T19" fmla="*/ 47 h 87"/>
                <a:gd name="T20" fmla="*/ 2007 w 75"/>
                <a:gd name="T21" fmla="*/ 0 h 87"/>
                <a:gd name="T22" fmla="*/ 0 w 75"/>
                <a:gd name="T23" fmla="*/ 103 h 87"/>
                <a:gd name="T24" fmla="*/ 1287 w 75"/>
                <a:gd name="T25" fmla="*/ 950 h 87"/>
                <a:gd name="T26" fmla="*/ 1287 w 75"/>
                <a:gd name="T27" fmla="*/ 950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87"/>
                <a:gd name="T44" fmla="*/ 75 w 75"/>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87">
                  <a:moveTo>
                    <a:pt x="17" y="87"/>
                  </a:moveTo>
                  <a:lnTo>
                    <a:pt x="49" y="75"/>
                  </a:lnTo>
                  <a:lnTo>
                    <a:pt x="49" y="40"/>
                  </a:lnTo>
                  <a:lnTo>
                    <a:pt x="57" y="49"/>
                  </a:lnTo>
                  <a:lnTo>
                    <a:pt x="59" y="65"/>
                  </a:lnTo>
                  <a:lnTo>
                    <a:pt x="65" y="65"/>
                  </a:lnTo>
                  <a:lnTo>
                    <a:pt x="75" y="49"/>
                  </a:lnTo>
                  <a:lnTo>
                    <a:pt x="65" y="30"/>
                  </a:lnTo>
                  <a:lnTo>
                    <a:pt x="49" y="27"/>
                  </a:lnTo>
                  <a:lnTo>
                    <a:pt x="37" y="4"/>
                  </a:lnTo>
                  <a:lnTo>
                    <a:pt x="27" y="0"/>
                  </a:lnTo>
                  <a:lnTo>
                    <a:pt x="0" y="9"/>
                  </a:lnTo>
                  <a:lnTo>
                    <a:pt x="17" y="87"/>
                  </a:lnTo>
                  <a:close/>
                </a:path>
              </a:pathLst>
            </a:custGeom>
            <a:grpFill/>
            <a:ln w="3175">
              <a:solidFill>
                <a:srgbClr val="000000"/>
              </a:solidFill>
              <a:round/>
              <a:headEnd/>
              <a:tailEnd/>
            </a:ln>
          </p:spPr>
          <p:txBody>
            <a:bodyPr/>
            <a:lstStyle/>
            <a:p>
              <a:endParaRPr lang="en-US" dirty="0"/>
            </a:p>
          </p:txBody>
        </p:sp>
        <p:sp>
          <p:nvSpPr>
            <p:cNvPr id="17" name="Freeform 16"/>
            <p:cNvSpPr>
              <a:spLocks noChangeAspect="1"/>
            </p:cNvSpPr>
            <p:nvPr/>
          </p:nvSpPr>
          <p:spPr bwMode="auto">
            <a:xfrm>
              <a:off x="2427514" y="1012371"/>
              <a:ext cx="690254" cy="286646"/>
            </a:xfrm>
            <a:custGeom>
              <a:avLst/>
              <a:gdLst>
                <a:gd name="T0" fmla="*/ 0 w 320"/>
                <a:gd name="T1" fmla="*/ 2181 h 158"/>
                <a:gd name="T2" fmla="*/ 12867 w 320"/>
                <a:gd name="T3" fmla="*/ 1713 h 158"/>
                <a:gd name="T4" fmla="*/ 15235 w 320"/>
                <a:gd name="T5" fmla="*/ 1580 h 158"/>
                <a:gd name="T6" fmla="*/ 16072 w 320"/>
                <a:gd name="T7" fmla="*/ 1640 h 158"/>
                <a:gd name="T8" fmla="*/ 17152 w 320"/>
                <a:gd name="T9" fmla="*/ 1982 h 158"/>
                <a:gd name="T10" fmla="*/ 18583 w 320"/>
                <a:gd name="T11" fmla="*/ 2022 h 158"/>
                <a:gd name="T12" fmla="*/ 19383 w 320"/>
                <a:gd name="T13" fmla="*/ 2310 h 158"/>
                <a:gd name="T14" fmla="*/ 20322 w 320"/>
                <a:gd name="T15" fmla="*/ 2319 h 158"/>
                <a:gd name="T16" fmla="*/ 21291 w 320"/>
                <a:gd name="T17" fmla="*/ 2049 h 158"/>
                <a:gd name="T18" fmla="*/ 21771 w 320"/>
                <a:gd name="T19" fmla="*/ 1837 h 158"/>
                <a:gd name="T20" fmla="*/ 22817 w 320"/>
                <a:gd name="T21" fmla="*/ 2130 h 158"/>
                <a:gd name="T22" fmla="*/ 27917 w 320"/>
                <a:gd name="T23" fmla="*/ 1870 h 158"/>
                <a:gd name="T24" fmla="*/ 27540 w 320"/>
                <a:gd name="T25" fmla="*/ 1559 h 158"/>
                <a:gd name="T26" fmla="*/ 26106 w 320"/>
                <a:gd name="T27" fmla="*/ 1133 h 158"/>
                <a:gd name="T28" fmla="*/ 25339 w 320"/>
                <a:gd name="T29" fmla="*/ 1093 h 158"/>
                <a:gd name="T30" fmla="*/ 24574 w 320"/>
                <a:gd name="T31" fmla="*/ 1104 h 158"/>
                <a:gd name="T32" fmla="*/ 24638 w 320"/>
                <a:gd name="T33" fmla="*/ 1181 h 158"/>
                <a:gd name="T34" fmla="*/ 25778 w 320"/>
                <a:gd name="T35" fmla="*/ 1197 h 158"/>
                <a:gd name="T36" fmla="*/ 26166 w 320"/>
                <a:gd name="T37" fmla="*/ 1580 h 158"/>
                <a:gd name="T38" fmla="*/ 24198 w 320"/>
                <a:gd name="T39" fmla="*/ 1734 h 158"/>
                <a:gd name="T40" fmla="*/ 21291 w 320"/>
                <a:gd name="T41" fmla="*/ 1431 h 158"/>
                <a:gd name="T42" fmla="*/ 20322 w 320"/>
                <a:gd name="T43" fmla="*/ 1093 h 158"/>
                <a:gd name="T44" fmla="*/ 18988 w 320"/>
                <a:gd name="T45" fmla="*/ 987 h 158"/>
                <a:gd name="T46" fmla="*/ 18988 w 320"/>
                <a:gd name="T47" fmla="*/ 1093 h 158"/>
                <a:gd name="T48" fmla="*/ 17672 w 320"/>
                <a:gd name="T49" fmla="*/ 883 h 158"/>
                <a:gd name="T50" fmla="*/ 18794 w 320"/>
                <a:gd name="T51" fmla="*/ 645 h 158"/>
                <a:gd name="T52" fmla="*/ 19602 w 320"/>
                <a:gd name="T53" fmla="*/ 431 h 158"/>
                <a:gd name="T54" fmla="*/ 18054 w 320"/>
                <a:gd name="T55" fmla="*/ 0 h 158"/>
                <a:gd name="T56" fmla="*/ 15235 w 320"/>
                <a:gd name="T57" fmla="*/ 360 h 158"/>
                <a:gd name="T58" fmla="*/ 5957 w 320"/>
                <a:gd name="T59" fmla="*/ 738 h 158"/>
                <a:gd name="T60" fmla="*/ 0 w 320"/>
                <a:gd name="T61" fmla="*/ 951 h 158"/>
                <a:gd name="T62" fmla="*/ 0 w 320"/>
                <a:gd name="T63" fmla="*/ 2181 h 158"/>
                <a:gd name="T64" fmla="*/ 0 w 320"/>
                <a:gd name="T65" fmla="*/ 218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0"/>
                <a:gd name="T100" fmla="*/ 0 h 158"/>
                <a:gd name="T101" fmla="*/ 320 w 320"/>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0" h="158">
                  <a:moveTo>
                    <a:pt x="0" y="148"/>
                  </a:moveTo>
                  <a:lnTo>
                    <a:pt x="148" y="117"/>
                  </a:lnTo>
                  <a:lnTo>
                    <a:pt x="175" y="108"/>
                  </a:lnTo>
                  <a:lnTo>
                    <a:pt x="185" y="112"/>
                  </a:lnTo>
                  <a:lnTo>
                    <a:pt x="197" y="135"/>
                  </a:lnTo>
                  <a:lnTo>
                    <a:pt x="213" y="138"/>
                  </a:lnTo>
                  <a:lnTo>
                    <a:pt x="223" y="157"/>
                  </a:lnTo>
                  <a:lnTo>
                    <a:pt x="233" y="158"/>
                  </a:lnTo>
                  <a:lnTo>
                    <a:pt x="245" y="140"/>
                  </a:lnTo>
                  <a:lnTo>
                    <a:pt x="250" y="125"/>
                  </a:lnTo>
                  <a:lnTo>
                    <a:pt x="262" y="145"/>
                  </a:lnTo>
                  <a:lnTo>
                    <a:pt x="320" y="127"/>
                  </a:lnTo>
                  <a:lnTo>
                    <a:pt x="316" y="105"/>
                  </a:lnTo>
                  <a:lnTo>
                    <a:pt x="300" y="77"/>
                  </a:lnTo>
                  <a:lnTo>
                    <a:pt x="291" y="74"/>
                  </a:lnTo>
                  <a:lnTo>
                    <a:pt x="282" y="75"/>
                  </a:lnTo>
                  <a:lnTo>
                    <a:pt x="283" y="80"/>
                  </a:lnTo>
                  <a:lnTo>
                    <a:pt x="296" y="82"/>
                  </a:lnTo>
                  <a:lnTo>
                    <a:pt x="301" y="108"/>
                  </a:lnTo>
                  <a:lnTo>
                    <a:pt x="278" y="118"/>
                  </a:lnTo>
                  <a:lnTo>
                    <a:pt x="245" y="97"/>
                  </a:lnTo>
                  <a:lnTo>
                    <a:pt x="233" y="74"/>
                  </a:lnTo>
                  <a:lnTo>
                    <a:pt x="218" y="67"/>
                  </a:lnTo>
                  <a:lnTo>
                    <a:pt x="218" y="74"/>
                  </a:lnTo>
                  <a:lnTo>
                    <a:pt x="203" y="60"/>
                  </a:lnTo>
                  <a:lnTo>
                    <a:pt x="215" y="44"/>
                  </a:lnTo>
                  <a:lnTo>
                    <a:pt x="225" y="29"/>
                  </a:lnTo>
                  <a:lnTo>
                    <a:pt x="207" y="0"/>
                  </a:lnTo>
                  <a:lnTo>
                    <a:pt x="175" y="24"/>
                  </a:lnTo>
                  <a:lnTo>
                    <a:pt x="68" y="50"/>
                  </a:lnTo>
                  <a:lnTo>
                    <a:pt x="0" y="65"/>
                  </a:lnTo>
                  <a:lnTo>
                    <a:pt x="0" y="148"/>
                  </a:lnTo>
                  <a:close/>
                </a:path>
              </a:pathLst>
            </a:custGeom>
            <a:grpFill/>
            <a:ln w="3175">
              <a:solidFill>
                <a:srgbClr val="000000"/>
              </a:solidFill>
              <a:round/>
              <a:headEnd/>
              <a:tailEnd/>
            </a:ln>
          </p:spPr>
          <p:txBody>
            <a:bodyPr/>
            <a:lstStyle/>
            <a:p>
              <a:endParaRPr lang="en-US" dirty="0"/>
            </a:p>
          </p:txBody>
        </p:sp>
        <p:sp>
          <p:nvSpPr>
            <p:cNvPr id="18" name="Freeform 17"/>
            <p:cNvSpPr>
              <a:spLocks noChangeAspect="1"/>
            </p:cNvSpPr>
            <p:nvPr/>
          </p:nvSpPr>
          <p:spPr bwMode="auto">
            <a:xfrm>
              <a:off x="2275114" y="598714"/>
              <a:ext cx="333059" cy="533860"/>
            </a:xfrm>
            <a:custGeom>
              <a:avLst/>
              <a:gdLst>
                <a:gd name="T0" fmla="*/ 1924 w 155"/>
                <a:gd name="T1" fmla="*/ 1488 h 296"/>
                <a:gd name="T2" fmla="*/ 2435 w 155"/>
                <a:gd name="T3" fmla="*/ 2173 h 296"/>
                <a:gd name="T4" fmla="*/ 5482 w 155"/>
                <a:gd name="T5" fmla="*/ 3662 h 296"/>
                <a:gd name="T6" fmla="*/ 10755 w 155"/>
                <a:gd name="T7" fmla="*/ 3473 h 296"/>
                <a:gd name="T8" fmla="*/ 10345 w 155"/>
                <a:gd name="T9" fmla="*/ 1342 h 296"/>
                <a:gd name="T10" fmla="*/ 11792 w 155"/>
                <a:gd name="T11" fmla="*/ 934 h 296"/>
                <a:gd name="T12" fmla="*/ 11880 w 155"/>
                <a:gd name="T13" fmla="*/ 0 h 296"/>
                <a:gd name="T14" fmla="*/ 0 w 155"/>
                <a:gd name="T15" fmla="*/ 446 h 296"/>
                <a:gd name="T16" fmla="*/ 1924 w 155"/>
                <a:gd name="T17" fmla="*/ 1488 h 296"/>
                <a:gd name="T18" fmla="*/ 1924 w 155"/>
                <a:gd name="T19" fmla="*/ 1488 h 2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296"/>
                <a:gd name="T32" fmla="*/ 155 w 155"/>
                <a:gd name="T33" fmla="*/ 296 h 2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296">
                  <a:moveTo>
                    <a:pt x="25" y="121"/>
                  </a:moveTo>
                  <a:lnTo>
                    <a:pt x="32" y="175"/>
                  </a:lnTo>
                  <a:lnTo>
                    <a:pt x="72" y="296"/>
                  </a:lnTo>
                  <a:lnTo>
                    <a:pt x="140" y="281"/>
                  </a:lnTo>
                  <a:lnTo>
                    <a:pt x="135" y="108"/>
                  </a:lnTo>
                  <a:lnTo>
                    <a:pt x="154" y="75"/>
                  </a:lnTo>
                  <a:lnTo>
                    <a:pt x="155" y="0"/>
                  </a:lnTo>
                  <a:lnTo>
                    <a:pt x="0" y="36"/>
                  </a:lnTo>
                  <a:lnTo>
                    <a:pt x="25" y="121"/>
                  </a:lnTo>
                  <a:close/>
                </a:path>
              </a:pathLst>
            </a:custGeom>
            <a:grpFill/>
            <a:ln w="3175">
              <a:solidFill>
                <a:srgbClr val="000000"/>
              </a:solidFill>
              <a:round/>
              <a:headEnd/>
              <a:tailEnd/>
            </a:ln>
          </p:spPr>
          <p:txBody>
            <a:bodyPr/>
            <a:lstStyle/>
            <a:p>
              <a:endParaRPr lang="en-US" dirty="0"/>
            </a:p>
          </p:txBody>
        </p:sp>
        <p:sp>
          <p:nvSpPr>
            <p:cNvPr id="19" name="Freeform 18"/>
            <p:cNvSpPr>
              <a:spLocks noChangeAspect="1"/>
            </p:cNvSpPr>
            <p:nvPr/>
          </p:nvSpPr>
          <p:spPr bwMode="auto">
            <a:xfrm>
              <a:off x="2569029" y="522514"/>
              <a:ext cx="308925" cy="579359"/>
            </a:xfrm>
            <a:custGeom>
              <a:avLst/>
              <a:gdLst>
                <a:gd name="T0" fmla="*/ 0 w 144"/>
                <a:gd name="T1" fmla="*/ 1789 h 324"/>
                <a:gd name="T2" fmla="*/ 1688 w 144"/>
                <a:gd name="T3" fmla="*/ 1397 h 324"/>
                <a:gd name="T4" fmla="*/ 1758 w 144"/>
                <a:gd name="T5" fmla="*/ 514 h 324"/>
                <a:gd name="T6" fmla="*/ 1688 w 144"/>
                <a:gd name="T7" fmla="*/ 176 h 324"/>
                <a:gd name="T8" fmla="*/ 4128 w 144"/>
                <a:gd name="T9" fmla="*/ 0 h 324"/>
                <a:gd name="T10" fmla="*/ 9769 w 144"/>
                <a:gd name="T11" fmla="*/ 2392 h 324"/>
                <a:gd name="T12" fmla="*/ 12591 w 144"/>
                <a:gd name="T13" fmla="*/ 2904 h 324"/>
                <a:gd name="T14" fmla="*/ 12591 w 144"/>
                <a:gd name="T15" fmla="*/ 3240 h 324"/>
                <a:gd name="T16" fmla="*/ 9769 w 144"/>
                <a:gd name="T17" fmla="*/ 3521 h 324"/>
                <a:gd name="T18" fmla="*/ 435 w 144"/>
                <a:gd name="T19" fmla="*/ 3833 h 324"/>
                <a:gd name="T20" fmla="*/ 0 w 144"/>
                <a:gd name="T21" fmla="*/ 1789 h 324"/>
                <a:gd name="T22" fmla="*/ 0 w 144"/>
                <a:gd name="T23" fmla="*/ 1789 h 3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324"/>
                <a:gd name="T38" fmla="*/ 144 w 144"/>
                <a:gd name="T39" fmla="*/ 324 h 3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324">
                  <a:moveTo>
                    <a:pt x="0" y="151"/>
                  </a:moveTo>
                  <a:lnTo>
                    <a:pt x="19" y="118"/>
                  </a:lnTo>
                  <a:lnTo>
                    <a:pt x="20" y="43"/>
                  </a:lnTo>
                  <a:lnTo>
                    <a:pt x="19" y="15"/>
                  </a:lnTo>
                  <a:lnTo>
                    <a:pt x="47" y="0"/>
                  </a:lnTo>
                  <a:lnTo>
                    <a:pt x="112" y="203"/>
                  </a:lnTo>
                  <a:lnTo>
                    <a:pt x="144" y="246"/>
                  </a:lnTo>
                  <a:lnTo>
                    <a:pt x="144" y="274"/>
                  </a:lnTo>
                  <a:lnTo>
                    <a:pt x="112" y="298"/>
                  </a:lnTo>
                  <a:lnTo>
                    <a:pt x="5" y="324"/>
                  </a:lnTo>
                  <a:lnTo>
                    <a:pt x="0" y="151"/>
                  </a:lnTo>
                  <a:close/>
                </a:path>
              </a:pathLst>
            </a:custGeom>
            <a:grpFill/>
            <a:ln w="3175">
              <a:solidFill>
                <a:srgbClr val="000000"/>
              </a:solidFill>
              <a:round/>
              <a:headEnd/>
              <a:tailEnd/>
            </a:ln>
          </p:spPr>
          <p:txBody>
            <a:bodyPr/>
            <a:lstStyle/>
            <a:p>
              <a:endParaRPr lang="en-US" dirty="0"/>
            </a:p>
          </p:txBody>
        </p:sp>
        <p:sp>
          <p:nvSpPr>
            <p:cNvPr id="20" name="Freeform 19"/>
            <p:cNvSpPr>
              <a:spLocks noChangeAspect="1"/>
            </p:cNvSpPr>
            <p:nvPr/>
          </p:nvSpPr>
          <p:spPr bwMode="auto">
            <a:xfrm>
              <a:off x="587829" y="2514600"/>
              <a:ext cx="1769881" cy="638508"/>
            </a:xfrm>
            <a:custGeom>
              <a:avLst/>
              <a:gdLst>
                <a:gd name="T0" fmla="*/ 0 w 816"/>
                <a:gd name="T1" fmla="*/ 3785 h 356"/>
                <a:gd name="T2" fmla="*/ 10362 w 816"/>
                <a:gd name="T3" fmla="*/ 3599 h 356"/>
                <a:gd name="T4" fmla="*/ 16433 w 816"/>
                <a:gd name="T5" fmla="*/ 3192 h 356"/>
                <a:gd name="T6" fmla="*/ 27860 w 816"/>
                <a:gd name="T7" fmla="*/ 3042 h 356"/>
                <a:gd name="T8" fmla="*/ 32517 w 816"/>
                <a:gd name="T9" fmla="*/ 3440 h 356"/>
                <a:gd name="T10" fmla="*/ 40042 w 816"/>
                <a:gd name="T11" fmla="*/ 3301 h 356"/>
                <a:gd name="T12" fmla="*/ 51452 w 816"/>
                <a:gd name="T13" fmla="*/ 4405 h 356"/>
                <a:gd name="T14" fmla="*/ 55801 w 816"/>
                <a:gd name="T15" fmla="*/ 4256 h 356"/>
                <a:gd name="T16" fmla="*/ 62075 w 816"/>
                <a:gd name="T17" fmla="*/ 2990 h 356"/>
                <a:gd name="T18" fmla="*/ 67177 w 816"/>
                <a:gd name="T19" fmla="*/ 2714 h 356"/>
                <a:gd name="T20" fmla="*/ 68898 w 816"/>
                <a:gd name="T21" fmla="*/ 2360 h 356"/>
                <a:gd name="T22" fmla="*/ 63313 w 816"/>
                <a:gd name="T23" fmla="*/ 2485 h 356"/>
                <a:gd name="T24" fmla="*/ 61845 w 816"/>
                <a:gd name="T25" fmla="*/ 2228 h 356"/>
                <a:gd name="T26" fmla="*/ 65176 w 816"/>
                <a:gd name="T27" fmla="*/ 2101 h 356"/>
                <a:gd name="T28" fmla="*/ 65176 w 816"/>
                <a:gd name="T29" fmla="*/ 1930 h 356"/>
                <a:gd name="T30" fmla="*/ 61360 w 816"/>
                <a:gd name="T31" fmla="*/ 1741 h 356"/>
                <a:gd name="T32" fmla="*/ 66226 w 816"/>
                <a:gd name="T33" fmla="*/ 1494 h 356"/>
                <a:gd name="T34" fmla="*/ 65879 w 816"/>
                <a:gd name="T35" fmla="*/ 1767 h 356"/>
                <a:gd name="T36" fmla="*/ 69005 w 816"/>
                <a:gd name="T37" fmla="*/ 1767 h 356"/>
                <a:gd name="T38" fmla="*/ 70746 w 816"/>
                <a:gd name="T39" fmla="*/ 1315 h 356"/>
                <a:gd name="T40" fmla="*/ 71984 w 816"/>
                <a:gd name="T41" fmla="*/ 1307 h 356"/>
                <a:gd name="T42" fmla="*/ 71220 w 816"/>
                <a:gd name="T43" fmla="*/ 872 h 356"/>
                <a:gd name="T44" fmla="*/ 69005 w 816"/>
                <a:gd name="T45" fmla="*/ 1307 h 356"/>
                <a:gd name="T46" fmla="*/ 66775 w 816"/>
                <a:gd name="T47" fmla="*/ 386 h 356"/>
                <a:gd name="T48" fmla="*/ 68247 w 816"/>
                <a:gd name="T49" fmla="*/ 343 h 356"/>
                <a:gd name="T50" fmla="*/ 70280 w 816"/>
                <a:gd name="T51" fmla="*/ 588 h 356"/>
                <a:gd name="T52" fmla="*/ 68898 w 816"/>
                <a:gd name="T53" fmla="*/ 182 h 356"/>
                <a:gd name="T54" fmla="*/ 67177 w 816"/>
                <a:gd name="T55" fmla="*/ 0 h 356"/>
                <a:gd name="T56" fmla="*/ 41738 w 816"/>
                <a:gd name="T57" fmla="*/ 687 h 356"/>
                <a:gd name="T58" fmla="*/ 20343 w 816"/>
                <a:gd name="T59" fmla="*/ 1053 h 356"/>
                <a:gd name="T60" fmla="*/ 17483 w 816"/>
                <a:gd name="T61" fmla="*/ 1845 h 356"/>
                <a:gd name="T62" fmla="*/ 12921 w 816"/>
                <a:gd name="T63" fmla="*/ 1996 h 356"/>
                <a:gd name="T64" fmla="*/ 10691 w 816"/>
                <a:gd name="T65" fmla="*/ 2422 h 356"/>
                <a:gd name="T66" fmla="*/ 2484 w 816"/>
                <a:gd name="T67" fmla="*/ 3056 h 356"/>
                <a:gd name="T68" fmla="*/ 2064 w 816"/>
                <a:gd name="T69" fmla="*/ 3315 h 356"/>
                <a:gd name="T70" fmla="*/ 0 w 816"/>
                <a:gd name="T71" fmla="*/ 3457 h 356"/>
                <a:gd name="T72" fmla="*/ 0 w 816"/>
                <a:gd name="T73" fmla="*/ 3785 h 356"/>
                <a:gd name="T74" fmla="*/ 0 w 816"/>
                <a:gd name="T75" fmla="*/ 3785 h 3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6"/>
                <a:gd name="T115" fmla="*/ 0 h 356"/>
                <a:gd name="T116" fmla="*/ 816 w 816"/>
                <a:gd name="T117" fmla="*/ 356 h 3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6" h="356">
                  <a:moveTo>
                    <a:pt x="0" y="306"/>
                  </a:moveTo>
                  <a:lnTo>
                    <a:pt x="118" y="291"/>
                  </a:lnTo>
                  <a:lnTo>
                    <a:pt x="186" y="258"/>
                  </a:lnTo>
                  <a:lnTo>
                    <a:pt x="316" y="245"/>
                  </a:lnTo>
                  <a:lnTo>
                    <a:pt x="369" y="278"/>
                  </a:lnTo>
                  <a:lnTo>
                    <a:pt x="454" y="266"/>
                  </a:lnTo>
                  <a:lnTo>
                    <a:pt x="583" y="356"/>
                  </a:lnTo>
                  <a:lnTo>
                    <a:pt x="633" y="344"/>
                  </a:lnTo>
                  <a:lnTo>
                    <a:pt x="704" y="241"/>
                  </a:lnTo>
                  <a:lnTo>
                    <a:pt x="762" y="220"/>
                  </a:lnTo>
                  <a:lnTo>
                    <a:pt x="781" y="190"/>
                  </a:lnTo>
                  <a:lnTo>
                    <a:pt x="717" y="201"/>
                  </a:lnTo>
                  <a:lnTo>
                    <a:pt x="701" y="180"/>
                  </a:lnTo>
                  <a:lnTo>
                    <a:pt x="739" y="170"/>
                  </a:lnTo>
                  <a:lnTo>
                    <a:pt x="739" y="156"/>
                  </a:lnTo>
                  <a:lnTo>
                    <a:pt x="696" y="141"/>
                  </a:lnTo>
                  <a:lnTo>
                    <a:pt x="751" y="121"/>
                  </a:lnTo>
                  <a:lnTo>
                    <a:pt x="747" y="143"/>
                  </a:lnTo>
                  <a:lnTo>
                    <a:pt x="782" y="143"/>
                  </a:lnTo>
                  <a:lnTo>
                    <a:pt x="802" y="106"/>
                  </a:lnTo>
                  <a:lnTo>
                    <a:pt x="816" y="105"/>
                  </a:lnTo>
                  <a:lnTo>
                    <a:pt x="807" y="71"/>
                  </a:lnTo>
                  <a:lnTo>
                    <a:pt x="782" y="105"/>
                  </a:lnTo>
                  <a:lnTo>
                    <a:pt x="757" y="31"/>
                  </a:lnTo>
                  <a:lnTo>
                    <a:pt x="774" y="28"/>
                  </a:lnTo>
                  <a:lnTo>
                    <a:pt x="797" y="48"/>
                  </a:lnTo>
                  <a:lnTo>
                    <a:pt x="781" y="15"/>
                  </a:lnTo>
                  <a:lnTo>
                    <a:pt x="762" y="0"/>
                  </a:lnTo>
                  <a:lnTo>
                    <a:pt x="473" y="55"/>
                  </a:lnTo>
                  <a:lnTo>
                    <a:pt x="231" y="85"/>
                  </a:lnTo>
                  <a:lnTo>
                    <a:pt x="198" y="150"/>
                  </a:lnTo>
                  <a:lnTo>
                    <a:pt x="146" y="161"/>
                  </a:lnTo>
                  <a:lnTo>
                    <a:pt x="121" y="195"/>
                  </a:lnTo>
                  <a:lnTo>
                    <a:pt x="28" y="248"/>
                  </a:lnTo>
                  <a:lnTo>
                    <a:pt x="23" y="268"/>
                  </a:lnTo>
                  <a:lnTo>
                    <a:pt x="0" y="280"/>
                  </a:lnTo>
                  <a:lnTo>
                    <a:pt x="0" y="306"/>
                  </a:lnTo>
                  <a:close/>
                </a:path>
              </a:pathLst>
            </a:custGeom>
            <a:grpFill/>
            <a:ln w="3175">
              <a:solidFill>
                <a:srgbClr val="000000"/>
              </a:solidFill>
              <a:round/>
              <a:headEnd/>
              <a:tailEnd/>
            </a:ln>
          </p:spPr>
          <p:txBody>
            <a:bodyPr/>
            <a:lstStyle/>
            <a:p>
              <a:endParaRPr lang="en-US" dirty="0"/>
            </a:p>
          </p:txBody>
        </p:sp>
        <p:sp>
          <p:nvSpPr>
            <p:cNvPr id="21" name="Freeform 20"/>
            <p:cNvSpPr>
              <a:spLocks noChangeAspect="1"/>
            </p:cNvSpPr>
            <p:nvPr/>
          </p:nvSpPr>
          <p:spPr bwMode="auto">
            <a:xfrm>
              <a:off x="2177143" y="1458686"/>
              <a:ext cx="263873" cy="511110"/>
            </a:xfrm>
            <a:custGeom>
              <a:avLst/>
              <a:gdLst>
                <a:gd name="T0" fmla="*/ 605 w 120"/>
                <a:gd name="T1" fmla="*/ 2411 h 285"/>
                <a:gd name="T2" fmla="*/ 2641 w 120"/>
                <a:gd name="T3" fmla="*/ 2228 h 285"/>
                <a:gd name="T4" fmla="*/ 5364 w 120"/>
                <a:gd name="T5" fmla="*/ 1733 h 285"/>
                <a:gd name="T6" fmla="*/ 448 w 120"/>
                <a:gd name="T7" fmla="*/ 1203 h 285"/>
                <a:gd name="T8" fmla="*/ 332 w 120"/>
                <a:gd name="T9" fmla="*/ 695 h 285"/>
                <a:gd name="T10" fmla="*/ 2641 w 120"/>
                <a:gd name="T11" fmla="*/ 0 h 285"/>
                <a:gd name="T12" fmla="*/ 9927 w 120"/>
                <a:gd name="T13" fmla="*/ 343 h 285"/>
                <a:gd name="T14" fmla="*/ 10080 w 120"/>
                <a:gd name="T15" fmla="*/ 468 h 285"/>
                <a:gd name="T16" fmla="*/ 9202 w 120"/>
                <a:gd name="T17" fmla="*/ 867 h 285"/>
                <a:gd name="T18" fmla="*/ 8456 w 120"/>
                <a:gd name="T19" fmla="*/ 960 h 285"/>
                <a:gd name="T20" fmla="*/ 8250 w 120"/>
                <a:gd name="T21" fmla="*/ 1149 h 285"/>
                <a:gd name="T22" fmla="*/ 9014 w 120"/>
                <a:gd name="T23" fmla="*/ 1212 h 285"/>
                <a:gd name="T24" fmla="*/ 10855 w 120"/>
                <a:gd name="T25" fmla="*/ 1149 h 285"/>
                <a:gd name="T26" fmla="*/ 10855 w 120"/>
                <a:gd name="T27" fmla="*/ 1757 h 285"/>
                <a:gd name="T28" fmla="*/ 10855 w 120"/>
                <a:gd name="T29" fmla="*/ 2121 h 285"/>
                <a:gd name="T30" fmla="*/ 10855 w 120"/>
                <a:gd name="T31" fmla="*/ 2322 h 285"/>
                <a:gd name="T32" fmla="*/ 10298 w 120"/>
                <a:gd name="T33" fmla="*/ 2508 h 285"/>
                <a:gd name="T34" fmla="*/ 9523 w 120"/>
                <a:gd name="T35" fmla="*/ 2529 h 285"/>
                <a:gd name="T36" fmla="*/ 9775 w 120"/>
                <a:gd name="T37" fmla="*/ 2698 h 285"/>
                <a:gd name="T38" fmla="*/ 7120 w 120"/>
                <a:gd name="T39" fmla="*/ 3523 h 285"/>
                <a:gd name="T40" fmla="*/ 6498 w 120"/>
                <a:gd name="T41" fmla="*/ 3523 h 285"/>
                <a:gd name="T42" fmla="*/ 6255 w 120"/>
                <a:gd name="T43" fmla="*/ 3204 h 285"/>
                <a:gd name="T44" fmla="*/ 4412 w 120"/>
                <a:gd name="T45" fmla="*/ 3204 h 285"/>
                <a:gd name="T46" fmla="*/ 605 w 120"/>
                <a:gd name="T47" fmla="*/ 2873 h 285"/>
                <a:gd name="T48" fmla="*/ 0 w 120"/>
                <a:gd name="T49" fmla="*/ 2600 h 285"/>
                <a:gd name="T50" fmla="*/ 605 w 120"/>
                <a:gd name="T51" fmla="*/ 2411 h 285"/>
                <a:gd name="T52" fmla="*/ 605 w 120"/>
                <a:gd name="T53" fmla="*/ 2411 h 2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285"/>
                <a:gd name="T83" fmla="*/ 120 w 120"/>
                <a:gd name="T84" fmla="*/ 285 h 28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285">
                  <a:moveTo>
                    <a:pt x="7" y="195"/>
                  </a:moveTo>
                  <a:lnTo>
                    <a:pt x="29" y="180"/>
                  </a:lnTo>
                  <a:lnTo>
                    <a:pt x="60" y="140"/>
                  </a:lnTo>
                  <a:lnTo>
                    <a:pt x="5" y="97"/>
                  </a:lnTo>
                  <a:lnTo>
                    <a:pt x="4" y="57"/>
                  </a:lnTo>
                  <a:lnTo>
                    <a:pt x="29" y="0"/>
                  </a:lnTo>
                  <a:lnTo>
                    <a:pt x="110" y="28"/>
                  </a:lnTo>
                  <a:lnTo>
                    <a:pt x="112" y="38"/>
                  </a:lnTo>
                  <a:lnTo>
                    <a:pt x="102" y="70"/>
                  </a:lnTo>
                  <a:lnTo>
                    <a:pt x="94" y="77"/>
                  </a:lnTo>
                  <a:lnTo>
                    <a:pt x="92" y="93"/>
                  </a:lnTo>
                  <a:lnTo>
                    <a:pt x="100" y="98"/>
                  </a:lnTo>
                  <a:lnTo>
                    <a:pt x="120" y="93"/>
                  </a:lnTo>
                  <a:lnTo>
                    <a:pt x="120" y="142"/>
                  </a:lnTo>
                  <a:lnTo>
                    <a:pt x="120" y="172"/>
                  </a:lnTo>
                  <a:lnTo>
                    <a:pt x="120" y="188"/>
                  </a:lnTo>
                  <a:lnTo>
                    <a:pt x="114" y="203"/>
                  </a:lnTo>
                  <a:lnTo>
                    <a:pt x="105" y="205"/>
                  </a:lnTo>
                  <a:lnTo>
                    <a:pt x="109" y="218"/>
                  </a:lnTo>
                  <a:lnTo>
                    <a:pt x="79" y="285"/>
                  </a:lnTo>
                  <a:lnTo>
                    <a:pt x="72" y="285"/>
                  </a:lnTo>
                  <a:lnTo>
                    <a:pt x="69" y="260"/>
                  </a:lnTo>
                  <a:lnTo>
                    <a:pt x="49" y="260"/>
                  </a:lnTo>
                  <a:lnTo>
                    <a:pt x="7" y="233"/>
                  </a:lnTo>
                  <a:lnTo>
                    <a:pt x="0" y="211"/>
                  </a:lnTo>
                  <a:lnTo>
                    <a:pt x="7" y="195"/>
                  </a:lnTo>
                  <a:close/>
                </a:path>
              </a:pathLst>
            </a:custGeom>
            <a:grpFill/>
            <a:ln w="3175">
              <a:solidFill>
                <a:srgbClr val="000000"/>
              </a:solidFill>
              <a:round/>
              <a:headEnd/>
              <a:tailEnd/>
            </a:ln>
          </p:spPr>
          <p:txBody>
            <a:bodyPr/>
            <a:lstStyle/>
            <a:p>
              <a:endParaRPr lang="en-US" dirty="0"/>
            </a:p>
          </p:txBody>
        </p:sp>
        <p:sp>
          <p:nvSpPr>
            <p:cNvPr id="22" name="Freeform 21"/>
            <p:cNvSpPr>
              <a:spLocks noChangeAspect="1"/>
            </p:cNvSpPr>
            <p:nvPr/>
          </p:nvSpPr>
          <p:spPr bwMode="auto">
            <a:xfrm>
              <a:off x="1393371" y="1839686"/>
              <a:ext cx="946082" cy="380678"/>
            </a:xfrm>
            <a:custGeom>
              <a:avLst/>
              <a:gdLst>
                <a:gd name="T0" fmla="*/ 0 w 434"/>
                <a:gd name="T1" fmla="*/ 913 h 210"/>
                <a:gd name="T2" fmla="*/ 989 w 434"/>
                <a:gd name="T3" fmla="*/ 1757 h 210"/>
                <a:gd name="T4" fmla="*/ 4092 w 434"/>
                <a:gd name="T5" fmla="*/ 1244 h 210"/>
                <a:gd name="T6" fmla="*/ 9060 w 434"/>
                <a:gd name="T7" fmla="*/ 1016 h 210"/>
                <a:gd name="T8" fmla="*/ 9931 w 434"/>
                <a:gd name="T9" fmla="*/ 796 h 210"/>
                <a:gd name="T10" fmla="*/ 12642 w 434"/>
                <a:gd name="T11" fmla="*/ 736 h 210"/>
                <a:gd name="T12" fmla="*/ 16161 w 434"/>
                <a:gd name="T13" fmla="*/ 1179 h 210"/>
                <a:gd name="T14" fmla="*/ 18555 w 434"/>
                <a:gd name="T15" fmla="*/ 1282 h 210"/>
                <a:gd name="T16" fmla="*/ 22941 w 434"/>
                <a:gd name="T17" fmla="*/ 1881 h 210"/>
                <a:gd name="T18" fmla="*/ 21423 w 434"/>
                <a:gd name="T19" fmla="*/ 2468 h 210"/>
                <a:gd name="T20" fmla="*/ 21965 w 434"/>
                <a:gd name="T21" fmla="*/ 2736 h 210"/>
                <a:gd name="T22" fmla="*/ 23926 w 434"/>
                <a:gd name="T23" fmla="*/ 2615 h 210"/>
                <a:gd name="T24" fmla="*/ 25695 w 434"/>
                <a:gd name="T25" fmla="*/ 2615 h 210"/>
                <a:gd name="T26" fmla="*/ 26595 w 434"/>
                <a:gd name="T27" fmla="*/ 2802 h 210"/>
                <a:gd name="T28" fmla="*/ 28659 w 434"/>
                <a:gd name="T29" fmla="*/ 2802 h 210"/>
                <a:gd name="T30" fmla="*/ 29438 w 434"/>
                <a:gd name="T31" fmla="*/ 2736 h 210"/>
                <a:gd name="T32" fmla="*/ 28147 w 434"/>
                <a:gd name="T33" fmla="*/ 2188 h 210"/>
                <a:gd name="T34" fmla="*/ 27907 w 434"/>
                <a:gd name="T35" fmla="*/ 1244 h 210"/>
                <a:gd name="T36" fmla="*/ 26268 w 434"/>
                <a:gd name="T37" fmla="*/ 1091 h 210"/>
                <a:gd name="T38" fmla="*/ 29438 w 434"/>
                <a:gd name="T39" fmla="*/ 661 h 210"/>
                <a:gd name="T40" fmla="*/ 29526 w 434"/>
                <a:gd name="T41" fmla="*/ 361 h 210"/>
                <a:gd name="T42" fmla="*/ 31671 w 434"/>
                <a:gd name="T43" fmla="*/ 375 h 210"/>
                <a:gd name="T44" fmla="*/ 29122 w 434"/>
                <a:gd name="T45" fmla="*/ 986 h 210"/>
                <a:gd name="T46" fmla="*/ 30527 w 434"/>
                <a:gd name="T47" fmla="*/ 1713 h 210"/>
                <a:gd name="T48" fmla="*/ 31221 w 434"/>
                <a:gd name="T49" fmla="*/ 1915 h 210"/>
                <a:gd name="T50" fmla="*/ 32161 w 434"/>
                <a:gd name="T51" fmla="*/ 2000 h 210"/>
                <a:gd name="T52" fmla="*/ 30256 w 434"/>
                <a:gd name="T53" fmla="*/ 1983 h 210"/>
                <a:gd name="T54" fmla="*/ 30821 w 434"/>
                <a:gd name="T55" fmla="*/ 2438 h 210"/>
                <a:gd name="T56" fmla="*/ 34074 w 434"/>
                <a:gd name="T57" fmla="*/ 2736 h 210"/>
                <a:gd name="T58" fmla="*/ 35021 w 434"/>
                <a:gd name="T59" fmla="*/ 2802 h 210"/>
                <a:gd name="T60" fmla="*/ 35961 w 434"/>
                <a:gd name="T61" fmla="*/ 2802 h 210"/>
                <a:gd name="T62" fmla="*/ 35470 w 434"/>
                <a:gd name="T63" fmla="*/ 3051 h 210"/>
                <a:gd name="T64" fmla="*/ 39578 w 434"/>
                <a:gd name="T65" fmla="*/ 2736 h 210"/>
                <a:gd name="T66" fmla="*/ 40319 w 434"/>
                <a:gd name="T67" fmla="*/ 2325 h 210"/>
                <a:gd name="T68" fmla="*/ 41306 w 434"/>
                <a:gd name="T69" fmla="*/ 1926 h 210"/>
                <a:gd name="T70" fmla="*/ 35470 w 434"/>
                <a:gd name="T71" fmla="*/ 2124 h 210"/>
                <a:gd name="T72" fmla="*/ 31671 w 434"/>
                <a:gd name="T73" fmla="*/ 0 h 210"/>
                <a:gd name="T74" fmla="*/ 0 w 434"/>
                <a:gd name="T75" fmla="*/ 913 h 210"/>
                <a:gd name="T76" fmla="*/ 0 w 434"/>
                <a:gd name="T77" fmla="*/ 913 h 210"/>
                <a:gd name="T78" fmla="*/ 0 w 434"/>
                <a:gd name="T79" fmla="*/ 913 h 2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4"/>
                <a:gd name="T121" fmla="*/ 0 h 210"/>
                <a:gd name="T122" fmla="*/ 434 w 434"/>
                <a:gd name="T123" fmla="*/ 210 h 2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4" h="210">
                  <a:moveTo>
                    <a:pt x="0" y="63"/>
                  </a:moveTo>
                  <a:lnTo>
                    <a:pt x="10" y="121"/>
                  </a:lnTo>
                  <a:lnTo>
                    <a:pt x="43" y="85"/>
                  </a:lnTo>
                  <a:lnTo>
                    <a:pt x="95" y="70"/>
                  </a:lnTo>
                  <a:lnTo>
                    <a:pt x="105" y="55"/>
                  </a:lnTo>
                  <a:lnTo>
                    <a:pt x="133" y="51"/>
                  </a:lnTo>
                  <a:lnTo>
                    <a:pt x="170" y="81"/>
                  </a:lnTo>
                  <a:lnTo>
                    <a:pt x="195" y="88"/>
                  </a:lnTo>
                  <a:lnTo>
                    <a:pt x="241" y="130"/>
                  </a:lnTo>
                  <a:lnTo>
                    <a:pt x="225" y="170"/>
                  </a:lnTo>
                  <a:lnTo>
                    <a:pt x="231" y="188"/>
                  </a:lnTo>
                  <a:lnTo>
                    <a:pt x="251" y="180"/>
                  </a:lnTo>
                  <a:lnTo>
                    <a:pt x="270" y="180"/>
                  </a:lnTo>
                  <a:lnTo>
                    <a:pt x="280" y="193"/>
                  </a:lnTo>
                  <a:lnTo>
                    <a:pt x="301" y="193"/>
                  </a:lnTo>
                  <a:lnTo>
                    <a:pt x="309" y="188"/>
                  </a:lnTo>
                  <a:lnTo>
                    <a:pt x="296" y="151"/>
                  </a:lnTo>
                  <a:lnTo>
                    <a:pt x="293" y="85"/>
                  </a:lnTo>
                  <a:lnTo>
                    <a:pt x="276" y="75"/>
                  </a:lnTo>
                  <a:lnTo>
                    <a:pt x="309" y="45"/>
                  </a:lnTo>
                  <a:lnTo>
                    <a:pt x="311" y="25"/>
                  </a:lnTo>
                  <a:lnTo>
                    <a:pt x="333" y="26"/>
                  </a:lnTo>
                  <a:lnTo>
                    <a:pt x="306" y="68"/>
                  </a:lnTo>
                  <a:lnTo>
                    <a:pt x="321" y="118"/>
                  </a:lnTo>
                  <a:lnTo>
                    <a:pt x="328" y="131"/>
                  </a:lnTo>
                  <a:lnTo>
                    <a:pt x="338" y="138"/>
                  </a:lnTo>
                  <a:lnTo>
                    <a:pt x="318" y="136"/>
                  </a:lnTo>
                  <a:lnTo>
                    <a:pt x="324" y="168"/>
                  </a:lnTo>
                  <a:lnTo>
                    <a:pt x="359" y="188"/>
                  </a:lnTo>
                  <a:lnTo>
                    <a:pt x="368" y="193"/>
                  </a:lnTo>
                  <a:lnTo>
                    <a:pt x="378" y="193"/>
                  </a:lnTo>
                  <a:lnTo>
                    <a:pt x="373" y="210"/>
                  </a:lnTo>
                  <a:lnTo>
                    <a:pt x="416" y="188"/>
                  </a:lnTo>
                  <a:lnTo>
                    <a:pt x="424" y="161"/>
                  </a:lnTo>
                  <a:lnTo>
                    <a:pt x="434" y="133"/>
                  </a:lnTo>
                  <a:lnTo>
                    <a:pt x="373" y="146"/>
                  </a:lnTo>
                  <a:lnTo>
                    <a:pt x="333" y="0"/>
                  </a:lnTo>
                  <a:lnTo>
                    <a:pt x="0" y="63"/>
                  </a:lnTo>
                  <a:close/>
                </a:path>
              </a:pathLst>
            </a:custGeom>
            <a:grpFill/>
            <a:ln w="3175">
              <a:solidFill>
                <a:srgbClr val="000000"/>
              </a:solidFill>
              <a:round/>
              <a:headEnd/>
              <a:tailEnd/>
            </a:ln>
          </p:spPr>
          <p:txBody>
            <a:bodyPr/>
            <a:lstStyle/>
            <a:p>
              <a:endParaRPr lang="en-US" dirty="0"/>
            </a:p>
          </p:txBody>
        </p:sp>
        <p:sp>
          <p:nvSpPr>
            <p:cNvPr id="23" name="Freeform 22"/>
            <p:cNvSpPr>
              <a:spLocks noChangeAspect="1"/>
            </p:cNvSpPr>
            <p:nvPr/>
          </p:nvSpPr>
          <p:spPr bwMode="auto">
            <a:xfrm>
              <a:off x="2111829" y="1817914"/>
              <a:ext cx="223649" cy="282096"/>
            </a:xfrm>
            <a:custGeom>
              <a:avLst/>
              <a:gdLst>
                <a:gd name="T0" fmla="*/ 0 w 101"/>
                <a:gd name="T1" fmla="*/ 163 h 161"/>
                <a:gd name="T2" fmla="*/ 1866 w 101"/>
                <a:gd name="T3" fmla="*/ 0 h 161"/>
                <a:gd name="T4" fmla="*/ 3936 w 101"/>
                <a:gd name="T5" fmla="*/ 0 h 161"/>
                <a:gd name="T6" fmla="*/ 3186 w 101"/>
                <a:gd name="T7" fmla="*/ 165 h 161"/>
                <a:gd name="T8" fmla="*/ 2568 w 101"/>
                <a:gd name="T9" fmla="*/ 222 h 161"/>
                <a:gd name="T10" fmla="*/ 3186 w 101"/>
                <a:gd name="T11" fmla="*/ 412 h 161"/>
                <a:gd name="T12" fmla="*/ 6035 w 101"/>
                <a:gd name="T13" fmla="*/ 666 h 161"/>
                <a:gd name="T14" fmla="*/ 6694 w 101"/>
                <a:gd name="T15" fmla="*/ 865 h 161"/>
                <a:gd name="T16" fmla="*/ 8999 w 101"/>
                <a:gd name="T17" fmla="*/ 1088 h 161"/>
                <a:gd name="T18" fmla="*/ 10838 w 101"/>
                <a:gd name="T19" fmla="*/ 1140 h 161"/>
                <a:gd name="T20" fmla="*/ 11529 w 101"/>
                <a:gd name="T21" fmla="*/ 1294 h 161"/>
                <a:gd name="T22" fmla="*/ 9972 w 101"/>
                <a:gd name="T23" fmla="*/ 1415 h 161"/>
                <a:gd name="T24" fmla="*/ 11805 w 101"/>
                <a:gd name="T25" fmla="*/ 1388 h 161"/>
                <a:gd name="T26" fmla="*/ 12137 w 101"/>
                <a:gd name="T27" fmla="*/ 1518 h 161"/>
                <a:gd name="T28" fmla="*/ 4864 w 101"/>
                <a:gd name="T29" fmla="*/ 1652 h 161"/>
                <a:gd name="T30" fmla="*/ 0 w 101"/>
                <a:gd name="T31" fmla="*/ 163 h 161"/>
                <a:gd name="T32" fmla="*/ 0 w 101"/>
                <a:gd name="T33" fmla="*/ 163 h 1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161"/>
                <a:gd name="T53" fmla="*/ 101 w 101"/>
                <a:gd name="T54" fmla="*/ 161 h 1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161">
                  <a:moveTo>
                    <a:pt x="0" y="15"/>
                  </a:moveTo>
                  <a:lnTo>
                    <a:pt x="15" y="0"/>
                  </a:lnTo>
                  <a:lnTo>
                    <a:pt x="33" y="0"/>
                  </a:lnTo>
                  <a:lnTo>
                    <a:pt x="26" y="16"/>
                  </a:lnTo>
                  <a:lnTo>
                    <a:pt x="21" y="21"/>
                  </a:lnTo>
                  <a:lnTo>
                    <a:pt x="26" y="40"/>
                  </a:lnTo>
                  <a:lnTo>
                    <a:pt x="50" y="65"/>
                  </a:lnTo>
                  <a:lnTo>
                    <a:pt x="55" y="85"/>
                  </a:lnTo>
                  <a:lnTo>
                    <a:pt x="75" y="106"/>
                  </a:lnTo>
                  <a:lnTo>
                    <a:pt x="90" y="111"/>
                  </a:lnTo>
                  <a:lnTo>
                    <a:pt x="96" y="126"/>
                  </a:lnTo>
                  <a:lnTo>
                    <a:pt x="83" y="138"/>
                  </a:lnTo>
                  <a:lnTo>
                    <a:pt x="98" y="136"/>
                  </a:lnTo>
                  <a:lnTo>
                    <a:pt x="101" y="148"/>
                  </a:lnTo>
                  <a:lnTo>
                    <a:pt x="40" y="161"/>
                  </a:lnTo>
                  <a:lnTo>
                    <a:pt x="0" y="15"/>
                  </a:lnTo>
                  <a:close/>
                </a:path>
              </a:pathLst>
            </a:custGeom>
            <a:grpFill/>
            <a:ln w="3175">
              <a:solidFill>
                <a:srgbClr val="000000"/>
              </a:solidFill>
              <a:round/>
              <a:headEnd/>
              <a:tailEnd/>
            </a:ln>
          </p:spPr>
          <p:txBody>
            <a:bodyPr/>
            <a:lstStyle/>
            <a:p>
              <a:endParaRPr lang="en-US" dirty="0"/>
            </a:p>
          </p:txBody>
        </p:sp>
        <p:sp>
          <p:nvSpPr>
            <p:cNvPr id="24" name="Freeform 23"/>
            <p:cNvSpPr>
              <a:spLocks noChangeAspect="1"/>
            </p:cNvSpPr>
            <p:nvPr/>
          </p:nvSpPr>
          <p:spPr bwMode="auto">
            <a:xfrm>
              <a:off x="2667000" y="0"/>
              <a:ext cx="761049" cy="960037"/>
            </a:xfrm>
            <a:custGeom>
              <a:avLst/>
              <a:gdLst>
                <a:gd name="T0" fmla="*/ 0 w 350"/>
                <a:gd name="T1" fmla="*/ 3608 h 535"/>
                <a:gd name="T2" fmla="*/ 1804 w 350"/>
                <a:gd name="T3" fmla="*/ 3613 h 535"/>
                <a:gd name="T4" fmla="*/ 2023 w 350"/>
                <a:gd name="T5" fmla="*/ 3173 h 535"/>
                <a:gd name="T6" fmla="*/ 4312 w 350"/>
                <a:gd name="T7" fmla="*/ 2581 h 535"/>
                <a:gd name="T8" fmla="*/ 3191 w 350"/>
                <a:gd name="T9" fmla="*/ 2142 h 535"/>
                <a:gd name="T10" fmla="*/ 7748 w 350"/>
                <a:gd name="T11" fmla="*/ 49 h 535"/>
                <a:gd name="T12" fmla="*/ 8892 w 350"/>
                <a:gd name="T13" fmla="*/ 49 h 535"/>
                <a:gd name="T14" fmla="*/ 9121 w 350"/>
                <a:gd name="T15" fmla="*/ 315 h 535"/>
                <a:gd name="T16" fmla="*/ 13745 w 350"/>
                <a:gd name="T17" fmla="*/ 82 h 535"/>
                <a:gd name="T18" fmla="*/ 13866 w 350"/>
                <a:gd name="T19" fmla="*/ 0 h 535"/>
                <a:gd name="T20" fmla="*/ 17509 w 350"/>
                <a:gd name="T21" fmla="*/ 115 h 535"/>
                <a:gd name="T22" fmla="*/ 23453 w 350"/>
                <a:gd name="T23" fmla="*/ 2178 h 535"/>
                <a:gd name="T24" fmla="*/ 26241 w 350"/>
                <a:gd name="T25" fmla="*/ 2181 h 535"/>
                <a:gd name="T26" fmla="*/ 31245 w 350"/>
                <a:gd name="T27" fmla="*/ 2954 h 535"/>
                <a:gd name="T28" fmla="*/ 30495 w 350"/>
                <a:gd name="T29" fmla="*/ 3111 h 535"/>
                <a:gd name="T30" fmla="*/ 32071 w 350"/>
                <a:gd name="T31" fmla="*/ 3111 h 535"/>
                <a:gd name="T32" fmla="*/ 30973 w 350"/>
                <a:gd name="T33" fmla="*/ 3469 h 535"/>
                <a:gd name="T34" fmla="*/ 28502 w 350"/>
                <a:gd name="T35" fmla="*/ 3735 h 535"/>
                <a:gd name="T36" fmla="*/ 25796 w 350"/>
                <a:gd name="T37" fmla="*/ 3897 h 535"/>
                <a:gd name="T38" fmla="*/ 25487 w 350"/>
                <a:gd name="T39" fmla="*/ 4148 h 535"/>
                <a:gd name="T40" fmla="*/ 23937 w 350"/>
                <a:gd name="T41" fmla="*/ 3927 h 535"/>
                <a:gd name="T42" fmla="*/ 21562 w 350"/>
                <a:gd name="T43" fmla="*/ 4197 h 535"/>
                <a:gd name="T44" fmla="*/ 20254 w 350"/>
                <a:gd name="T45" fmla="*/ 4197 h 535"/>
                <a:gd name="T46" fmla="*/ 19251 w 350"/>
                <a:gd name="T47" fmla="*/ 4025 h 535"/>
                <a:gd name="T48" fmla="*/ 18575 w 350"/>
                <a:gd name="T49" fmla="*/ 4837 h 535"/>
                <a:gd name="T50" fmla="*/ 16356 w 350"/>
                <a:gd name="T51" fmla="*/ 4962 h 535"/>
                <a:gd name="T52" fmla="*/ 15312 w 350"/>
                <a:gd name="T53" fmla="*/ 5268 h 535"/>
                <a:gd name="T54" fmla="*/ 13866 w 350"/>
                <a:gd name="T55" fmla="*/ 5268 h 535"/>
                <a:gd name="T56" fmla="*/ 10733 w 350"/>
                <a:gd name="T57" fmla="*/ 5762 h 535"/>
                <a:gd name="T58" fmla="*/ 10471 w 350"/>
                <a:gd name="T59" fmla="*/ 6137 h 535"/>
                <a:gd name="T60" fmla="*/ 9840 w 350"/>
                <a:gd name="T61" fmla="*/ 6276 h 535"/>
                <a:gd name="T62" fmla="*/ 8892 w 350"/>
                <a:gd name="T63" fmla="*/ 6666 h 535"/>
                <a:gd name="T64" fmla="*/ 5996 w 350"/>
                <a:gd name="T65" fmla="*/ 6137 h 535"/>
                <a:gd name="T66" fmla="*/ 0 w 350"/>
                <a:gd name="T67" fmla="*/ 3608 h 535"/>
                <a:gd name="T68" fmla="*/ 0 w 350"/>
                <a:gd name="T69" fmla="*/ 3608 h 5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0"/>
                <a:gd name="T106" fmla="*/ 0 h 535"/>
                <a:gd name="T107" fmla="*/ 350 w 350"/>
                <a:gd name="T108" fmla="*/ 535 h 5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0" h="535">
                  <a:moveTo>
                    <a:pt x="0" y="289"/>
                  </a:moveTo>
                  <a:lnTo>
                    <a:pt x="20" y="290"/>
                  </a:lnTo>
                  <a:lnTo>
                    <a:pt x="22" y="255"/>
                  </a:lnTo>
                  <a:lnTo>
                    <a:pt x="47" y="207"/>
                  </a:lnTo>
                  <a:lnTo>
                    <a:pt x="35" y="172"/>
                  </a:lnTo>
                  <a:lnTo>
                    <a:pt x="85" y="4"/>
                  </a:lnTo>
                  <a:lnTo>
                    <a:pt x="97" y="4"/>
                  </a:lnTo>
                  <a:lnTo>
                    <a:pt x="100" y="25"/>
                  </a:lnTo>
                  <a:lnTo>
                    <a:pt x="150" y="7"/>
                  </a:lnTo>
                  <a:lnTo>
                    <a:pt x="152" y="0"/>
                  </a:lnTo>
                  <a:lnTo>
                    <a:pt x="191" y="9"/>
                  </a:lnTo>
                  <a:lnTo>
                    <a:pt x="256" y="174"/>
                  </a:lnTo>
                  <a:lnTo>
                    <a:pt x="286" y="175"/>
                  </a:lnTo>
                  <a:lnTo>
                    <a:pt x="341" y="237"/>
                  </a:lnTo>
                  <a:lnTo>
                    <a:pt x="333" y="249"/>
                  </a:lnTo>
                  <a:lnTo>
                    <a:pt x="350" y="249"/>
                  </a:lnTo>
                  <a:lnTo>
                    <a:pt x="338" y="279"/>
                  </a:lnTo>
                  <a:lnTo>
                    <a:pt x="311" y="299"/>
                  </a:lnTo>
                  <a:lnTo>
                    <a:pt x="281" y="313"/>
                  </a:lnTo>
                  <a:lnTo>
                    <a:pt x="278" y="333"/>
                  </a:lnTo>
                  <a:lnTo>
                    <a:pt x="261" y="315"/>
                  </a:lnTo>
                  <a:lnTo>
                    <a:pt x="235" y="337"/>
                  </a:lnTo>
                  <a:lnTo>
                    <a:pt x="221" y="337"/>
                  </a:lnTo>
                  <a:lnTo>
                    <a:pt x="210" y="323"/>
                  </a:lnTo>
                  <a:lnTo>
                    <a:pt x="203" y="388"/>
                  </a:lnTo>
                  <a:lnTo>
                    <a:pt x="178" y="398"/>
                  </a:lnTo>
                  <a:lnTo>
                    <a:pt x="167" y="423"/>
                  </a:lnTo>
                  <a:lnTo>
                    <a:pt x="152" y="423"/>
                  </a:lnTo>
                  <a:lnTo>
                    <a:pt x="117" y="462"/>
                  </a:lnTo>
                  <a:lnTo>
                    <a:pt x="115" y="492"/>
                  </a:lnTo>
                  <a:lnTo>
                    <a:pt x="107" y="503"/>
                  </a:lnTo>
                  <a:lnTo>
                    <a:pt x="97" y="535"/>
                  </a:lnTo>
                  <a:lnTo>
                    <a:pt x="65" y="492"/>
                  </a:lnTo>
                  <a:lnTo>
                    <a:pt x="0" y="289"/>
                  </a:lnTo>
                  <a:close/>
                </a:path>
              </a:pathLst>
            </a:custGeom>
            <a:grpFill/>
            <a:ln w="3175">
              <a:solidFill>
                <a:srgbClr val="000000"/>
              </a:solidFill>
              <a:round/>
              <a:headEnd/>
              <a:tailEnd/>
            </a:ln>
          </p:spPr>
          <p:txBody>
            <a:bodyPr/>
            <a:lstStyle/>
            <a:p>
              <a:endParaRPr lang="en-US" dirty="0"/>
            </a:p>
          </p:txBody>
        </p:sp>
      </p:grpSp>
      <p:sp>
        <p:nvSpPr>
          <p:cNvPr id="25" name="Content Placeholder 2"/>
          <p:cNvSpPr>
            <a:spLocks noGrp="1"/>
          </p:cNvSpPr>
          <p:nvPr>
            <p:ph idx="1"/>
          </p:nvPr>
        </p:nvSpPr>
        <p:spPr>
          <a:xfrm>
            <a:off x="780004" y="1427988"/>
            <a:ext cx="7119104" cy="5288311"/>
          </a:xfrm>
        </p:spPr>
        <p:txBody>
          <a:bodyPr>
            <a:noAutofit/>
          </a:bodyPr>
          <a:lstStyle/>
          <a:p>
            <a:pPr>
              <a:spcAft>
                <a:spcPts val="1000"/>
              </a:spcAft>
            </a:pPr>
            <a:r>
              <a:rPr lang="en-US" sz="2400" dirty="0" smtClean="0">
                <a:solidFill>
                  <a:srgbClr val="002060"/>
                </a:solidFill>
              </a:rPr>
              <a:t>Share recent truck parking activity – who is doing what and is it working?</a:t>
            </a:r>
          </a:p>
          <a:p>
            <a:pPr>
              <a:spcAft>
                <a:spcPts val="1000"/>
              </a:spcAft>
            </a:pPr>
            <a:r>
              <a:rPr lang="en-US" sz="2400" dirty="0" smtClean="0">
                <a:solidFill>
                  <a:srgbClr val="002060"/>
                </a:solidFill>
              </a:rPr>
              <a:t>Develop list of key truck parking attributes</a:t>
            </a:r>
          </a:p>
          <a:p>
            <a:pPr>
              <a:spcAft>
                <a:spcPts val="1000"/>
              </a:spcAft>
            </a:pPr>
            <a:r>
              <a:rPr lang="en-US" sz="2400" dirty="0" smtClean="0">
                <a:solidFill>
                  <a:srgbClr val="002060"/>
                </a:solidFill>
              </a:rPr>
              <a:t>Identify opportunities, barriers, challenges and solutions of various approaches</a:t>
            </a:r>
          </a:p>
          <a:p>
            <a:pPr>
              <a:spcAft>
                <a:spcPts val="1000"/>
              </a:spcAft>
            </a:pPr>
            <a:r>
              <a:rPr lang="en-US" sz="2400" dirty="0" smtClean="0">
                <a:solidFill>
                  <a:srgbClr val="002060"/>
                </a:solidFill>
              </a:rPr>
              <a:t>Discuss how changes in regulations and technology could change future needs</a:t>
            </a:r>
          </a:p>
          <a:p>
            <a:pPr>
              <a:spcAft>
                <a:spcPts val="1000"/>
              </a:spcAft>
            </a:pPr>
            <a:r>
              <a:rPr lang="en-US" sz="2400" dirty="0" smtClean="0">
                <a:solidFill>
                  <a:srgbClr val="002060"/>
                </a:solidFill>
              </a:rPr>
              <a:t>Brainstorm ideas and stakeholders for 2019 Symposium</a:t>
            </a:r>
          </a:p>
          <a:p>
            <a:pPr>
              <a:spcAft>
                <a:spcPts val="1000"/>
              </a:spcAft>
            </a:pPr>
            <a:r>
              <a:rPr lang="en-US" sz="2400" dirty="0" smtClean="0">
                <a:solidFill>
                  <a:srgbClr val="002060"/>
                </a:solidFill>
              </a:rPr>
              <a:t>Build on National Truck Parking Coalition Work</a:t>
            </a:r>
            <a:endParaRPr lang="en-US" sz="2400" dirty="0">
              <a:solidFill>
                <a:srgbClr val="002060"/>
              </a:solidFill>
            </a:endParaRPr>
          </a:p>
        </p:txBody>
      </p:sp>
      <p:pic>
        <p:nvPicPr>
          <p:cNvPr id="29" name="Picture 28"/>
          <p:cNvPicPr>
            <a:picLocks noChangeAspect="1"/>
          </p:cNvPicPr>
          <p:nvPr/>
        </p:nvPicPr>
        <p:blipFill>
          <a:blip r:embed="rId3"/>
          <a:stretch>
            <a:fillRect/>
          </a:stretch>
        </p:blipFill>
        <p:spPr>
          <a:xfrm>
            <a:off x="8234658" y="4366935"/>
            <a:ext cx="3567832" cy="1996457"/>
          </a:xfrm>
          <a:prstGeom prst="rect">
            <a:avLst/>
          </a:prstGeom>
        </p:spPr>
      </p:pic>
      <p:sp>
        <p:nvSpPr>
          <p:cNvPr id="28" name="Oval 27"/>
          <p:cNvSpPr/>
          <p:nvPr/>
        </p:nvSpPr>
        <p:spPr>
          <a:xfrm>
            <a:off x="356963" y="5029200"/>
            <a:ext cx="7110637" cy="1066800"/>
          </a:xfrm>
          <a:prstGeom prst="ellipse">
            <a:avLst/>
          </a:prstGeom>
          <a:noFill/>
          <a:ln w="28575">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1206067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26</a:t>
            </a:fld>
            <a:endParaRPr lang="en-US" dirty="0"/>
          </a:p>
        </p:txBody>
      </p:sp>
      <p:sp>
        <p:nvSpPr>
          <p:cNvPr id="3" name="Content Placeholder 2"/>
          <p:cNvSpPr>
            <a:spLocks noGrp="1"/>
          </p:cNvSpPr>
          <p:nvPr>
            <p:ph idx="1"/>
          </p:nvPr>
        </p:nvSpPr>
        <p:spPr>
          <a:xfrm>
            <a:off x="5867400" y="1295400"/>
            <a:ext cx="6292516" cy="4765837"/>
          </a:xfrm>
        </p:spPr>
        <p:txBody>
          <a:bodyPr>
            <a:noAutofit/>
          </a:bodyPr>
          <a:lstStyle/>
          <a:p>
            <a:r>
              <a:rPr lang="en-US" sz="1800" dirty="0">
                <a:solidFill>
                  <a:srgbClr val="002060"/>
                </a:solidFill>
              </a:rPr>
              <a:t>Get out and </a:t>
            </a:r>
            <a:r>
              <a:rPr lang="en-US" sz="1800" b="1" dirty="0">
                <a:solidFill>
                  <a:srgbClr val="002060"/>
                </a:solidFill>
              </a:rPr>
              <a:t>TALK TO </a:t>
            </a:r>
            <a:r>
              <a:rPr lang="en-US" sz="1800" b="1" dirty="0" smtClean="0">
                <a:solidFill>
                  <a:srgbClr val="002060"/>
                </a:solidFill>
              </a:rPr>
              <a:t>DRIVERS</a:t>
            </a:r>
          </a:p>
          <a:p>
            <a:r>
              <a:rPr lang="en-US" sz="1800" dirty="0">
                <a:solidFill>
                  <a:srgbClr val="002060"/>
                </a:solidFill>
              </a:rPr>
              <a:t>View truck parking (and approach the need for more) as an </a:t>
            </a:r>
            <a:r>
              <a:rPr lang="en-US" sz="1800" b="1" dirty="0">
                <a:solidFill>
                  <a:srgbClr val="002060"/>
                </a:solidFill>
              </a:rPr>
              <a:t>economic development </a:t>
            </a:r>
            <a:r>
              <a:rPr lang="en-US" sz="1800" b="1" dirty="0" smtClean="0">
                <a:solidFill>
                  <a:srgbClr val="002060"/>
                </a:solidFill>
              </a:rPr>
              <a:t>concern</a:t>
            </a:r>
          </a:p>
          <a:p>
            <a:r>
              <a:rPr lang="en-US" sz="1800" b="1" dirty="0" smtClean="0">
                <a:solidFill>
                  <a:srgbClr val="002060"/>
                </a:solidFill>
              </a:rPr>
              <a:t>Find </a:t>
            </a:r>
            <a:r>
              <a:rPr lang="en-US" sz="1800" b="1" dirty="0">
                <a:solidFill>
                  <a:srgbClr val="002060"/>
                </a:solidFill>
              </a:rPr>
              <a:t>“easy” wins</a:t>
            </a:r>
          </a:p>
          <a:p>
            <a:pPr lvl="2">
              <a:buFont typeface="Palatino Linotype" panose="02040502050505030304" pitchFamily="18" charset="0"/>
              <a:buChar char="–"/>
            </a:pPr>
            <a:r>
              <a:rPr lang="en-US" dirty="0" smtClean="0">
                <a:solidFill>
                  <a:srgbClr val="002060"/>
                </a:solidFill>
              </a:rPr>
              <a:t>Increase time limits at public rest areas</a:t>
            </a:r>
          </a:p>
          <a:p>
            <a:pPr lvl="2">
              <a:buFont typeface="Palatino Linotype" panose="02040502050505030304" pitchFamily="18" charset="0"/>
              <a:buChar char="–"/>
            </a:pPr>
            <a:r>
              <a:rPr lang="en-US" dirty="0" smtClean="0">
                <a:solidFill>
                  <a:srgbClr val="002060"/>
                </a:solidFill>
              </a:rPr>
              <a:t>Convert welcome centers/weigh stations</a:t>
            </a:r>
          </a:p>
          <a:p>
            <a:pPr lvl="2">
              <a:buFont typeface="Palatino Linotype" panose="02040502050505030304" pitchFamily="18" charset="0"/>
              <a:buChar char="–"/>
            </a:pPr>
            <a:r>
              <a:rPr lang="en-US" dirty="0" smtClean="0">
                <a:solidFill>
                  <a:srgbClr val="002060"/>
                </a:solidFill>
              </a:rPr>
              <a:t>Reduce zoning hurdles</a:t>
            </a:r>
          </a:p>
          <a:p>
            <a:pPr lvl="2">
              <a:buFont typeface="Palatino Linotype" panose="02040502050505030304" pitchFamily="18" charset="0"/>
              <a:buChar char="–"/>
            </a:pPr>
            <a:r>
              <a:rPr lang="en-US" dirty="0" smtClean="0">
                <a:solidFill>
                  <a:srgbClr val="002060"/>
                </a:solidFill>
              </a:rPr>
              <a:t>Underused commercial parking lots or urban brownfield sites</a:t>
            </a:r>
          </a:p>
          <a:p>
            <a:r>
              <a:rPr lang="en-US" sz="1800" b="1" dirty="0" smtClean="0">
                <a:solidFill>
                  <a:srgbClr val="002060"/>
                </a:solidFill>
              </a:rPr>
              <a:t>Best technology for parking detection/information distribution depends on …… A LOT of variables</a:t>
            </a:r>
          </a:p>
          <a:p>
            <a:pPr lvl="2">
              <a:buFont typeface="Palatino Linotype" panose="02040502050505030304" pitchFamily="18" charset="0"/>
              <a:buChar char="–"/>
            </a:pPr>
            <a:r>
              <a:rPr lang="en-US" dirty="0" smtClean="0">
                <a:solidFill>
                  <a:srgbClr val="002060"/>
                </a:solidFill>
              </a:rPr>
              <a:t>Ex: Roadside </a:t>
            </a:r>
            <a:r>
              <a:rPr lang="en-US" dirty="0">
                <a:solidFill>
                  <a:srgbClr val="002060"/>
                </a:solidFill>
              </a:rPr>
              <a:t>sign placement – more complicated than initially </a:t>
            </a:r>
            <a:r>
              <a:rPr lang="en-US" dirty="0" smtClean="0">
                <a:solidFill>
                  <a:srgbClr val="002060"/>
                </a:solidFill>
              </a:rPr>
              <a:t>thought</a:t>
            </a:r>
          </a:p>
          <a:p>
            <a:r>
              <a:rPr lang="en-US" sz="1800" b="1" dirty="0" smtClean="0">
                <a:solidFill>
                  <a:srgbClr val="002060"/>
                </a:solidFill>
              </a:rPr>
              <a:t>Continually look for innovation</a:t>
            </a:r>
            <a:endParaRPr lang="en-US" sz="1800" b="1" dirty="0">
              <a:solidFill>
                <a:srgbClr val="002060"/>
              </a:solidFill>
            </a:endParaRPr>
          </a:p>
          <a:p>
            <a:pPr lvl="2">
              <a:buFont typeface="Palatino Linotype" panose="02040502050505030304" pitchFamily="18" charset="0"/>
              <a:buChar char="–"/>
            </a:pPr>
            <a:r>
              <a:rPr lang="en-US" dirty="0" smtClean="0">
                <a:solidFill>
                  <a:srgbClr val="002060"/>
                </a:solidFill>
              </a:rPr>
              <a:t>Ex: </a:t>
            </a:r>
            <a:r>
              <a:rPr lang="en-US" dirty="0">
                <a:solidFill>
                  <a:srgbClr val="002060"/>
                </a:solidFill>
              </a:rPr>
              <a:t>US Army Corps of Engineers Pavement? </a:t>
            </a:r>
          </a:p>
        </p:txBody>
      </p:sp>
      <p:sp>
        <p:nvSpPr>
          <p:cNvPr id="4" name="Title 3"/>
          <p:cNvSpPr>
            <a:spLocks noGrp="1"/>
          </p:cNvSpPr>
          <p:nvPr>
            <p:ph type="title"/>
          </p:nvPr>
        </p:nvSpPr>
        <p:spPr>
          <a:xfrm>
            <a:off x="304800" y="0"/>
            <a:ext cx="9067800" cy="1066800"/>
          </a:xfrm>
        </p:spPr>
        <p:txBody>
          <a:bodyPr/>
          <a:lstStyle/>
          <a:p>
            <a:r>
              <a:rPr lang="en-US" dirty="0"/>
              <a:t>Insights from Recent </a:t>
            </a:r>
            <a:r>
              <a:rPr lang="en-US" dirty="0" smtClean="0"/>
              <a:t>Activity</a:t>
            </a:r>
            <a:endParaRPr lang="en-US" dirty="0"/>
          </a:p>
        </p:txBody>
      </p:sp>
      <p:pic>
        <p:nvPicPr>
          <p:cNvPr id="5" name="Content Placeholder 6"/>
          <p:cNvPicPr>
            <a:picLocks noChangeAspect="1"/>
          </p:cNvPicPr>
          <p:nvPr/>
        </p:nvPicPr>
        <p:blipFill>
          <a:blip r:embed="rId3"/>
          <a:stretch>
            <a:fillRect/>
          </a:stretch>
        </p:blipFill>
        <p:spPr>
          <a:xfrm>
            <a:off x="445134" y="1250246"/>
            <a:ext cx="5232898" cy="4905022"/>
          </a:xfrm>
          <a:prstGeom prst="rect">
            <a:avLst/>
          </a:prstGeom>
        </p:spPr>
      </p:pic>
      <p:sp>
        <p:nvSpPr>
          <p:cNvPr id="7" name="TextBox 6"/>
          <p:cNvSpPr txBox="1"/>
          <p:nvPr/>
        </p:nvSpPr>
        <p:spPr>
          <a:xfrm>
            <a:off x="445134" y="6156698"/>
            <a:ext cx="5232898" cy="523220"/>
          </a:xfrm>
          <a:prstGeom prst="rect">
            <a:avLst/>
          </a:prstGeom>
          <a:noFill/>
          <a:ln>
            <a:solidFill>
              <a:schemeClr val="bg2"/>
            </a:solidFill>
          </a:ln>
        </p:spPr>
        <p:txBody>
          <a:bodyPr wrap="square" rtlCol="0" anchor="ctr" anchorCtr="1">
            <a:spAutoFit/>
          </a:bodyPr>
          <a:lstStyle/>
          <a:p>
            <a:r>
              <a:rPr lang="en-US" sz="1400" b="1" i="1" dirty="0" smtClean="0"/>
              <a:t>Missouri DOT</a:t>
            </a:r>
            <a:r>
              <a:rPr lang="en-US" sz="1400" b="1" i="1" dirty="0"/>
              <a:t>: cost and cost savings from decommissioning a rest area/welcome center and changing it to truck parking only. </a:t>
            </a:r>
            <a:endParaRPr lang="en-US" sz="1400" b="1" i="1" dirty="0" smtClean="0"/>
          </a:p>
        </p:txBody>
      </p:sp>
      <p:sp>
        <p:nvSpPr>
          <p:cNvPr id="8" name="Explosion 2 7"/>
          <p:cNvSpPr/>
          <p:nvPr/>
        </p:nvSpPr>
        <p:spPr>
          <a:xfrm>
            <a:off x="9719551" y="165885"/>
            <a:ext cx="2401432" cy="154781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rot="20850379">
            <a:off x="10014359" y="791403"/>
            <a:ext cx="1852075" cy="261610"/>
          </a:xfrm>
          <a:prstGeom prst="rect">
            <a:avLst/>
          </a:prstGeom>
          <a:noFill/>
        </p:spPr>
        <p:txBody>
          <a:bodyPr wrap="square" rtlCol="0">
            <a:spAutoFit/>
          </a:bodyPr>
          <a:lstStyle/>
          <a:p>
            <a:r>
              <a:rPr lang="en-US" sz="1100" b="1" dirty="0" smtClean="0">
                <a:solidFill>
                  <a:srgbClr val="FFFF99"/>
                </a:solidFill>
              </a:rPr>
              <a:t>REPORT AVAILABLE</a:t>
            </a:r>
            <a:endParaRPr lang="en-US" sz="1100" b="1" dirty="0">
              <a:solidFill>
                <a:srgbClr val="FFFF99"/>
              </a:solidFill>
            </a:endParaRPr>
          </a:p>
        </p:txBody>
      </p:sp>
    </p:spTree>
    <p:extLst>
      <p:ext uri="{BB962C8B-B14F-4D97-AF65-F5344CB8AC3E}">
        <p14:creationId xmlns:p14="http://schemas.microsoft.com/office/powerpoint/2010/main" val="3124305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27</a:t>
            </a:fld>
            <a:endParaRPr lang="en-US" dirty="0"/>
          </a:p>
        </p:txBody>
      </p:sp>
      <p:sp>
        <p:nvSpPr>
          <p:cNvPr id="4" name="Title 3"/>
          <p:cNvSpPr>
            <a:spLocks noGrp="1"/>
          </p:cNvSpPr>
          <p:nvPr>
            <p:ph type="title"/>
          </p:nvPr>
        </p:nvSpPr>
        <p:spPr/>
        <p:txBody>
          <a:bodyPr/>
          <a:lstStyle/>
          <a:p>
            <a:r>
              <a:rPr lang="en-US" dirty="0" smtClean="0"/>
              <a:t>Freight Academy (April 1 – 5, 2019)</a:t>
            </a:r>
            <a:endParaRPr lang="en-US" dirty="0"/>
          </a:p>
        </p:txBody>
      </p:sp>
      <p:sp>
        <p:nvSpPr>
          <p:cNvPr id="6" name="Content Placeholder 4"/>
          <p:cNvSpPr txBox="1">
            <a:spLocks/>
          </p:cNvSpPr>
          <p:nvPr/>
        </p:nvSpPr>
        <p:spPr>
          <a:xfrm>
            <a:off x="740941" y="1295400"/>
            <a:ext cx="9088859" cy="4933108"/>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r>
              <a:rPr lang="en-US" b="1" u="sng" dirty="0" smtClean="0">
                <a:solidFill>
                  <a:srgbClr val="002060"/>
                </a:solidFill>
              </a:rPr>
              <a:t>What</a:t>
            </a:r>
            <a:r>
              <a:rPr lang="en-US" dirty="0" smtClean="0">
                <a:solidFill>
                  <a:srgbClr val="002060"/>
                </a:solidFill>
              </a:rPr>
              <a:t>? Six-day immersion program to ensure current and future public-sector decisions and investments are made with an understanding of the comprehensive supply chain. </a:t>
            </a:r>
          </a:p>
          <a:p>
            <a:endParaRPr lang="en-US" dirty="0" smtClean="0">
              <a:solidFill>
                <a:srgbClr val="002060"/>
              </a:solidFill>
            </a:endParaRPr>
          </a:p>
          <a:p>
            <a:r>
              <a:rPr lang="en-US" b="1" u="sng" dirty="0" smtClean="0">
                <a:solidFill>
                  <a:srgbClr val="002060"/>
                </a:solidFill>
              </a:rPr>
              <a:t>How</a:t>
            </a:r>
            <a:r>
              <a:rPr lang="en-US" dirty="0" smtClean="0">
                <a:solidFill>
                  <a:srgbClr val="002060"/>
                </a:solidFill>
              </a:rPr>
              <a:t>? Three components</a:t>
            </a:r>
          </a:p>
          <a:p>
            <a:pPr lvl="1"/>
            <a:r>
              <a:rPr lang="en-US" sz="1600" dirty="0" smtClean="0">
                <a:solidFill>
                  <a:srgbClr val="002060"/>
                </a:solidFill>
              </a:rPr>
              <a:t>Pre-program review and assignment</a:t>
            </a:r>
          </a:p>
          <a:p>
            <a:pPr lvl="1"/>
            <a:r>
              <a:rPr lang="en-US" sz="1600" dirty="0" smtClean="0">
                <a:solidFill>
                  <a:srgbClr val="002060"/>
                </a:solidFill>
              </a:rPr>
              <a:t>In-person instruction by private sector executives and multiple field visits</a:t>
            </a:r>
          </a:p>
          <a:p>
            <a:pPr lvl="1"/>
            <a:r>
              <a:rPr lang="en-US" sz="1600" dirty="0" smtClean="0">
                <a:solidFill>
                  <a:srgbClr val="002060"/>
                </a:solidFill>
              </a:rPr>
              <a:t>Capstone project</a:t>
            </a:r>
          </a:p>
          <a:p>
            <a:pPr lvl="1"/>
            <a:endParaRPr lang="en-US" sz="1600" dirty="0" smtClean="0">
              <a:solidFill>
                <a:srgbClr val="002060"/>
              </a:solidFill>
            </a:endParaRPr>
          </a:p>
          <a:p>
            <a:r>
              <a:rPr lang="en-US" b="1" u="sng" dirty="0" smtClean="0">
                <a:solidFill>
                  <a:srgbClr val="002060"/>
                </a:solidFill>
              </a:rPr>
              <a:t>Who</a:t>
            </a:r>
            <a:r>
              <a:rPr lang="en-US" dirty="0" smtClean="0">
                <a:solidFill>
                  <a:srgbClr val="002060"/>
                </a:solidFill>
              </a:rPr>
              <a:t> ? (~200 total)</a:t>
            </a:r>
            <a:endParaRPr lang="en-US" sz="1600" dirty="0" smtClean="0">
              <a:solidFill>
                <a:srgbClr val="002060"/>
              </a:solidFill>
            </a:endParaRPr>
          </a:p>
          <a:p>
            <a:pPr lvl="1"/>
            <a:r>
              <a:rPr lang="en-US" sz="1600" dirty="0" smtClean="0">
                <a:solidFill>
                  <a:srgbClr val="002060"/>
                </a:solidFill>
              </a:rPr>
              <a:t>Attendees from Coalition states and MI, CO, IA, MN</a:t>
            </a:r>
          </a:p>
          <a:p>
            <a:pPr lvl="1"/>
            <a:r>
              <a:rPr lang="en-US" sz="1600" dirty="0" smtClean="0">
                <a:solidFill>
                  <a:srgbClr val="002060"/>
                </a:solidFill>
              </a:rPr>
              <a:t>State DOTs, MPOs, economic development agencies</a:t>
            </a:r>
          </a:p>
          <a:p>
            <a:pPr lvl="1"/>
            <a:r>
              <a:rPr lang="en-US" sz="1600" dirty="0" smtClean="0">
                <a:solidFill>
                  <a:srgbClr val="002060"/>
                </a:solidFill>
              </a:rPr>
              <a:t>USDOT participants: FHWA (HQ and Divisions), MARAD, BTS</a:t>
            </a:r>
          </a:p>
          <a:p>
            <a:pPr lvl="1"/>
            <a:r>
              <a:rPr lang="en-US" sz="1600" dirty="0" smtClean="0">
                <a:solidFill>
                  <a:srgbClr val="002060"/>
                </a:solidFill>
              </a:rPr>
              <a:t>Funding: FHWA, AASHTO, and I-95 Corridor Coalition</a:t>
            </a:r>
            <a:endParaRPr lang="en-US" sz="2000" dirty="0" smtClean="0">
              <a:solidFill>
                <a:srgbClr val="002060"/>
              </a:solidFill>
            </a:endParaRPr>
          </a:p>
          <a:p>
            <a:pPr marL="0" indent="0">
              <a:buFont typeface="Arial" pitchFamily="34" charset="0"/>
              <a:buNone/>
            </a:pPr>
            <a:endParaRPr lang="en-US" dirty="0">
              <a:solidFill>
                <a:srgbClr val="002060"/>
              </a:solidFill>
            </a:endParaRPr>
          </a:p>
        </p:txBody>
      </p:sp>
      <p:sp>
        <p:nvSpPr>
          <p:cNvPr id="8" name="TextBox 7"/>
          <p:cNvSpPr txBox="1"/>
          <p:nvPr/>
        </p:nvSpPr>
        <p:spPr>
          <a:xfrm>
            <a:off x="8305800" y="1981200"/>
            <a:ext cx="3733800" cy="3293209"/>
          </a:xfrm>
          <a:prstGeom prst="rect">
            <a:avLst/>
          </a:prstGeom>
          <a:noFill/>
          <a:ln>
            <a:solidFill>
              <a:schemeClr val="accent1"/>
            </a:solidFill>
          </a:ln>
        </p:spPr>
        <p:txBody>
          <a:bodyPr wrap="square" rtlCol="0">
            <a:spAutoFit/>
          </a:bodyPr>
          <a:lstStyle/>
          <a:p>
            <a:r>
              <a:rPr lang="en-US" sz="1600" dirty="0" smtClean="0">
                <a:solidFill>
                  <a:srgbClr val="0033CC"/>
                </a:solidFill>
              </a:rPr>
              <a:t>“</a:t>
            </a:r>
            <a:r>
              <a:rPr lang="en-US" sz="1600" dirty="0">
                <a:solidFill>
                  <a:srgbClr val="0033CC"/>
                </a:solidFill>
              </a:rPr>
              <a:t>I</a:t>
            </a:r>
            <a:r>
              <a:rPr lang="en-US" sz="1600" dirty="0" smtClean="0">
                <a:solidFill>
                  <a:srgbClr val="0033CC"/>
                </a:solidFill>
              </a:rPr>
              <a:t>n </a:t>
            </a:r>
            <a:r>
              <a:rPr lang="en-US" sz="1600" dirty="0">
                <a:solidFill>
                  <a:srgbClr val="0033CC"/>
                </a:solidFill>
              </a:rPr>
              <a:t>one completely packed week, the Freight Academy exposed me to facets of the freight system I hadn't previously considered and allowed a firsthand look at other aspects I had only been able to read about. The speakers were extremely knowledgeable and each site visit was eye opening</a:t>
            </a:r>
            <a:r>
              <a:rPr lang="en-US" sz="1600" dirty="0" smtClean="0">
                <a:solidFill>
                  <a:srgbClr val="0033CC"/>
                </a:solidFill>
              </a:rPr>
              <a:t>.”</a:t>
            </a:r>
            <a:endParaRPr lang="en-US" sz="1600" dirty="0">
              <a:solidFill>
                <a:srgbClr val="0033CC"/>
              </a:solidFill>
            </a:endParaRPr>
          </a:p>
          <a:p>
            <a:endParaRPr lang="en-US" sz="1600" dirty="0">
              <a:solidFill>
                <a:srgbClr val="0033CC"/>
              </a:solidFill>
            </a:endParaRPr>
          </a:p>
          <a:p>
            <a:pPr algn="r"/>
            <a:r>
              <a:rPr lang="en-US" sz="1600" dirty="0">
                <a:solidFill>
                  <a:srgbClr val="0033CC"/>
                </a:solidFill>
              </a:rPr>
              <a:t>Gabriel </a:t>
            </a:r>
            <a:r>
              <a:rPr lang="en-US" sz="1600" dirty="0" smtClean="0">
                <a:solidFill>
                  <a:srgbClr val="0033CC"/>
                </a:solidFill>
              </a:rPr>
              <a:t>Sherman</a:t>
            </a:r>
            <a:br>
              <a:rPr lang="en-US" sz="1600" dirty="0" smtClean="0">
                <a:solidFill>
                  <a:srgbClr val="0033CC"/>
                </a:solidFill>
              </a:rPr>
            </a:br>
            <a:r>
              <a:rPr lang="en-US" sz="1600" dirty="0" smtClean="0">
                <a:solidFill>
                  <a:srgbClr val="0033CC"/>
                </a:solidFill>
              </a:rPr>
              <a:t>  </a:t>
            </a:r>
            <a:r>
              <a:rPr lang="en-US" sz="1600" dirty="0">
                <a:solidFill>
                  <a:srgbClr val="0033CC"/>
                </a:solidFill>
              </a:rPr>
              <a:t>Freight Plan </a:t>
            </a:r>
            <a:r>
              <a:rPr lang="en-US" sz="1600" dirty="0" smtClean="0">
                <a:solidFill>
                  <a:srgbClr val="0033CC"/>
                </a:solidFill>
              </a:rPr>
              <a:t>Coordinator</a:t>
            </a:r>
            <a:endParaRPr lang="en-US" sz="1600" dirty="0">
              <a:solidFill>
                <a:srgbClr val="0033CC"/>
              </a:solidFill>
            </a:endParaRPr>
          </a:p>
          <a:p>
            <a:pPr algn="r"/>
            <a:r>
              <a:rPr lang="en-US" sz="1600" dirty="0" smtClean="0">
                <a:solidFill>
                  <a:srgbClr val="0033CC"/>
                </a:solidFill>
              </a:rPr>
              <a:t>MassDOT</a:t>
            </a:r>
            <a:endParaRPr lang="en-US" sz="1600" i="1" dirty="0" smtClean="0">
              <a:solidFill>
                <a:srgbClr val="0033CC"/>
              </a:solidFill>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6316" y="-499"/>
            <a:ext cx="21336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96409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95 Express Toll Lanes (E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857"/>
            <a:ext cx="12192000" cy="813197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3698240" y="5519262"/>
            <a:ext cx="8209280" cy="7620"/>
          </a:xfrm>
          <a:prstGeom prst="line">
            <a:avLst/>
          </a:prstGeom>
          <a:ln w="76200">
            <a:solidFill>
              <a:srgbClr val="ADD47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3591560" y="6060123"/>
            <a:ext cx="8448040" cy="721677"/>
          </a:xfrm>
        </p:spPr>
        <p:txBody>
          <a:bodyPr>
            <a:noAutofit/>
          </a:bodyPr>
          <a:lstStyle/>
          <a:p>
            <a:pPr algn="r"/>
            <a:r>
              <a:rPr lang="en-US" sz="7200" b="1" dirty="0" smtClean="0">
                <a:solidFill>
                  <a:schemeClr val="bg1"/>
                </a:solidFill>
                <a:latin typeface="+mn-lt"/>
              </a:rPr>
              <a:t>Innovation Track</a:t>
            </a:r>
            <a:endParaRPr lang="en-US" sz="7200" b="1" dirty="0">
              <a:solidFill>
                <a:schemeClr val="bg1"/>
              </a:solidFill>
              <a:latin typeface="+mn-lt"/>
            </a:endParaRPr>
          </a:p>
        </p:txBody>
      </p:sp>
      <p:cxnSp>
        <p:nvCxnSpPr>
          <p:cNvPr id="18" name="Straight Connector 17"/>
          <p:cNvCxnSpPr/>
          <p:nvPr/>
        </p:nvCxnSpPr>
        <p:spPr>
          <a:xfrm>
            <a:off x="3591560" y="6636862"/>
            <a:ext cx="8315960" cy="38100"/>
          </a:xfrm>
          <a:prstGeom prst="line">
            <a:avLst/>
          </a:prstGeom>
          <a:ln w="76200">
            <a:solidFill>
              <a:srgbClr val="ADD4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4861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29</a:t>
            </a:fld>
            <a:endParaRPr lang="en-US" dirty="0"/>
          </a:p>
        </p:txBody>
      </p:sp>
      <p:sp>
        <p:nvSpPr>
          <p:cNvPr id="4" name="Title 3"/>
          <p:cNvSpPr>
            <a:spLocks noGrp="1"/>
          </p:cNvSpPr>
          <p:nvPr>
            <p:ph type="title"/>
          </p:nvPr>
        </p:nvSpPr>
        <p:spPr>
          <a:xfrm>
            <a:off x="304800" y="152400"/>
            <a:ext cx="10287000" cy="1190628"/>
          </a:xfrm>
        </p:spPr>
        <p:txBody>
          <a:bodyPr>
            <a:normAutofit/>
          </a:bodyPr>
          <a:lstStyle/>
          <a:p>
            <a:pPr>
              <a:lnSpc>
                <a:spcPct val="100000"/>
              </a:lnSpc>
            </a:pPr>
            <a:r>
              <a:rPr lang="en-US" sz="4000" dirty="0" smtClean="0"/>
              <a:t>Connected &amp; Autonomous Vehicles</a:t>
            </a:r>
            <a:r>
              <a:rPr lang="en-US" dirty="0" smtClean="0"/>
              <a:t/>
            </a:r>
            <a:br>
              <a:rPr lang="en-US" dirty="0" smtClean="0"/>
            </a:br>
            <a:r>
              <a:rPr lang="en-US" sz="2800" i="1" dirty="0" smtClean="0"/>
              <a:t>Why should we care?</a:t>
            </a:r>
            <a:endParaRPr lang="en-US" sz="2800" i="1" dirty="0"/>
          </a:p>
        </p:txBody>
      </p:sp>
      <p:sp>
        <p:nvSpPr>
          <p:cNvPr id="5" name="Explosion 2 4"/>
          <p:cNvSpPr/>
          <p:nvPr/>
        </p:nvSpPr>
        <p:spPr>
          <a:xfrm>
            <a:off x="1524000" y="1295400"/>
            <a:ext cx="2759323" cy="18810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4600714" y="1925478"/>
            <a:ext cx="2798307" cy="2444708"/>
          </a:xfrm>
          <a:prstGeom prst="rect">
            <a:avLst/>
          </a:prstGeom>
        </p:spPr>
      </p:pic>
      <p:sp>
        <p:nvSpPr>
          <p:cNvPr id="7" name="Explosion 2 6"/>
          <p:cNvSpPr/>
          <p:nvPr/>
        </p:nvSpPr>
        <p:spPr>
          <a:xfrm>
            <a:off x="1731784" y="3217866"/>
            <a:ext cx="2983229" cy="19637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366562" y="3864450"/>
            <a:ext cx="1851660" cy="738664"/>
          </a:xfrm>
          <a:prstGeom prst="rect">
            <a:avLst/>
          </a:prstGeom>
          <a:noFill/>
        </p:spPr>
        <p:txBody>
          <a:bodyPr wrap="square" rtlCol="0">
            <a:spAutoFit/>
          </a:bodyPr>
          <a:lstStyle/>
          <a:p>
            <a:r>
              <a:rPr lang="en-US" sz="1400" dirty="0">
                <a:solidFill>
                  <a:srgbClr val="FFFF99"/>
                </a:solidFill>
              </a:rPr>
              <a:t>Expanded roadway capacity and enhanced traffic flow</a:t>
            </a:r>
          </a:p>
        </p:txBody>
      </p:sp>
      <p:sp>
        <p:nvSpPr>
          <p:cNvPr id="9" name="Explosion 2 8"/>
          <p:cNvSpPr/>
          <p:nvPr/>
        </p:nvSpPr>
        <p:spPr>
          <a:xfrm>
            <a:off x="7368541" y="1359450"/>
            <a:ext cx="2899409" cy="134187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987664" y="1861161"/>
            <a:ext cx="1920240" cy="523220"/>
          </a:xfrm>
          <a:prstGeom prst="rect">
            <a:avLst/>
          </a:prstGeom>
          <a:noFill/>
        </p:spPr>
        <p:txBody>
          <a:bodyPr wrap="square" rtlCol="0">
            <a:spAutoFit/>
          </a:bodyPr>
          <a:lstStyle/>
          <a:p>
            <a:r>
              <a:rPr lang="en-US" sz="1400" dirty="0">
                <a:solidFill>
                  <a:srgbClr val="FFFF99"/>
                </a:solidFill>
              </a:rPr>
              <a:t>More mobility options</a:t>
            </a:r>
          </a:p>
        </p:txBody>
      </p:sp>
      <p:sp>
        <p:nvSpPr>
          <p:cNvPr id="11" name="Explosion 2 10"/>
          <p:cNvSpPr/>
          <p:nvPr/>
        </p:nvSpPr>
        <p:spPr>
          <a:xfrm>
            <a:off x="7589519" y="4876800"/>
            <a:ext cx="2926081" cy="145655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8086723" y="5411490"/>
            <a:ext cx="1863090" cy="523220"/>
          </a:xfrm>
          <a:prstGeom prst="rect">
            <a:avLst/>
          </a:prstGeom>
          <a:noFill/>
        </p:spPr>
        <p:txBody>
          <a:bodyPr wrap="square" rtlCol="0">
            <a:spAutoFit/>
          </a:bodyPr>
          <a:lstStyle/>
          <a:p>
            <a:r>
              <a:rPr lang="en-US" sz="1400" dirty="0">
                <a:solidFill>
                  <a:srgbClr val="FFFF99"/>
                </a:solidFill>
              </a:rPr>
              <a:t>Fuel efficiencies and reduced emissions</a:t>
            </a:r>
          </a:p>
        </p:txBody>
      </p:sp>
      <p:sp>
        <p:nvSpPr>
          <p:cNvPr id="13" name="TextBox 12"/>
          <p:cNvSpPr txBox="1"/>
          <p:nvPr/>
        </p:nvSpPr>
        <p:spPr>
          <a:xfrm>
            <a:off x="1956344" y="1998513"/>
            <a:ext cx="1851660" cy="523220"/>
          </a:xfrm>
          <a:prstGeom prst="rect">
            <a:avLst/>
          </a:prstGeom>
          <a:noFill/>
        </p:spPr>
        <p:txBody>
          <a:bodyPr wrap="square" rtlCol="0">
            <a:spAutoFit/>
          </a:bodyPr>
          <a:lstStyle/>
          <a:p>
            <a:r>
              <a:rPr lang="en-US" sz="1400" dirty="0">
                <a:solidFill>
                  <a:srgbClr val="FFFF99"/>
                </a:solidFill>
              </a:rPr>
              <a:t>Reduce and mitigate crashes</a:t>
            </a:r>
          </a:p>
        </p:txBody>
      </p:sp>
      <p:sp>
        <p:nvSpPr>
          <p:cNvPr id="14" name="Explosion 2 13"/>
          <p:cNvSpPr/>
          <p:nvPr/>
        </p:nvSpPr>
        <p:spPr>
          <a:xfrm>
            <a:off x="7518092" y="2717745"/>
            <a:ext cx="3226108" cy="215905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8370605" y="3420246"/>
            <a:ext cx="1863090" cy="738664"/>
          </a:xfrm>
          <a:prstGeom prst="rect">
            <a:avLst/>
          </a:prstGeom>
          <a:noFill/>
        </p:spPr>
        <p:txBody>
          <a:bodyPr wrap="square" rtlCol="0">
            <a:spAutoFit/>
          </a:bodyPr>
          <a:lstStyle/>
          <a:p>
            <a:r>
              <a:rPr lang="en-US" sz="1400" dirty="0">
                <a:solidFill>
                  <a:srgbClr val="FFFF99"/>
                </a:solidFill>
              </a:rPr>
              <a:t>Land use opportunities</a:t>
            </a:r>
          </a:p>
          <a:p>
            <a:r>
              <a:rPr lang="en-US" sz="1400" dirty="0">
                <a:solidFill>
                  <a:srgbClr val="FFFF99"/>
                </a:solidFill>
              </a:rPr>
              <a:t>(eliminate parking)</a:t>
            </a:r>
          </a:p>
        </p:txBody>
      </p:sp>
      <p:sp>
        <p:nvSpPr>
          <p:cNvPr id="16" name="Explosion 2 15"/>
          <p:cNvSpPr/>
          <p:nvPr/>
        </p:nvSpPr>
        <p:spPr>
          <a:xfrm>
            <a:off x="2225245" y="5043323"/>
            <a:ext cx="2558143" cy="149767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2688092" y="5579199"/>
            <a:ext cx="1851660" cy="523220"/>
          </a:xfrm>
          <a:prstGeom prst="rect">
            <a:avLst/>
          </a:prstGeom>
          <a:noFill/>
        </p:spPr>
        <p:txBody>
          <a:bodyPr wrap="square" rtlCol="0">
            <a:spAutoFit/>
          </a:bodyPr>
          <a:lstStyle/>
          <a:p>
            <a:r>
              <a:rPr lang="en-US" sz="1400" dirty="0">
                <a:solidFill>
                  <a:srgbClr val="FFFF99"/>
                </a:solidFill>
              </a:rPr>
              <a:t>Attract business</a:t>
            </a:r>
          </a:p>
          <a:p>
            <a:r>
              <a:rPr lang="en-US" sz="1400" dirty="0">
                <a:solidFill>
                  <a:srgbClr val="FFFF99"/>
                </a:solidFill>
              </a:rPr>
              <a:t>to your state</a:t>
            </a:r>
          </a:p>
        </p:txBody>
      </p:sp>
      <p:sp>
        <p:nvSpPr>
          <p:cNvPr id="18" name="Oval 17"/>
          <p:cNvSpPr/>
          <p:nvPr/>
        </p:nvSpPr>
        <p:spPr>
          <a:xfrm>
            <a:off x="1663409" y="1227207"/>
            <a:ext cx="2270760" cy="20650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Explosion 2 18"/>
          <p:cNvSpPr/>
          <p:nvPr/>
        </p:nvSpPr>
        <p:spPr>
          <a:xfrm>
            <a:off x="4913732" y="4864100"/>
            <a:ext cx="2558143" cy="149767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5440680" y="5425311"/>
            <a:ext cx="1851660" cy="307777"/>
          </a:xfrm>
          <a:prstGeom prst="rect">
            <a:avLst/>
          </a:prstGeom>
          <a:noFill/>
        </p:spPr>
        <p:txBody>
          <a:bodyPr wrap="square" rtlCol="0">
            <a:spAutoFit/>
          </a:bodyPr>
          <a:lstStyle/>
          <a:p>
            <a:r>
              <a:rPr lang="en-US" sz="1400" dirty="0">
                <a:solidFill>
                  <a:srgbClr val="FFFF99"/>
                </a:solidFill>
              </a:rPr>
              <a:t>This IS happening</a:t>
            </a:r>
          </a:p>
        </p:txBody>
      </p:sp>
    </p:spTree>
    <p:extLst>
      <p:ext uri="{BB962C8B-B14F-4D97-AF65-F5344CB8AC3E}">
        <p14:creationId xmlns:p14="http://schemas.microsoft.com/office/powerpoint/2010/main" val="28547886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78F5B-2E50-458E-93FD-880DBEC317C7}"/>
              </a:ext>
            </a:extLst>
          </p:cNvPr>
          <p:cNvSpPr>
            <a:spLocks noGrp="1"/>
          </p:cNvSpPr>
          <p:nvPr>
            <p:ph type="sldNum" sz="quarter" idx="12"/>
          </p:nvPr>
        </p:nvSpPr>
        <p:spPr/>
        <p:txBody>
          <a:bodyPr/>
          <a:lstStyle/>
          <a:p>
            <a:fld id="{AAEAE4A8-A6E5-453E-B946-FB774B73F48C}" type="slidenum">
              <a:rPr lang="en-US" smtClean="0"/>
              <a:pPr/>
              <a:t>3</a:t>
            </a:fld>
            <a:endParaRPr lang="en-US" dirty="0"/>
          </a:p>
        </p:txBody>
      </p:sp>
      <p:sp>
        <p:nvSpPr>
          <p:cNvPr id="4" name="Title 3">
            <a:extLst>
              <a:ext uri="{FF2B5EF4-FFF2-40B4-BE49-F238E27FC236}">
                <a16:creationId xmlns:a16="http://schemas.microsoft.com/office/drawing/2014/main" id="{DA221C5F-C048-4CAA-953B-38C829712977}"/>
              </a:ext>
            </a:extLst>
          </p:cNvPr>
          <p:cNvSpPr>
            <a:spLocks noGrp="1"/>
          </p:cNvSpPr>
          <p:nvPr>
            <p:ph type="title"/>
          </p:nvPr>
        </p:nvSpPr>
        <p:spPr>
          <a:xfrm>
            <a:off x="304800" y="457200"/>
            <a:ext cx="8689064" cy="1066800"/>
          </a:xfrm>
        </p:spPr>
        <p:txBody>
          <a:bodyPr/>
          <a:lstStyle/>
          <a:p>
            <a:r>
              <a:rPr lang="en-US" dirty="0"/>
              <a:t>What We Know…</a:t>
            </a:r>
            <a:br>
              <a:rPr lang="en-US" dirty="0"/>
            </a:br>
            <a:r>
              <a:rPr lang="en-US" sz="3100" dirty="0"/>
              <a:t>Demand is Growing</a:t>
            </a:r>
          </a:p>
        </p:txBody>
      </p:sp>
      <p:sp>
        <p:nvSpPr>
          <p:cNvPr id="5" name="TextBox 4">
            <a:extLst>
              <a:ext uri="{FF2B5EF4-FFF2-40B4-BE49-F238E27FC236}">
                <a16:creationId xmlns:a16="http://schemas.microsoft.com/office/drawing/2014/main" id="{24508990-7ED7-471F-9ADE-216AA7E04A3A}"/>
              </a:ext>
            </a:extLst>
          </p:cNvPr>
          <p:cNvSpPr txBox="1"/>
          <p:nvPr/>
        </p:nvSpPr>
        <p:spPr>
          <a:xfrm>
            <a:off x="2743200" y="6069828"/>
            <a:ext cx="5070176" cy="246221"/>
          </a:xfrm>
          <a:prstGeom prst="rect">
            <a:avLst/>
          </a:prstGeom>
          <a:noFill/>
        </p:spPr>
        <p:txBody>
          <a:bodyPr wrap="square" rtlCol="0">
            <a:spAutoFit/>
          </a:bodyPr>
          <a:lstStyle/>
          <a:p>
            <a:r>
              <a:rPr lang="en-US" sz="1000" dirty="0">
                <a:solidFill>
                  <a:srgbClr val="002060"/>
                </a:solidFill>
              </a:rPr>
              <a:t>Source: Michael Trentacoste, Future Interstate Study Committee Meeting (Sept 2016)</a:t>
            </a:r>
          </a:p>
        </p:txBody>
      </p:sp>
      <p:pic>
        <p:nvPicPr>
          <p:cNvPr id="6" name="Picture 5">
            <a:extLst>
              <a:ext uri="{FF2B5EF4-FFF2-40B4-BE49-F238E27FC236}">
                <a16:creationId xmlns:a16="http://schemas.microsoft.com/office/drawing/2014/main" id="{3F86F354-3B1B-4D5C-9CC1-D2819ACDF5C5}"/>
              </a:ext>
            </a:extLst>
          </p:cNvPr>
          <p:cNvPicPr>
            <a:picLocks noChangeAspect="1"/>
          </p:cNvPicPr>
          <p:nvPr/>
        </p:nvPicPr>
        <p:blipFill>
          <a:blip r:embed="rId2"/>
          <a:stretch>
            <a:fillRect/>
          </a:stretch>
        </p:blipFill>
        <p:spPr>
          <a:xfrm>
            <a:off x="2843866" y="2254808"/>
            <a:ext cx="2698285" cy="3572548"/>
          </a:xfrm>
          <a:prstGeom prst="rect">
            <a:avLst/>
          </a:prstGeom>
        </p:spPr>
      </p:pic>
      <p:pic>
        <p:nvPicPr>
          <p:cNvPr id="7" name="Picture 6">
            <a:extLst>
              <a:ext uri="{FF2B5EF4-FFF2-40B4-BE49-F238E27FC236}">
                <a16:creationId xmlns:a16="http://schemas.microsoft.com/office/drawing/2014/main" id="{FE7E93CB-F756-4D58-A73E-E5FAEDD5F23D}"/>
              </a:ext>
            </a:extLst>
          </p:cNvPr>
          <p:cNvPicPr>
            <a:picLocks noChangeAspect="1"/>
          </p:cNvPicPr>
          <p:nvPr/>
        </p:nvPicPr>
        <p:blipFill>
          <a:blip r:embed="rId3"/>
          <a:stretch>
            <a:fillRect/>
          </a:stretch>
        </p:blipFill>
        <p:spPr>
          <a:xfrm>
            <a:off x="7097745" y="2258910"/>
            <a:ext cx="2655855" cy="3568447"/>
          </a:xfrm>
          <a:prstGeom prst="rect">
            <a:avLst/>
          </a:prstGeom>
        </p:spPr>
      </p:pic>
      <p:sp>
        <p:nvSpPr>
          <p:cNvPr id="8" name="TextBox 7">
            <a:extLst>
              <a:ext uri="{FF2B5EF4-FFF2-40B4-BE49-F238E27FC236}">
                <a16:creationId xmlns:a16="http://schemas.microsoft.com/office/drawing/2014/main" id="{533CA21A-2A02-4483-84AA-CFE8EFBA5AA3}"/>
              </a:ext>
            </a:extLst>
          </p:cNvPr>
          <p:cNvSpPr txBox="1"/>
          <p:nvPr/>
        </p:nvSpPr>
        <p:spPr>
          <a:xfrm>
            <a:off x="2111337" y="1889225"/>
            <a:ext cx="928908" cy="461665"/>
          </a:xfrm>
          <a:prstGeom prst="rect">
            <a:avLst/>
          </a:prstGeom>
          <a:noFill/>
        </p:spPr>
        <p:txBody>
          <a:bodyPr wrap="square" rtlCol="0">
            <a:spAutoFit/>
          </a:bodyPr>
          <a:lstStyle/>
          <a:p>
            <a:r>
              <a:rPr lang="en-US" sz="2400" b="1" dirty="0">
                <a:solidFill>
                  <a:srgbClr val="222A73"/>
                </a:solidFill>
              </a:rPr>
              <a:t>2007</a:t>
            </a:r>
          </a:p>
        </p:txBody>
      </p:sp>
      <p:sp>
        <p:nvSpPr>
          <p:cNvPr id="9" name="TextBox 8">
            <a:extLst>
              <a:ext uri="{FF2B5EF4-FFF2-40B4-BE49-F238E27FC236}">
                <a16:creationId xmlns:a16="http://schemas.microsoft.com/office/drawing/2014/main" id="{27DB92A4-0432-4CB2-975C-18F6EED37463}"/>
              </a:ext>
            </a:extLst>
          </p:cNvPr>
          <p:cNvSpPr txBox="1"/>
          <p:nvPr/>
        </p:nvSpPr>
        <p:spPr>
          <a:xfrm>
            <a:off x="6365533" y="1889225"/>
            <a:ext cx="928908" cy="461665"/>
          </a:xfrm>
          <a:prstGeom prst="rect">
            <a:avLst/>
          </a:prstGeom>
          <a:noFill/>
        </p:spPr>
        <p:txBody>
          <a:bodyPr wrap="square" rtlCol="0">
            <a:spAutoFit/>
          </a:bodyPr>
          <a:lstStyle/>
          <a:p>
            <a:r>
              <a:rPr lang="en-US" sz="2400" b="1" dirty="0">
                <a:solidFill>
                  <a:srgbClr val="222A73"/>
                </a:solidFill>
              </a:rPr>
              <a:t>2040</a:t>
            </a:r>
          </a:p>
        </p:txBody>
      </p:sp>
    </p:spTree>
    <p:extLst>
      <p:ext uri="{BB962C8B-B14F-4D97-AF65-F5344CB8AC3E}">
        <p14:creationId xmlns:p14="http://schemas.microsoft.com/office/powerpoint/2010/main" val="41493425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30</a:t>
            </a:fld>
            <a:endParaRPr lang="en-US" dirty="0"/>
          </a:p>
        </p:txBody>
      </p:sp>
      <p:sp>
        <p:nvSpPr>
          <p:cNvPr id="3" name="Content Placeholder 2"/>
          <p:cNvSpPr>
            <a:spLocks noGrp="1"/>
          </p:cNvSpPr>
          <p:nvPr>
            <p:ph idx="1"/>
          </p:nvPr>
        </p:nvSpPr>
        <p:spPr>
          <a:xfrm>
            <a:off x="1340937" y="1141481"/>
            <a:ext cx="7628114" cy="5567239"/>
          </a:xfrm>
        </p:spPr>
        <p:txBody>
          <a:bodyPr>
            <a:normAutofit fontScale="92500" lnSpcReduction="20000"/>
          </a:bodyPr>
          <a:lstStyle/>
          <a:p>
            <a:pPr>
              <a:buClr>
                <a:srgbClr val="002060"/>
              </a:buClr>
              <a:buSzPct val="100000"/>
            </a:pPr>
            <a:r>
              <a:rPr lang="en-US" sz="2400" b="1" dirty="0" smtClean="0">
                <a:solidFill>
                  <a:srgbClr val="002060"/>
                </a:solidFill>
              </a:rPr>
              <a:t>2016 CAV Conference</a:t>
            </a:r>
          </a:p>
          <a:p>
            <a:pPr>
              <a:buClr>
                <a:srgbClr val="002060"/>
              </a:buClr>
              <a:buSzPct val="100000"/>
            </a:pPr>
            <a:r>
              <a:rPr lang="en-US" sz="2400" b="1" dirty="0" smtClean="0">
                <a:solidFill>
                  <a:srgbClr val="002060"/>
                </a:solidFill>
              </a:rPr>
              <a:t>Visit with members to ask “what do you need?” </a:t>
            </a:r>
            <a:endParaRPr lang="en-US" sz="2200" b="1" dirty="0" smtClean="0">
              <a:solidFill>
                <a:srgbClr val="002060"/>
              </a:solidFill>
            </a:endParaRPr>
          </a:p>
          <a:p>
            <a:pPr>
              <a:buClr>
                <a:srgbClr val="002060"/>
              </a:buClr>
              <a:buSzPct val="100000"/>
            </a:pPr>
            <a:r>
              <a:rPr lang="en-US" sz="2400" b="1" dirty="0" smtClean="0">
                <a:solidFill>
                  <a:srgbClr val="002060"/>
                </a:solidFill>
              </a:rPr>
              <a:t>2017 CAV Workshops</a:t>
            </a:r>
          </a:p>
          <a:p>
            <a:pPr marL="365760" lvl="1" indent="0">
              <a:buClr>
                <a:srgbClr val="002060"/>
              </a:buClr>
              <a:buSzPct val="100000"/>
              <a:buNone/>
            </a:pPr>
            <a:r>
              <a:rPr lang="en-US" sz="2200" b="1" dirty="0" smtClean="0">
                <a:solidFill>
                  <a:srgbClr val="002060"/>
                </a:solidFill>
              </a:rPr>
              <a:t>	“</a:t>
            </a:r>
            <a:r>
              <a:rPr lang="en-US" sz="2200" b="1" dirty="0">
                <a:solidFill>
                  <a:srgbClr val="002060"/>
                </a:solidFill>
              </a:rPr>
              <a:t>What Agencies Need to Do </a:t>
            </a:r>
            <a:r>
              <a:rPr lang="en-US" sz="2200" b="1" dirty="0" smtClean="0">
                <a:solidFill>
                  <a:srgbClr val="002060"/>
                </a:solidFill>
              </a:rPr>
              <a:t>TODAY for </a:t>
            </a:r>
            <a:r>
              <a:rPr lang="en-US" sz="2200" b="1" dirty="0">
                <a:solidFill>
                  <a:srgbClr val="002060"/>
                </a:solidFill>
              </a:rPr>
              <a:t>the </a:t>
            </a:r>
            <a:r>
              <a:rPr lang="en-US" sz="2200" b="1" dirty="0" smtClean="0">
                <a:solidFill>
                  <a:srgbClr val="002060"/>
                </a:solidFill>
              </a:rPr>
              <a:t>Connected</a:t>
            </a:r>
            <a:br>
              <a:rPr lang="en-US" sz="2200" b="1" dirty="0" smtClean="0">
                <a:solidFill>
                  <a:srgbClr val="002060"/>
                </a:solidFill>
              </a:rPr>
            </a:br>
            <a:r>
              <a:rPr lang="en-US" sz="2200" b="1" dirty="0" smtClean="0">
                <a:solidFill>
                  <a:srgbClr val="002060"/>
                </a:solidFill>
              </a:rPr>
              <a:t>          and Autonomous </a:t>
            </a:r>
            <a:r>
              <a:rPr lang="en-US" sz="2200" b="1" dirty="0">
                <a:solidFill>
                  <a:srgbClr val="002060"/>
                </a:solidFill>
              </a:rPr>
              <a:t>Vehicles of Tomorrow</a:t>
            </a:r>
            <a:r>
              <a:rPr lang="en-US" sz="2200" b="1" dirty="0" smtClean="0">
                <a:solidFill>
                  <a:srgbClr val="002060"/>
                </a:solidFill>
              </a:rPr>
              <a:t>”</a:t>
            </a:r>
          </a:p>
          <a:p>
            <a:pPr>
              <a:buClr>
                <a:srgbClr val="002060"/>
              </a:buClr>
              <a:buSzPct val="100000"/>
            </a:pPr>
            <a:r>
              <a:rPr lang="en-US" sz="2400" b="1" dirty="0" smtClean="0">
                <a:solidFill>
                  <a:srgbClr val="002060"/>
                </a:solidFill>
              </a:rPr>
              <a:t>Launched CAV Working Group</a:t>
            </a:r>
          </a:p>
          <a:p>
            <a:pPr>
              <a:buClr>
                <a:srgbClr val="002060"/>
              </a:buClr>
              <a:buSzPct val="100000"/>
            </a:pPr>
            <a:r>
              <a:rPr lang="en-US" sz="2400" b="1" dirty="0" smtClean="0">
                <a:solidFill>
                  <a:srgbClr val="002060"/>
                </a:solidFill>
              </a:rPr>
              <a:t>May 2018 Webinar</a:t>
            </a:r>
          </a:p>
          <a:p>
            <a:pPr lvl="1">
              <a:buClr>
                <a:srgbClr val="002060"/>
              </a:buClr>
              <a:buSzPct val="100000"/>
              <a:buFont typeface="Wingdings" panose="05000000000000000000" pitchFamily="2" charset="2"/>
              <a:buChar char="ü"/>
            </a:pPr>
            <a:r>
              <a:rPr lang="en-US" sz="2200" b="1" dirty="0">
                <a:solidFill>
                  <a:srgbClr val="002060"/>
                </a:solidFill>
              </a:rPr>
              <a:t> </a:t>
            </a:r>
            <a:r>
              <a:rPr lang="en-US" sz="2200" b="1" dirty="0" smtClean="0">
                <a:solidFill>
                  <a:srgbClr val="002060"/>
                </a:solidFill>
              </a:rPr>
              <a:t>A-Taxis in Greenville</a:t>
            </a:r>
          </a:p>
          <a:p>
            <a:pPr lvl="1">
              <a:buClr>
                <a:srgbClr val="002060"/>
              </a:buClr>
              <a:buSzPct val="100000"/>
              <a:buFont typeface="Wingdings" panose="05000000000000000000" pitchFamily="2" charset="2"/>
              <a:buChar char="ü"/>
            </a:pPr>
            <a:r>
              <a:rPr lang="en-US" sz="2200" b="1" dirty="0" smtClean="0">
                <a:solidFill>
                  <a:srgbClr val="002060"/>
                </a:solidFill>
              </a:rPr>
              <a:t> Insurance Provider Perspective</a:t>
            </a:r>
          </a:p>
          <a:p>
            <a:pPr lvl="1">
              <a:buClr>
                <a:srgbClr val="002060"/>
              </a:buClr>
              <a:buSzPct val="100000"/>
              <a:buFont typeface="Wingdings" panose="05000000000000000000" pitchFamily="2" charset="2"/>
              <a:buChar char="ü"/>
            </a:pPr>
            <a:r>
              <a:rPr lang="en-US" sz="2200" b="1" dirty="0">
                <a:solidFill>
                  <a:srgbClr val="002060"/>
                </a:solidFill>
              </a:rPr>
              <a:t> </a:t>
            </a:r>
            <a:r>
              <a:rPr lang="en-US" sz="2200" b="1" dirty="0" smtClean="0">
                <a:solidFill>
                  <a:srgbClr val="002060"/>
                </a:solidFill>
              </a:rPr>
              <a:t>Round-robin</a:t>
            </a:r>
          </a:p>
          <a:p>
            <a:pPr>
              <a:buClr>
                <a:srgbClr val="002060"/>
              </a:buClr>
              <a:buSzPct val="100000"/>
            </a:pPr>
            <a:r>
              <a:rPr lang="en-US" sz="2400" b="1" dirty="0" smtClean="0">
                <a:solidFill>
                  <a:srgbClr val="002060"/>
                </a:solidFill>
              </a:rPr>
              <a:t>Nov </a:t>
            </a:r>
            <a:r>
              <a:rPr lang="en-US" sz="2400" b="1" dirty="0">
                <a:solidFill>
                  <a:srgbClr val="002060"/>
                </a:solidFill>
              </a:rPr>
              <a:t>2018 Webinar</a:t>
            </a:r>
          </a:p>
          <a:p>
            <a:pPr lvl="1">
              <a:buClr>
                <a:srgbClr val="002060"/>
              </a:buClr>
              <a:buSzPct val="100000"/>
              <a:buFont typeface="Wingdings" panose="05000000000000000000" pitchFamily="2" charset="2"/>
              <a:buChar char="ü"/>
            </a:pPr>
            <a:r>
              <a:rPr lang="en-US" sz="2200" b="1" dirty="0">
                <a:solidFill>
                  <a:srgbClr val="002060"/>
                </a:solidFill>
              </a:rPr>
              <a:t> </a:t>
            </a:r>
            <a:r>
              <a:rPr lang="en-US" sz="2200" b="1" dirty="0" smtClean="0">
                <a:solidFill>
                  <a:srgbClr val="002060"/>
                </a:solidFill>
              </a:rPr>
              <a:t>CAV Strategic Plans</a:t>
            </a:r>
            <a:endParaRPr lang="en-US" sz="2200" b="1" dirty="0">
              <a:solidFill>
                <a:srgbClr val="002060"/>
              </a:solidFill>
            </a:endParaRPr>
          </a:p>
          <a:p>
            <a:pPr lvl="1">
              <a:buClr>
                <a:srgbClr val="002060"/>
              </a:buClr>
              <a:buSzPct val="100000"/>
              <a:buFont typeface="Wingdings" panose="05000000000000000000" pitchFamily="2" charset="2"/>
              <a:buChar char="ü"/>
            </a:pPr>
            <a:r>
              <a:rPr lang="en-US" sz="2200" b="1" dirty="0">
                <a:solidFill>
                  <a:srgbClr val="002060"/>
                </a:solidFill>
              </a:rPr>
              <a:t> </a:t>
            </a:r>
            <a:r>
              <a:rPr lang="en-US" sz="2200" b="1" dirty="0" smtClean="0">
                <a:solidFill>
                  <a:srgbClr val="002060"/>
                </a:solidFill>
              </a:rPr>
              <a:t>Capability Maturing Model for CAV</a:t>
            </a:r>
            <a:endParaRPr lang="en-US" sz="2200" b="1" dirty="0">
              <a:solidFill>
                <a:srgbClr val="002060"/>
              </a:solidFill>
            </a:endParaRPr>
          </a:p>
          <a:p>
            <a:pPr lvl="1">
              <a:buClr>
                <a:srgbClr val="002060"/>
              </a:buClr>
              <a:buSzPct val="100000"/>
              <a:buFont typeface="Wingdings" panose="05000000000000000000" pitchFamily="2" charset="2"/>
              <a:buChar char="ü"/>
            </a:pPr>
            <a:r>
              <a:rPr lang="en-US" sz="2200" b="1" dirty="0">
                <a:solidFill>
                  <a:srgbClr val="002060"/>
                </a:solidFill>
              </a:rPr>
              <a:t> Round-robin</a:t>
            </a:r>
          </a:p>
          <a:p>
            <a:pPr marL="365760" lvl="1" indent="0">
              <a:buClr>
                <a:srgbClr val="002060"/>
              </a:buClr>
              <a:buSzPct val="100000"/>
              <a:buNone/>
            </a:pPr>
            <a:endParaRPr lang="en-US" sz="2200" b="1" dirty="0" smtClean="0">
              <a:solidFill>
                <a:srgbClr val="002060"/>
              </a:solidFill>
            </a:endParaRPr>
          </a:p>
        </p:txBody>
      </p:sp>
      <p:sp>
        <p:nvSpPr>
          <p:cNvPr id="4" name="Title 3"/>
          <p:cNvSpPr>
            <a:spLocks noGrp="1"/>
          </p:cNvSpPr>
          <p:nvPr>
            <p:ph type="title"/>
          </p:nvPr>
        </p:nvSpPr>
        <p:spPr>
          <a:xfrm>
            <a:off x="304800" y="0"/>
            <a:ext cx="10744200" cy="1066800"/>
          </a:xfrm>
        </p:spPr>
        <p:txBody>
          <a:bodyPr>
            <a:normAutofit/>
          </a:bodyPr>
          <a:lstStyle/>
          <a:p>
            <a:r>
              <a:rPr lang="en-US" sz="4000" dirty="0" smtClean="0"/>
              <a:t>CAV Activities….</a:t>
            </a:r>
            <a:endParaRPr lang="en-US" sz="4000" dirty="0"/>
          </a:p>
        </p:txBody>
      </p:sp>
      <p:sp>
        <p:nvSpPr>
          <p:cNvPr id="5" name="Rectangle 3"/>
          <p:cNvSpPr txBox="1">
            <a:spLocks noChangeArrowheads="1"/>
          </p:cNvSpPr>
          <p:nvPr/>
        </p:nvSpPr>
        <p:spPr>
          <a:xfrm>
            <a:off x="152400" y="1004957"/>
            <a:ext cx="8458200" cy="52578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endParaRPr lang="en-US" dirty="0" smtClean="0"/>
          </a:p>
          <a:p>
            <a:endParaRPr lang="en-US" dirty="0" smtClean="0"/>
          </a:p>
          <a:p>
            <a:pPr lvl="1"/>
            <a:endParaRPr lang="en-US" dirty="0" smtClean="0"/>
          </a:p>
          <a:p>
            <a:endParaRPr lang="en-US" dirty="0"/>
          </a:p>
        </p:txBody>
      </p:sp>
      <p:pic>
        <p:nvPicPr>
          <p:cNvPr id="6" name="Picture 8" descr="http://www.umtri.umich.edu/sites/default/files/images/critical-issues/Con-Tech-icon.gif">
            <a:extLst>
              <a:ext uri="{FF2B5EF4-FFF2-40B4-BE49-F238E27FC236}">
                <a16:creationId xmlns:a16="http://schemas.microsoft.com/office/drawing/2014/main" id="{5FA5314B-029F-4155-AF87-D482320C01D1}"/>
              </a:ext>
            </a:extLst>
          </p:cNvPr>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759498" y="4695900"/>
            <a:ext cx="12573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exagon, Symbol, Gui, Internet, Internet Page, Flat">
            <a:extLst>
              <a:ext uri="{FF2B5EF4-FFF2-40B4-BE49-F238E27FC236}">
                <a16:creationId xmlns:a16="http://schemas.microsoft.com/office/drawing/2014/main" id="{2F37B167-DC21-4156-A031-F43CBD61E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24597" y="2708449"/>
            <a:ext cx="2107566" cy="243571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93113D4-8EEF-442F-9FA9-C23686EDD21A}"/>
              </a:ext>
            </a:extLst>
          </p:cNvPr>
          <p:cNvGrpSpPr/>
          <p:nvPr/>
        </p:nvGrpSpPr>
        <p:grpSpPr>
          <a:xfrm>
            <a:off x="9982200" y="3276600"/>
            <a:ext cx="1710313" cy="2514600"/>
            <a:chOff x="0" y="0"/>
            <a:chExt cx="3428049" cy="5037335"/>
          </a:xfrm>
          <a:solidFill>
            <a:schemeClr val="accent1"/>
          </a:solidFill>
        </p:grpSpPr>
        <p:sp>
          <p:nvSpPr>
            <p:cNvPr id="9" name="Freeform 18">
              <a:extLst>
                <a:ext uri="{FF2B5EF4-FFF2-40B4-BE49-F238E27FC236}">
                  <a16:creationId xmlns:a16="http://schemas.microsoft.com/office/drawing/2014/main" id="{3A7041CF-8445-4B88-B676-423512E938FC}"/>
                </a:ext>
              </a:extLst>
            </p:cNvPr>
            <p:cNvSpPr>
              <a:spLocks noChangeAspect="1"/>
            </p:cNvSpPr>
            <p:nvPr/>
          </p:nvSpPr>
          <p:spPr bwMode="auto">
            <a:xfrm>
              <a:off x="337457" y="3037114"/>
              <a:ext cx="1118243" cy="944871"/>
            </a:xfrm>
            <a:custGeom>
              <a:avLst/>
              <a:gdLst>
                <a:gd name="T0" fmla="*/ 6252 w 515"/>
                <a:gd name="T1" fmla="*/ 3258 h 528"/>
                <a:gd name="T2" fmla="*/ 9281 w 515"/>
                <a:gd name="T3" fmla="*/ 4121 h 528"/>
                <a:gd name="T4" fmla="*/ 8030 w 515"/>
                <a:gd name="T5" fmla="*/ 4781 h 528"/>
                <a:gd name="T6" fmla="*/ 10036 w 515"/>
                <a:gd name="T7" fmla="*/ 5870 h 528"/>
                <a:gd name="T8" fmla="*/ 11807 w 515"/>
                <a:gd name="T9" fmla="*/ 6242 h 528"/>
                <a:gd name="T10" fmla="*/ 36448 w 515"/>
                <a:gd name="T11" fmla="*/ 6054 h 528"/>
                <a:gd name="T12" fmla="*/ 36741 w 515"/>
                <a:gd name="T13" fmla="*/ 6270 h 528"/>
                <a:gd name="T14" fmla="*/ 38216 w 515"/>
                <a:gd name="T15" fmla="*/ 6313 h 528"/>
                <a:gd name="T16" fmla="*/ 37672 w 515"/>
                <a:gd name="T17" fmla="*/ 5786 h 528"/>
                <a:gd name="T18" fmla="*/ 38624 w 515"/>
                <a:gd name="T19" fmla="*/ 5634 h 528"/>
                <a:gd name="T20" fmla="*/ 42252 w 515"/>
                <a:gd name="T21" fmla="*/ 5737 h 528"/>
                <a:gd name="T22" fmla="*/ 42825 w 515"/>
                <a:gd name="T23" fmla="*/ 5352 h 528"/>
                <a:gd name="T24" fmla="*/ 42398 w 515"/>
                <a:gd name="T25" fmla="*/ 4859 h 528"/>
                <a:gd name="T26" fmla="*/ 43929 w 515"/>
                <a:gd name="T27" fmla="*/ 4729 h 528"/>
                <a:gd name="T28" fmla="*/ 46178 w 515"/>
                <a:gd name="T29" fmla="*/ 3773 h 528"/>
                <a:gd name="T30" fmla="*/ 44657 w 515"/>
                <a:gd name="T31" fmla="*/ 3725 h 528"/>
                <a:gd name="T32" fmla="*/ 38624 w 515"/>
                <a:gd name="T33" fmla="*/ 2479 h 528"/>
                <a:gd name="T34" fmla="*/ 25687 w 515"/>
                <a:gd name="T35" fmla="*/ 937 h 528"/>
                <a:gd name="T36" fmla="*/ 20013 w 515"/>
                <a:gd name="T37" fmla="*/ 459 h 528"/>
                <a:gd name="T38" fmla="*/ 22015 w 515"/>
                <a:gd name="T39" fmla="*/ 0 h 528"/>
                <a:gd name="T40" fmla="*/ 11386 w 515"/>
                <a:gd name="T41" fmla="*/ 176 h 528"/>
                <a:gd name="T42" fmla="*/ 0 w 515"/>
                <a:gd name="T43" fmla="*/ 353 h 528"/>
                <a:gd name="T44" fmla="*/ 6252 w 515"/>
                <a:gd name="T45" fmla="*/ 3258 h 528"/>
                <a:gd name="T46" fmla="*/ 6252 w 515"/>
                <a:gd name="T47" fmla="*/ 3258 h 5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5"/>
                <a:gd name="T73" fmla="*/ 0 h 528"/>
                <a:gd name="T74" fmla="*/ 515 w 515"/>
                <a:gd name="T75" fmla="*/ 528 h 5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5" h="528">
                  <a:moveTo>
                    <a:pt x="70" y="273"/>
                  </a:moveTo>
                  <a:lnTo>
                    <a:pt x="103" y="345"/>
                  </a:lnTo>
                  <a:lnTo>
                    <a:pt x="90" y="400"/>
                  </a:lnTo>
                  <a:lnTo>
                    <a:pt x="112" y="491"/>
                  </a:lnTo>
                  <a:lnTo>
                    <a:pt x="132" y="521"/>
                  </a:lnTo>
                  <a:lnTo>
                    <a:pt x="406" y="506"/>
                  </a:lnTo>
                  <a:lnTo>
                    <a:pt x="410" y="525"/>
                  </a:lnTo>
                  <a:lnTo>
                    <a:pt x="426" y="528"/>
                  </a:lnTo>
                  <a:lnTo>
                    <a:pt x="420" y="483"/>
                  </a:lnTo>
                  <a:lnTo>
                    <a:pt x="431" y="471"/>
                  </a:lnTo>
                  <a:lnTo>
                    <a:pt x="471" y="480"/>
                  </a:lnTo>
                  <a:lnTo>
                    <a:pt x="478" y="448"/>
                  </a:lnTo>
                  <a:lnTo>
                    <a:pt x="473" y="406"/>
                  </a:lnTo>
                  <a:lnTo>
                    <a:pt x="490" y="395"/>
                  </a:lnTo>
                  <a:lnTo>
                    <a:pt x="515" y="315"/>
                  </a:lnTo>
                  <a:lnTo>
                    <a:pt x="498" y="312"/>
                  </a:lnTo>
                  <a:lnTo>
                    <a:pt x="431" y="208"/>
                  </a:lnTo>
                  <a:lnTo>
                    <a:pt x="287" y="78"/>
                  </a:lnTo>
                  <a:lnTo>
                    <a:pt x="223" y="38"/>
                  </a:lnTo>
                  <a:lnTo>
                    <a:pt x="245" y="0"/>
                  </a:lnTo>
                  <a:lnTo>
                    <a:pt x="127" y="15"/>
                  </a:lnTo>
                  <a:lnTo>
                    <a:pt x="0" y="30"/>
                  </a:lnTo>
                  <a:lnTo>
                    <a:pt x="70" y="273"/>
                  </a:lnTo>
                  <a:close/>
                </a:path>
              </a:pathLst>
            </a:custGeom>
            <a:grpFill/>
            <a:ln w="3175">
              <a:solidFill>
                <a:srgbClr val="000000"/>
              </a:solidFill>
              <a:round/>
              <a:headEnd/>
              <a:tailEnd/>
            </a:ln>
          </p:spPr>
          <p:txBody>
            <a:bodyPr/>
            <a:lstStyle/>
            <a:p>
              <a:endParaRPr lang="en-US" dirty="0"/>
            </a:p>
          </p:txBody>
        </p:sp>
        <p:sp>
          <p:nvSpPr>
            <p:cNvPr id="10" name="Freeform 32">
              <a:extLst>
                <a:ext uri="{FF2B5EF4-FFF2-40B4-BE49-F238E27FC236}">
                  <a16:creationId xmlns:a16="http://schemas.microsoft.com/office/drawing/2014/main" id="{CDF13AAE-C583-4CFA-926B-BEA13F7AE04D}"/>
                </a:ext>
              </a:extLst>
            </p:cNvPr>
            <p:cNvSpPr>
              <a:spLocks noChangeAspect="1"/>
            </p:cNvSpPr>
            <p:nvPr/>
          </p:nvSpPr>
          <p:spPr bwMode="auto">
            <a:xfrm>
              <a:off x="0" y="3886200"/>
              <a:ext cx="1877683" cy="1151135"/>
            </a:xfrm>
            <a:custGeom>
              <a:avLst/>
              <a:gdLst>
                <a:gd name="T0" fmla="*/ 0 w 868"/>
                <a:gd name="T1" fmla="*/ 776 h 641"/>
                <a:gd name="T2" fmla="*/ 2026 w 868"/>
                <a:gd name="T3" fmla="*/ 1059 h 641"/>
                <a:gd name="T4" fmla="*/ 1679 w 868"/>
                <a:gd name="T5" fmla="*/ 1254 h 641"/>
                <a:gd name="T6" fmla="*/ 2257 w 868"/>
                <a:gd name="T7" fmla="*/ 1369 h 641"/>
                <a:gd name="T8" fmla="*/ 1453 w 868"/>
                <a:gd name="T9" fmla="*/ 1568 h 641"/>
                <a:gd name="T10" fmla="*/ 10034 w 868"/>
                <a:gd name="T11" fmla="*/ 1118 h 641"/>
                <a:gd name="T12" fmla="*/ 21002 w 868"/>
                <a:gd name="T13" fmla="*/ 2140 h 641"/>
                <a:gd name="T14" fmla="*/ 30074 w 868"/>
                <a:gd name="T15" fmla="*/ 1437 h 641"/>
                <a:gd name="T16" fmla="*/ 35368 w 868"/>
                <a:gd name="T17" fmla="*/ 1599 h 641"/>
                <a:gd name="T18" fmla="*/ 41956 w 868"/>
                <a:gd name="T19" fmla="*/ 2587 h 641"/>
                <a:gd name="T20" fmla="*/ 44353 w 868"/>
                <a:gd name="T21" fmla="*/ 2587 h 641"/>
                <a:gd name="T22" fmla="*/ 46460 w 868"/>
                <a:gd name="T23" fmla="*/ 3235 h 641"/>
                <a:gd name="T24" fmla="*/ 45844 w 868"/>
                <a:gd name="T25" fmla="*/ 4507 h 641"/>
                <a:gd name="T26" fmla="*/ 47468 w 868"/>
                <a:gd name="T27" fmla="*/ 4675 h 641"/>
                <a:gd name="T28" fmla="*/ 47762 w 868"/>
                <a:gd name="T29" fmla="*/ 4449 h 641"/>
                <a:gd name="T30" fmla="*/ 49842 w 868"/>
                <a:gd name="T31" fmla="*/ 4449 h 641"/>
                <a:gd name="T32" fmla="*/ 47762 w 868"/>
                <a:gd name="T33" fmla="*/ 5042 h 641"/>
                <a:gd name="T34" fmla="*/ 53393 w 868"/>
                <a:gd name="T35" fmla="*/ 5894 h 641"/>
                <a:gd name="T36" fmla="*/ 54212 w 868"/>
                <a:gd name="T37" fmla="*/ 5649 h 641"/>
                <a:gd name="T38" fmla="*/ 54682 w 868"/>
                <a:gd name="T39" fmla="*/ 6240 h 641"/>
                <a:gd name="T40" fmla="*/ 56409 w 868"/>
                <a:gd name="T41" fmla="*/ 6364 h 641"/>
                <a:gd name="T42" fmla="*/ 58536 w 868"/>
                <a:gd name="T43" fmla="*/ 7081 h 641"/>
                <a:gd name="T44" fmla="*/ 60461 w 868"/>
                <a:gd name="T45" fmla="*/ 7081 h 641"/>
                <a:gd name="T46" fmla="*/ 64691 w 868"/>
                <a:gd name="T47" fmla="*/ 7762 h 641"/>
                <a:gd name="T48" fmla="*/ 67011 w 868"/>
                <a:gd name="T49" fmla="*/ 7802 h 641"/>
                <a:gd name="T50" fmla="*/ 67011 w 868"/>
                <a:gd name="T51" fmla="*/ 7888 h 641"/>
                <a:gd name="T52" fmla="*/ 65380 w 868"/>
                <a:gd name="T53" fmla="*/ 8083 h 641"/>
                <a:gd name="T54" fmla="*/ 69169 w 868"/>
                <a:gd name="T55" fmla="*/ 8007 h 641"/>
                <a:gd name="T56" fmla="*/ 71617 w 868"/>
                <a:gd name="T57" fmla="*/ 7866 h 641"/>
                <a:gd name="T58" fmla="*/ 72886 w 868"/>
                <a:gd name="T59" fmla="*/ 6907 h 641"/>
                <a:gd name="T60" fmla="*/ 73557 w 868"/>
                <a:gd name="T61" fmla="*/ 6964 h 641"/>
                <a:gd name="T62" fmla="*/ 72999 w 868"/>
                <a:gd name="T63" fmla="*/ 5649 h 641"/>
                <a:gd name="T64" fmla="*/ 72081 w 868"/>
                <a:gd name="T65" fmla="*/ 5270 h 641"/>
                <a:gd name="T66" fmla="*/ 64087 w 868"/>
                <a:gd name="T67" fmla="*/ 3379 h 641"/>
                <a:gd name="T68" fmla="*/ 57861 w 868"/>
                <a:gd name="T69" fmla="*/ 1599 h 641"/>
                <a:gd name="T70" fmla="*/ 54150 w 868"/>
                <a:gd name="T71" fmla="*/ 127 h 641"/>
                <a:gd name="T72" fmla="*/ 53089 w 868"/>
                <a:gd name="T73" fmla="*/ 117 h 641"/>
                <a:gd name="T74" fmla="*/ 49702 w 868"/>
                <a:gd name="T75" fmla="*/ 0 h 641"/>
                <a:gd name="T76" fmla="*/ 48728 w 868"/>
                <a:gd name="T77" fmla="*/ 150 h 641"/>
                <a:gd name="T78" fmla="*/ 49247 w 868"/>
                <a:gd name="T79" fmla="*/ 709 h 641"/>
                <a:gd name="T80" fmla="*/ 47918 w 868"/>
                <a:gd name="T81" fmla="*/ 687 h 641"/>
                <a:gd name="T82" fmla="*/ 47551 w 868"/>
                <a:gd name="T83" fmla="*/ 444 h 641"/>
                <a:gd name="T84" fmla="*/ 24328 w 868"/>
                <a:gd name="T85" fmla="*/ 628 h 641"/>
                <a:gd name="T86" fmla="*/ 22653 w 868"/>
                <a:gd name="T87" fmla="*/ 250 h 641"/>
                <a:gd name="T88" fmla="*/ 0 w 868"/>
                <a:gd name="T89" fmla="*/ 553 h 641"/>
                <a:gd name="T90" fmla="*/ 0 w 868"/>
                <a:gd name="T91" fmla="*/ 776 h 641"/>
                <a:gd name="T92" fmla="*/ 0 w 868"/>
                <a:gd name="T93" fmla="*/ 776 h 6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8"/>
                <a:gd name="T142" fmla="*/ 0 h 641"/>
                <a:gd name="T143" fmla="*/ 868 w 868"/>
                <a:gd name="T144" fmla="*/ 641 h 6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8" h="641">
                  <a:moveTo>
                    <a:pt x="0" y="62"/>
                  </a:moveTo>
                  <a:lnTo>
                    <a:pt x="24" y="84"/>
                  </a:lnTo>
                  <a:lnTo>
                    <a:pt x="20" y="99"/>
                  </a:lnTo>
                  <a:lnTo>
                    <a:pt x="27" y="109"/>
                  </a:lnTo>
                  <a:lnTo>
                    <a:pt x="17" y="124"/>
                  </a:lnTo>
                  <a:lnTo>
                    <a:pt x="118" y="89"/>
                  </a:lnTo>
                  <a:lnTo>
                    <a:pt x="248" y="170"/>
                  </a:lnTo>
                  <a:lnTo>
                    <a:pt x="355" y="114"/>
                  </a:lnTo>
                  <a:lnTo>
                    <a:pt x="417" y="127"/>
                  </a:lnTo>
                  <a:lnTo>
                    <a:pt x="495" y="204"/>
                  </a:lnTo>
                  <a:lnTo>
                    <a:pt x="523" y="204"/>
                  </a:lnTo>
                  <a:lnTo>
                    <a:pt x="548" y="257"/>
                  </a:lnTo>
                  <a:lnTo>
                    <a:pt x="541" y="358"/>
                  </a:lnTo>
                  <a:lnTo>
                    <a:pt x="560" y="370"/>
                  </a:lnTo>
                  <a:lnTo>
                    <a:pt x="563" y="352"/>
                  </a:lnTo>
                  <a:lnTo>
                    <a:pt x="588" y="352"/>
                  </a:lnTo>
                  <a:lnTo>
                    <a:pt x="563" y="400"/>
                  </a:lnTo>
                  <a:lnTo>
                    <a:pt x="630" y="467"/>
                  </a:lnTo>
                  <a:lnTo>
                    <a:pt x="640" y="448"/>
                  </a:lnTo>
                  <a:lnTo>
                    <a:pt x="645" y="495"/>
                  </a:lnTo>
                  <a:lnTo>
                    <a:pt x="666" y="505"/>
                  </a:lnTo>
                  <a:lnTo>
                    <a:pt x="690" y="562"/>
                  </a:lnTo>
                  <a:lnTo>
                    <a:pt x="713" y="562"/>
                  </a:lnTo>
                  <a:lnTo>
                    <a:pt x="763" y="615"/>
                  </a:lnTo>
                  <a:lnTo>
                    <a:pt x="791" y="618"/>
                  </a:lnTo>
                  <a:lnTo>
                    <a:pt x="791" y="626"/>
                  </a:lnTo>
                  <a:lnTo>
                    <a:pt x="771" y="641"/>
                  </a:lnTo>
                  <a:lnTo>
                    <a:pt x="816" y="635"/>
                  </a:lnTo>
                  <a:lnTo>
                    <a:pt x="845" y="623"/>
                  </a:lnTo>
                  <a:lnTo>
                    <a:pt x="860" y="548"/>
                  </a:lnTo>
                  <a:lnTo>
                    <a:pt x="868" y="552"/>
                  </a:lnTo>
                  <a:lnTo>
                    <a:pt x="861" y="448"/>
                  </a:lnTo>
                  <a:lnTo>
                    <a:pt x="850" y="418"/>
                  </a:lnTo>
                  <a:lnTo>
                    <a:pt x="756" y="268"/>
                  </a:lnTo>
                  <a:lnTo>
                    <a:pt x="683" y="127"/>
                  </a:lnTo>
                  <a:lnTo>
                    <a:pt x="638" y="10"/>
                  </a:lnTo>
                  <a:lnTo>
                    <a:pt x="626" y="9"/>
                  </a:lnTo>
                  <a:lnTo>
                    <a:pt x="586" y="0"/>
                  </a:lnTo>
                  <a:lnTo>
                    <a:pt x="575" y="12"/>
                  </a:lnTo>
                  <a:lnTo>
                    <a:pt x="581" y="57"/>
                  </a:lnTo>
                  <a:lnTo>
                    <a:pt x="565" y="54"/>
                  </a:lnTo>
                  <a:lnTo>
                    <a:pt x="561" y="35"/>
                  </a:lnTo>
                  <a:lnTo>
                    <a:pt x="287" y="50"/>
                  </a:lnTo>
                  <a:lnTo>
                    <a:pt x="267" y="20"/>
                  </a:lnTo>
                  <a:lnTo>
                    <a:pt x="0" y="44"/>
                  </a:lnTo>
                  <a:lnTo>
                    <a:pt x="0" y="62"/>
                  </a:lnTo>
                  <a:close/>
                </a:path>
              </a:pathLst>
            </a:custGeom>
            <a:grpFill/>
            <a:ln w="3175">
              <a:solidFill>
                <a:srgbClr val="000000"/>
              </a:solidFill>
              <a:round/>
              <a:headEnd/>
              <a:tailEnd/>
            </a:ln>
          </p:spPr>
          <p:txBody>
            <a:bodyPr/>
            <a:lstStyle/>
            <a:p>
              <a:endParaRPr lang="en-US" dirty="0"/>
            </a:p>
          </p:txBody>
        </p:sp>
        <p:sp>
          <p:nvSpPr>
            <p:cNvPr id="11" name="Freeform 33">
              <a:extLst>
                <a:ext uri="{FF2B5EF4-FFF2-40B4-BE49-F238E27FC236}">
                  <a16:creationId xmlns:a16="http://schemas.microsoft.com/office/drawing/2014/main" id="{0370E8A0-13AE-4E67-8A70-21090EEB4C25}"/>
                </a:ext>
              </a:extLst>
            </p:cNvPr>
            <p:cNvSpPr>
              <a:spLocks noChangeAspect="1"/>
            </p:cNvSpPr>
            <p:nvPr/>
          </p:nvSpPr>
          <p:spPr bwMode="auto">
            <a:xfrm>
              <a:off x="816429" y="2950029"/>
              <a:ext cx="1057102" cy="646091"/>
            </a:xfrm>
            <a:custGeom>
              <a:avLst/>
              <a:gdLst>
                <a:gd name="T0" fmla="*/ 1955 w 487"/>
                <a:gd name="T1" fmla="*/ 558 h 361"/>
                <a:gd name="T2" fmla="*/ 8012 w 487"/>
                <a:gd name="T3" fmla="*/ 153 h 361"/>
                <a:gd name="T4" fmla="*/ 19672 w 487"/>
                <a:gd name="T5" fmla="*/ 0 h 361"/>
                <a:gd name="T6" fmla="*/ 24328 w 487"/>
                <a:gd name="T7" fmla="*/ 401 h 361"/>
                <a:gd name="T8" fmla="*/ 31969 w 487"/>
                <a:gd name="T9" fmla="*/ 253 h 361"/>
                <a:gd name="T10" fmla="*/ 43432 w 487"/>
                <a:gd name="T11" fmla="*/ 1333 h 361"/>
                <a:gd name="T12" fmla="*/ 38342 w 487"/>
                <a:gd name="T13" fmla="*/ 2144 h 361"/>
                <a:gd name="T14" fmla="*/ 38631 w 487"/>
                <a:gd name="T15" fmla="*/ 2506 h 361"/>
                <a:gd name="T16" fmla="*/ 30099 w 487"/>
                <a:gd name="T17" fmla="*/ 3572 h 361"/>
                <a:gd name="T18" fmla="*/ 28613 w 487"/>
                <a:gd name="T19" fmla="*/ 3598 h 361"/>
                <a:gd name="T20" fmla="*/ 27910 w 487"/>
                <a:gd name="T21" fmla="*/ 3931 h 361"/>
                <a:gd name="T22" fmla="*/ 26094 w 487"/>
                <a:gd name="T23" fmla="*/ 3738 h 361"/>
                <a:gd name="T24" fmla="*/ 27686 w 487"/>
                <a:gd name="T25" fmla="*/ 4051 h 361"/>
                <a:gd name="T26" fmla="*/ 26094 w 487"/>
                <a:gd name="T27" fmla="*/ 4332 h 361"/>
                <a:gd name="T28" fmla="*/ 24556 w 487"/>
                <a:gd name="T29" fmla="*/ 4286 h 361"/>
                <a:gd name="T30" fmla="*/ 18577 w 487"/>
                <a:gd name="T31" fmla="*/ 3048 h 361"/>
                <a:gd name="T32" fmla="*/ 5655 w 487"/>
                <a:gd name="T33" fmla="*/ 1485 h 361"/>
                <a:gd name="T34" fmla="*/ 0 w 487"/>
                <a:gd name="T35" fmla="*/ 1005 h 361"/>
                <a:gd name="T36" fmla="*/ 1955 w 487"/>
                <a:gd name="T37" fmla="*/ 558 h 361"/>
                <a:gd name="T38" fmla="*/ 1955 w 487"/>
                <a:gd name="T39" fmla="*/ 558 h 3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7"/>
                <a:gd name="T61" fmla="*/ 0 h 361"/>
                <a:gd name="T62" fmla="*/ 487 w 487"/>
                <a:gd name="T63" fmla="*/ 361 h 3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7" h="361">
                  <a:moveTo>
                    <a:pt x="22" y="46"/>
                  </a:moveTo>
                  <a:lnTo>
                    <a:pt x="90" y="13"/>
                  </a:lnTo>
                  <a:lnTo>
                    <a:pt x="220" y="0"/>
                  </a:lnTo>
                  <a:lnTo>
                    <a:pt x="273" y="33"/>
                  </a:lnTo>
                  <a:lnTo>
                    <a:pt x="358" y="21"/>
                  </a:lnTo>
                  <a:lnTo>
                    <a:pt x="487" y="111"/>
                  </a:lnTo>
                  <a:lnTo>
                    <a:pt x="430" y="179"/>
                  </a:lnTo>
                  <a:lnTo>
                    <a:pt x="433" y="209"/>
                  </a:lnTo>
                  <a:lnTo>
                    <a:pt x="337" y="298"/>
                  </a:lnTo>
                  <a:lnTo>
                    <a:pt x="320" y="301"/>
                  </a:lnTo>
                  <a:lnTo>
                    <a:pt x="313" y="328"/>
                  </a:lnTo>
                  <a:lnTo>
                    <a:pt x="292" y="313"/>
                  </a:lnTo>
                  <a:lnTo>
                    <a:pt x="310" y="338"/>
                  </a:lnTo>
                  <a:lnTo>
                    <a:pt x="292" y="361"/>
                  </a:lnTo>
                  <a:lnTo>
                    <a:pt x="275" y="358"/>
                  </a:lnTo>
                  <a:lnTo>
                    <a:pt x="208" y="254"/>
                  </a:lnTo>
                  <a:lnTo>
                    <a:pt x="64" y="124"/>
                  </a:lnTo>
                  <a:lnTo>
                    <a:pt x="0" y="84"/>
                  </a:lnTo>
                  <a:lnTo>
                    <a:pt x="22" y="46"/>
                  </a:lnTo>
                  <a:close/>
                </a:path>
              </a:pathLst>
            </a:custGeom>
            <a:grpFill/>
            <a:ln w="3175">
              <a:solidFill>
                <a:srgbClr val="000000"/>
              </a:solidFill>
              <a:round/>
              <a:headEnd/>
              <a:tailEnd/>
            </a:ln>
          </p:spPr>
          <p:txBody>
            <a:bodyPr/>
            <a:lstStyle/>
            <a:p>
              <a:endParaRPr lang="en-US" dirty="0"/>
            </a:p>
          </p:txBody>
        </p:sp>
        <p:sp>
          <p:nvSpPr>
            <p:cNvPr id="12" name="Freeform 19">
              <a:extLst>
                <a:ext uri="{FF2B5EF4-FFF2-40B4-BE49-F238E27FC236}">
                  <a16:creationId xmlns:a16="http://schemas.microsoft.com/office/drawing/2014/main" id="{4D0CFBC3-6B63-4680-A924-0ED6E7F68922}"/>
                </a:ext>
              </a:extLst>
            </p:cNvPr>
            <p:cNvSpPr>
              <a:spLocks noChangeAspect="1"/>
            </p:cNvSpPr>
            <p:nvPr/>
          </p:nvSpPr>
          <p:spPr bwMode="auto">
            <a:xfrm>
              <a:off x="674914" y="1970314"/>
              <a:ext cx="1605765" cy="732540"/>
            </a:xfrm>
            <a:custGeom>
              <a:avLst/>
              <a:gdLst>
                <a:gd name="T0" fmla="*/ 6113 w 740"/>
                <a:gd name="T1" fmla="*/ 4724 h 407"/>
                <a:gd name="T2" fmla="*/ 6215 w 740"/>
                <a:gd name="T3" fmla="*/ 4601 h 407"/>
                <a:gd name="T4" fmla="*/ 10389 w 740"/>
                <a:gd name="T5" fmla="*/ 4018 h 407"/>
                <a:gd name="T6" fmla="*/ 12782 w 740"/>
                <a:gd name="T7" fmla="*/ 3618 h 407"/>
                <a:gd name="T8" fmla="*/ 15078 w 740"/>
                <a:gd name="T9" fmla="*/ 4018 h 407"/>
                <a:gd name="T10" fmla="*/ 22421 w 740"/>
                <a:gd name="T11" fmla="*/ 3583 h 407"/>
                <a:gd name="T12" fmla="*/ 25531 w 740"/>
                <a:gd name="T13" fmla="*/ 3517 h 407"/>
                <a:gd name="T14" fmla="*/ 27343 w 740"/>
                <a:gd name="T15" fmla="*/ 3197 h 407"/>
                <a:gd name="T16" fmla="*/ 30238 w 740"/>
                <a:gd name="T17" fmla="*/ 1575 h 407"/>
                <a:gd name="T18" fmla="*/ 33326 w 740"/>
                <a:gd name="T19" fmla="*/ 1753 h 407"/>
                <a:gd name="T20" fmla="*/ 39262 w 740"/>
                <a:gd name="T21" fmla="*/ 0 h 407"/>
                <a:gd name="T22" fmla="*/ 43816 w 740"/>
                <a:gd name="T23" fmla="*/ 364 h 407"/>
                <a:gd name="T24" fmla="*/ 44577 w 740"/>
                <a:gd name="T25" fmla="*/ 61 h 407"/>
                <a:gd name="T26" fmla="*/ 46825 w 740"/>
                <a:gd name="T27" fmla="*/ 152 h 407"/>
                <a:gd name="T28" fmla="*/ 50972 w 740"/>
                <a:gd name="T29" fmla="*/ 704 h 407"/>
                <a:gd name="T30" fmla="*/ 49446 w 740"/>
                <a:gd name="T31" fmla="*/ 1238 h 407"/>
                <a:gd name="T32" fmla="*/ 49981 w 740"/>
                <a:gd name="T33" fmla="*/ 1469 h 407"/>
                <a:gd name="T34" fmla="*/ 51789 w 740"/>
                <a:gd name="T35" fmla="*/ 1348 h 407"/>
                <a:gd name="T36" fmla="*/ 53054 w 740"/>
                <a:gd name="T37" fmla="*/ 1596 h 407"/>
                <a:gd name="T38" fmla="*/ 59515 w 740"/>
                <a:gd name="T39" fmla="*/ 1894 h 407"/>
                <a:gd name="T40" fmla="*/ 53514 w 740"/>
                <a:gd name="T41" fmla="*/ 1869 h 407"/>
                <a:gd name="T42" fmla="*/ 59823 w 740"/>
                <a:gd name="T43" fmla="*/ 2668 h 407"/>
                <a:gd name="T44" fmla="*/ 55972 w 740"/>
                <a:gd name="T45" fmla="*/ 2574 h 407"/>
                <a:gd name="T46" fmla="*/ 63729 w 740"/>
                <a:gd name="T47" fmla="*/ 3304 h 407"/>
                <a:gd name="T48" fmla="*/ 65708 w 740"/>
                <a:gd name="T49" fmla="*/ 3811 h 407"/>
                <a:gd name="T50" fmla="*/ 64393 w 740"/>
                <a:gd name="T51" fmla="*/ 3757 h 407"/>
                <a:gd name="T52" fmla="*/ 64010 w 740"/>
                <a:gd name="T53" fmla="*/ 3875 h 407"/>
                <a:gd name="T54" fmla="*/ 38401 w 740"/>
                <a:gd name="T55" fmla="*/ 4599 h 407"/>
                <a:gd name="T56" fmla="*/ 16845 w 740"/>
                <a:gd name="T57" fmla="*/ 4977 h 407"/>
                <a:gd name="T58" fmla="*/ 0 w 740"/>
                <a:gd name="T59" fmla="*/ 5308 h 407"/>
                <a:gd name="T60" fmla="*/ 6113 w 740"/>
                <a:gd name="T61" fmla="*/ 4724 h 407"/>
                <a:gd name="T62" fmla="*/ 6113 w 740"/>
                <a:gd name="T63" fmla="*/ 4724 h 4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40"/>
                <a:gd name="T97" fmla="*/ 0 h 407"/>
                <a:gd name="T98" fmla="*/ 740 w 740"/>
                <a:gd name="T99" fmla="*/ 407 h 4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40" h="407">
                  <a:moveTo>
                    <a:pt x="69" y="363"/>
                  </a:moveTo>
                  <a:lnTo>
                    <a:pt x="70" y="353"/>
                  </a:lnTo>
                  <a:lnTo>
                    <a:pt x="117" y="308"/>
                  </a:lnTo>
                  <a:lnTo>
                    <a:pt x="144" y="277"/>
                  </a:lnTo>
                  <a:lnTo>
                    <a:pt x="170" y="308"/>
                  </a:lnTo>
                  <a:lnTo>
                    <a:pt x="252" y="275"/>
                  </a:lnTo>
                  <a:lnTo>
                    <a:pt x="288" y="270"/>
                  </a:lnTo>
                  <a:lnTo>
                    <a:pt x="308" y="245"/>
                  </a:lnTo>
                  <a:lnTo>
                    <a:pt x="340" y="120"/>
                  </a:lnTo>
                  <a:lnTo>
                    <a:pt x="375" y="135"/>
                  </a:lnTo>
                  <a:lnTo>
                    <a:pt x="442" y="0"/>
                  </a:lnTo>
                  <a:lnTo>
                    <a:pt x="493" y="29"/>
                  </a:lnTo>
                  <a:lnTo>
                    <a:pt x="502" y="5"/>
                  </a:lnTo>
                  <a:lnTo>
                    <a:pt x="527" y="12"/>
                  </a:lnTo>
                  <a:lnTo>
                    <a:pt x="573" y="54"/>
                  </a:lnTo>
                  <a:lnTo>
                    <a:pt x="557" y="94"/>
                  </a:lnTo>
                  <a:lnTo>
                    <a:pt x="563" y="112"/>
                  </a:lnTo>
                  <a:lnTo>
                    <a:pt x="583" y="104"/>
                  </a:lnTo>
                  <a:lnTo>
                    <a:pt x="598" y="122"/>
                  </a:lnTo>
                  <a:lnTo>
                    <a:pt x="670" y="145"/>
                  </a:lnTo>
                  <a:lnTo>
                    <a:pt x="603" y="142"/>
                  </a:lnTo>
                  <a:lnTo>
                    <a:pt x="673" y="204"/>
                  </a:lnTo>
                  <a:lnTo>
                    <a:pt x="630" y="197"/>
                  </a:lnTo>
                  <a:lnTo>
                    <a:pt x="718" y="254"/>
                  </a:lnTo>
                  <a:lnTo>
                    <a:pt x="740" y="292"/>
                  </a:lnTo>
                  <a:lnTo>
                    <a:pt x="725" y="287"/>
                  </a:lnTo>
                  <a:lnTo>
                    <a:pt x="721" y="297"/>
                  </a:lnTo>
                  <a:lnTo>
                    <a:pt x="432" y="352"/>
                  </a:lnTo>
                  <a:lnTo>
                    <a:pt x="190" y="382"/>
                  </a:lnTo>
                  <a:lnTo>
                    <a:pt x="0" y="407"/>
                  </a:lnTo>
                  <a:lnTo>
                    <a:pt x="69" y="363"/>
                  </a:lnTo>
                  <a:close/>
                </a:path>
              </a:pathLst>
            </a:custGeom>
            <a:grpFill/>
            <a:ln w="3175">
              <a:solidFill>
                <a:srgbClr val="000000"/>
              </a:solidFill>
              <a:round/>
              <a:headEnd/>
              <a:tailEnd/>
            </a:ln>
          </p:spPr>
          <p:txBody>
            <a:bodyPr/>
            <a:lstStyle/>
            <a:p>
              <a:endParaRPr lang="en-US" dirty="0"/>
            </a:p>
          </p:txBody>
        </p:sp>
        <p:sp>
          <p:nvSpPr>
            <p:cNvPr id="13" name="Freeform 21">
              <a:extLst>
                <a:ext uri="{FF2B5EF4-FFF2-40B4-BE49-F238E27FC236}">
                  <a16:creationId xmlns:a16="http://schemas.microsoft.com/office/drawing/2014/main" id="{2D83CE56-5734-4910-A0E9-39EF3F82E468}"/>
                </a:ext>
              </a:extLst>
            </p:cNvPr>
            <p:cNvSpPr>
              <a:spLocks noChangeAspect="1"/>
            </p:cNvSpPr>
            <p:nvPr/>
          </p:nvSpPr>
          <p:spPr bwMode="auto">
            <a:xfrm>
              <a:off x="1099457" y="1349829"/>
              <a:ext cx="1206737" cy="626375"/>
            </a:xfrm>
            <a:custGeom>
              <a:avLst/>
              <a:gdLst>
                <a:gd name="T0" fmla="*/ 3692 w 556"/>
                <a:gd name="T1" fmla="*/ 4547 h 348"/>
                <a:gd name="T2" fmla="*/ 11741 w 556"/>
                <a:gd name="T3" fmla="*/ 4344 h 348"/>
                <a:gd name="T4" fmla="*/ 40210 w 556"/>
                <a:gd name="T5" fmla="*/ 3519 h 348"/>
                <a:gd name="T6" fmla="*/ 41462 w 556"/>
                <a:gd name="T7" fmla="*/ 3332 h 348"/>
                <a:gd name="T8" fmla="*/ 43073 w 556"/>
                <a:gd name="T9" fmla="*/ 3332 h 348"/>
                <a:gd name="T10" fmla="*/ 44928 w 556"/>
                <a:gd name="T11" fmla="*/ 3135 h 348"/>
                <a:gd name="T12" fmla="*/ 47537 w 556"/>
                <a:gd name="T13" fmla="*/ 2599 h 348"/>
                <a:gd name="T14" fmla="*/ 42877 w 556"/>
                <a:gd name="T15" fmla="*/ 2046 h 348"/>
                <a:gd name="T16" fmla="*/ 42819 w 556"/>
                <a:gd name="T17" fmla="*/ 1537 h 348"/>
                <a:gd name="T18" fmla="*/ 44928 w 556"/>
                <a:gd name="T19" fmla="*/ 779 h 348"/>
                <a:gd name="T20" fmla="*/ 41805 w 556"/>
                <a:gd name="T21" fmla="*/ 549 h 348"/>
                <a:gd name="T22" fmla="*/ 38365 w 556"/>
                <a:gd name="T23" fmla="*/ 0 h 348"/>
                <a:gd name="T24" fmla="*/ 6682 w 556"/>
                <a:gd name="T25" fmla="*/ 884 h 348"/>
                <a:gd name="T26" fmla="*/ 5169 w 556"/>
                <a:gd name="T27" fmla="*/ 549 h 348"/>
                <a:gd name="T28" fmla="*/ 0 w 556"/>
                <a:gd name="T29" fmla="*/ 1118 h 348"/>
                <a:gd name="T30" fmla="*/ 3692 w 556"/>
                <a:gd name="T31" fmla="*/ 4547 h 348"/>
                <a:gd name="T32" fmla="*/ 3692 w 556"/>
                <a:gd name="T33" fmla="*/ 4547 h 3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6"/>
                <a:gd name="T52" fmla="*/ 0 h 348"/>
                <a:gd name="T53" fmla="*/ 556 w 556"/>
                <a:gd name="T54" fmla="*/ 348 h 3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6" h="348">
                  <a:moveTo>
                    <a:pt x="43" y="348"/>
                  </a:moveTo>
                  <a:lnTo>
                    <a:pt x="137" y="333"/>
                  </a:lnTo>
                  <a:lnTo>
                    <a:pt x="470" y="270"/>
                  </a:lnTo>
                  <a:lnTo>
                    <a:pt x="485" y="255"/>
                  </a:lnTo>
                  <a:lnTo>
                    <a:pt x="503" y="255"/>
                  </a:lnTo>
                  <a:lnTo>
                    <a:pt x="525" y="240"/>
                  </a:lnTo>
                  <a:lnTo>
                    <a:pt x="556" y="200"/>
                  </a:lnTo>
                  <a:lnTo>
                    <a:pt x="501" y="157"/>
                  </a:lnTo>
                  <a:lnTo>
                    <a:pt x="500" y="117"/>
                  </a:lnTo>
                  <a:lnTo>
                    <a:pt x="525" y="60"/>
                  </a:lnTo>
                  <a:lnTo>
                    <a:pt x="488" y="42"/>
                  </a:lnTo>
                  <a:lnTo>
                    <a:pt x="448" y="0"/>
                  </a:lnTo>
                  <a:lnTo>
                    <a:pt x="78" y="68"/>
                  </a:lnTo>
                  <a:lnTo>
                    <a:pt x="60" y="42"/>
                  </a:lnTo>
                  <a:lnTo>
                    <a:pt x="0" y="85"/>
                  </a:lnTo>
                  <a:lnTo>
                    <a:pt x="43" y="348"/>
                  </a:lnTo>
                  <a:close/>
                </a:path>
              </a:pathLst>
            </a:custGeom>
            <a:grpFill/>
            <a:ln w="3175">
              <a:solidFill>
                <a:srgbClr val="000000"/>
              </a:solidFill>
              <a:round/>
              <a:headEnd/>
              <a:tailEnd/>
            </a:ln>
          </p:spPr>
          <p:txBody>
            <a:bodyPr/>
            <a:lstStyle/>
            <a:p>
              <a:endParaRPr lang="en-US" dirty="0"/>
            </a:p>
          </p:txBody>
        </p:sp>
        <p:sp>
          <p:nvSpPr>
            <p:cNvPr id="14" name="Freeform 22">
              <a:extLst>
                <a:ext uri="{FF2B5EF4-FFF2-40B4-BE49-F238E27FC236}">
                  <a16:creationId xmlns:a16="http://schemas.microsoft.com/office/drawing/2014/main" id="{85E35C5B-36A3-4D4F-A38E-A9D095EF0EBD}"/>
                </a:ext>
              </a:extLst>
            </p:cNvPr>
            <p:cNvSpPr>
              <a:spLocks noChangeAspect="1"/>
            </p:cNvSpPr>
            <p:nvPr/>
          </p:nvSpPr>
          <p:spPr bwMode="auto">
            <a:xfrm>
              <a:off x="1230086" y="664029"/>
              <a:ext cx="1234090" cy="885722"/>
            </a:xfrm>
            <a:custGeom>
              <a:avLst/>
              <a:gdLst>
                <a:gd name="T0" fmla="*/ 1573 w 568"/>
                <a:gd name="T1" fmla="*/ 5703 h 495"/>
                <a:gd name="T2" fmla="*/ 35148 w 568"/>
                <a:gd name="T3" fmla="*/ 4841 h 495"/>
                <a:gd name="T4" fmla="*/ 38783 w 568"/>
                <a:gd name="T5" fmla="*/ 5364 h 495"/>
                <a:gd name="T6" fmla="*/ 42100 w 568"/>
                <a:gd name="T7" fmla="*/ 5598 h 495"/>
                <a:gd name="T8" fmla="*/ 49419 w 568"/>
                <a:gd name="T9" fmla="*/ 5944 h 495"/>
                <a:gd name="T10" fmla="*/ 50117 w 568"/>
                <a:gd name="T11" fmla="*/ 6229 h 495"/>
                <a:gd name="T12" fmla="*/ 51220 w 568"/>
                <a:gd name="T13" fmla="*/ 5846 h 495"/>
                <a:gd name="T14" fmla="*/ 51431 w 568"/>
                <a:gd name="T15" fmla="*/ 5321 h 495"/>
                <a:gd name="T16" fmla="*/ 50117 w 568"/>
                <a:gd name="T17" fmla="*/ 4316 h 495"/>
                <a:gd name="T18" fmla="*/ 50117 w 568"/>
                <a:gd name="T19" fmla="*/ 3273 h 495"/>
                <a:gd name="T20" fmla="*/ 46482 w 568"/>
                <a:gd name="T21" fmla="*/ 1743 h 495"/>
                <a:gd name="T22" fmla="*/ 45754 w 568"/>
                <a:gd name="T23" fmla="*/ 1076 h 495"/>
                <a:gd name="T24" fmla="*/ 43608 w 568"/>
                <a:gd name="T25" fmla="*/ 0 h 495"/>
                <a:gd name="T26" fmla="*/ 32735 w 568"/>
                <a:gd name="T27" fmla="*/ 355 h 495"/>
                <a:gd name="T28" fmla="*/ 26638 w 568"/>
                <a:gd name="T29" fmla="*/ 1243 h 495"/>
                <a:gd name="T30" fmla="*/ 26412 w 568"/>
                <a:gd name="T31" fmla="*/ 1472 h 495"/>
                <a:gd name="T32" fmla="*/ 22941 w 568"/>
                <a:gd name="T33" fmla="*/ 2007 h 495"/>
                <a:gd name="T34" fmla="*/ 23784 w 568"/>
                <a:gd name="T35" fmla="*/ 2187 h 495"/>
                <a:gd name="T36" fmla="*/ 24632 w 568"/>
                <a:gd name="T37" fmla="*/ 2326 h 495"/>
                <a:gd name="T38" fmla="*/ 23951 w 568"/>
                <a:gd name="T39" fmla="*/ 2380 h 495"/>
                <a:gd name="T40" fmla="*/ 25081 w 568"/>
                <a:gd name="T41" fmla="*/ 2584 h 495"/>
                <a:gd name="T42" fmla="*/ 25092 w 568"/>
                <a:gd name="T43" fmla="*/ 2765 h 495"/>
                <a:gd name="T44" fmla="*/ 21939 w 568"/>
                <a:gd name="T45" fmla="*/ 3209 h 495"/>
                <a:gd name="T46" fmla="*/ 16989 w 568"/>
                <a:gd name="T47" fmla="*/ 3405 h 495"/>
                <a:gd name="T48" fmla="*/ 15709 w 568"/>
                <a:gd name="T49" fmla="*/ 3508 h 495"/>
                <a:gd name="T50" fmla="*/ 13882 w 568"/>
                <a:gd name="T51" fmla="*/ 3418 h 495"/>
                <a:gd name="T52" fmla="*/ 8302 w 568"/>
                <a:gd name="T53" fmla="*/ 3505 h 495"/>
                <a:gd name="T54" fmla="*/ 4205 w 568"/>
                <a:gd name="T55" fmla="*/ 3746 h 495"/>
                <a:gd name="T56" fmla="*/ 4205 w 568"/>
                <a:gd name="T57" fmla="*/ 4031 h 495"/>
                <a:gd name="T58" fmla="*/ 4953 w 568"/>
                <a:gd name="T59" fmla="*/ 4211 h 495"/>
                <a:gd name="T60" fmla="*/ 5638 w 568"/>
                <a:gd name="T61" fmla="*/ 4211 h 495"/>
                <a:gd name="T62" fmla="*/ 6148 w 568"/>
                <a:gd name="T63" fmla="*/ 4445 h 495"/>
                <a:gd name="T64" fmla="*/ 5142 w 568"/>
                <a:gd name="T65" fmla="*/ 4568 h 495"/>
                <a:gd name="T66" fmla="*/ 4725 w 568"/>
                <a:gd name="T67" fmla="*/ 4780 h 495"/>
                <a:gd name="T68" fmla="*/ 0 w 568"/>
                <a:gd name="T69" fmla="*/ 5364 h 495"/>
                <a:gd name="T70" fmla="*/ 1573 w 568"/>
                <a:gd name="T71" fmla="*/ 5703 h 495"/>
                <a:gd name="T72" fmla="*/ 1573 w 568"/>
                <a:gd name="T73" fmla="*/ 5703 h 49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68"/>
                <a:gd name="T112" fmla="*/ 0 h 495"/>
                <a:gd name="T113" fmla="*/ 568 w 568"/>
                <a:gd name="T114" fmla="*/ 495 h 49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68" h="495">
                  <a:moveTo>
                    <a:pt x="18" y="453"/>
                  </a:moveTo>
                  <a:lnTo>
                    <a:pt x="388" y="385"/>
                  </a:lnTo>
                  <a:lnTo>
                    <a:pt x="428" y="427"/>
                  </a:lnTo>
                  <a:lnTo>
                    <a:pt x="465" y="445"/>
                  </a:lnTo>
                  <a:lnTo>
                    <a:pt x="546" y="473"/>
                  </a:lnTo>
                  <a:lnTo>
                    <a:pt x="553" y="495"/>
                  </a:lnTo>
                  <a:lnTo>
                    <a:pt x="566" y="465"/>
                  </a:lnTo>
                  <a:lnTo>
                    <a:pt x="568" y="423"/>
                  </a:lnTo>
                  <a:lnTo>
                    <a:pt x="553" y="343"/>
                  </a:lnTo>
                  <a:lnTo>
                    <a:pt x="553" y="260"/>
                  </a:lnTo>
                  <a:lnTo>
                    <a:pt x="513" y="139"/>
                  </a:lnTo>
                  <a:lnTo>
                    <a:pt x="506" y="85"/>
                  </a:lnTo>
                  <a:lnTo>
                    <a:pt x="481" y="0"/>
                  </a:lnTo>
                  <a:lnTo>
                    <a:pt x="362" y="29"/>
                  </a:lnTo>
                  <a:lnTo>
                    <a:pt x="295" y="99"/>
                  </a:lnTo>
                  <a:lnTo>
                    <a:pt x="292" y="117"/>
                  </a:lnTo>
                  <a:lnTo>
                    <a:pt x="253" y="159"/>
                  </a:lnTo>
                  <a:lnTo>
                    <a:pt x="263" y="174"/>
                  </a:lnTo>
                  <a:lnTo>
                    <a:pt x="272" y="185"/>
                  </a:lnTo>
                  <a:lnTo>
                    <a:pt x="265" y="189"/>
                  </a:lnTo>
                  <a:lnTo>
                    <a:pt x="277" y="205"/>
                  </a:lnTo>
                  <a:lnTo>
                    <a:pt x="278" y="220"/>
                  </a:lnTo>
                  <a:lnTo>
                    <a:pt x="242" y="255"/>
                  </a:lnTo>
                  <a:lnTo>
                    <a:pt x="187" y="270"/>
                  </a:lnTo>
                  <a:lnTo>
                    <a:pt x="173" y="280"/>
                  </a:lnTo>
                  <a:lnTo>
                    <a:pt x="153" y="272"/>
                  </a:lnTo>
                  <a:lnTo>
                    <a:pt x="92" y="279"/>
                  </a:lnTo>
                  <a:lnTo>
                    <a:pt x="47" y="297"/>
                  </a:lnTo>
                  <a:lnTo>
                    <a:pt x="47" y="320"/>
                  </a:lnTo>
                  <a:lnTo>
                    <a:pt x="55" y="335"/>
                  </a:lnTo>
                  <a:lnTo>
                    <a:pt x="62" y="335"/>
                  </a:lnTo>
                  <a:lnTo>
                    <a:pt x="68" y="353"/>
                  </a:lnTo>
                  <a:lnTo>
                    <a:pt x="57" y="363"/>
                  </a:lnTo>
                  <a:lnTo>
                    <a:pt x="52" y="380"/>
                  </a:lnTo>
                  <a:lnTo>
                    <a:pt x="0" y="427"/>
                  </a:lnTo>
                  <a:lnTo>
                    <a:pt x="18" y="453"/>
                  </a:lnTo>
                  <a:close/>
                </a:path>
              </a:pathLst>
            </a:custGeom>
            <a:grpFill/>
            <a:ln w="3175">
              <a:solidFill>
                <a:srgbClr val="000000"/>
              </a:solidFill>
              <a:round/>
              <a:headEnd/>
              <a:tailEnd/>
            </a:ln>
          </p:spPr>
          <p:txBody>
            <a:bodyPr/>
            <a:lstStyle/>
            <a:p>
              <a:endParaRPr lang="en-US" dirty="0"/>
            </a:p>
          </p:txBody>
        </p:sp>
        <p:sp>
          <p:nvSpPr>
            <p:cNvPr id="15" name="Freeform 25">
              <a:extLst>
                <a:ext uri="{FF2B5EF4-FFF2-40B4-BE49-F238E27FC236}">
                  <a16:creationId xmlns:a16="http://schemas.microsoft.com/office/drawing/2014/main" id="{563D09B5-2158-45B3-BF7C-9239097A13FF}"/>
                </a:ext>
              </a:extLst>
            </p:cNvPr>
            <p:cNvSpPr>
              <a:spLocks noChangeAspect="1"/>
            </p:cNvSpPr>
            <p:nvPr/>
          </p:nvSpPr>
          <p:spPr bwMode="auto">
            <a:xfrm>
              <a:off x="2427514" y="1219200"/>
              <a:ext cx="357194" cy="276030"/>
            </a:xfrm>
            <a:custGeom>
              <a:avLst/>
              <a:gdLst>
                <a:gd name="T0" fmla="*/ 1253 w 165"/>
                <a:gd name="T1" fmla="*/ 1499 h 153"/>
                <a:gd name="T2" fmla="*/ 1113 w 165"/>
                <a:gd name="T3" fmla="*/ 2063 h 153"/>
                <a:gd name="T4" fmla="*/ 2268 w 165"/>
                <a:gd name="T5" fmla="*/ 2028 h 153"/>
                <a:gd name="T6" fmla="*/ 4969 w 165"/>
                <a:gd name="T7" fmla="*/ 1705 h 153"/>
                <a:gd name="T8" fmla="*/ 5776 w 165"/>
                <a:gd name="T9" fmla="*/ 1433 h 153"/>
                <a:gd name="T10" fmla="*/ 6430 w 165"/>
                <a:gd name="T11" fmla="*/ 1499 h 153"/>
                <a:gd name="T12" fmla="*/ 10130 w 165"/>
                <a:gd name="T13" fmla="*/ 1356 h 153"/>
                <a:gd name="T14" fmla="*/ 10286 w 165"/>
                <a:gd name="T15" fmla="*/ 1224 h 153"/>
                <a:gd name="T16" fmla="*/ 10882 w 165"/>
                <a:gd name="T17" fmla="*/ 1278 h 153"/>
                <a:gd name="T18" fmla="*/ 11598 w 165"/>
                <a:gd name="T19" fmla="*/ 1197 h 153"/>
                <a:gd name="T20" fmla="*/ 12712 w 165"/>
                <a:gd name="T21" fmla="*/ 1151 h 153"/>
                <a:gd name="T22" fmla="*/ 14143 w 165"/>
                <a:gd name="T23" fmla="*/ 1059 h 153"/>
                <a:gd name="T24" fmla="*/ 12712 w 165"/>
                <a:gd name="T25" fmla="*/ 0 h 153"/>
                <a:gd name="T26" fmla="*/ 0 w 165"/>
                <a:gd name="T27" fmla="*/ 423 h 153"/>
                <a:gd name="T28" fmla="*/ 1253 w 165"/>
                <a:gd name="T29" fmla="*/ 1499 h 153"/>
                <a:gd name="T30" fmla="*/ 1253 w 165"/>
                <a:gd name="T31" fmla="*/ 1499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5"/>
                <a:gd name="T49" fmla="*/ 0 h 153"/>
                <a:gd name="T50" fmla="*/ 165 w 165"/>
                <a:gd name="T51" fmla="*/ 153 h 1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5" h="153">
                  <a:moveTo>
                    <a:pt x="15" y="111"/>
                  </a:moveTo>
                  <a:lnTo>
                    <a:pt x="13" y="153"/>
                  </a:lnTo>
                  <a:lnTo>
                    <a:pt x="27" y="150"/>
                  </a:lnTo>
                  <a:lnTo>
                    <a:pt x="58" y="126"/>
                  </a:lnTo>
                  <a:lnTo>
                    <a:pt x="68" y="106"/>
                  </a:lnTo>
                  <a:lnTo>
                    <a:pt x="75" y="111"/>
                  </a:lnTo>
                  <a:lnTo>
                    <a:pt x="118" y="100"/>
                  </a:lnTo>
                  <a:lnTo>
                    <a:pt x="120" y="91"/>
                  </a:lnTo>
                  <a:lnTo>
                    <a:pt x="127" y="95"/>
                  </a:lnTo>
                  <a:lnTo>
                    <a:pt x="135" y="88"/>
                  </a:lnTo>
                  <a:lnTo>
                    <a:pt x="148" y="86"/>
                  </a:lnTo>
                  <a:lnTo>
                    <a:pt x="165" y="78"/>
                  </a:lnTo>
                  <a:lnTo>
                    <a:pt x="148" y="0"/>
                  </a:lnTo>
                  <a:lnTo>
                    <a:pt x="0" y="31"/>
                  </a:lnTo>
                  <a:lnTo>
                    <a:pt x="15" y="111"/>
                  </a:lnTo>
                  <a:close/>
                </a:path>
              </a:pathLst>
            </a:custGeom>
            <a:grpFill/>
            <a:ln w="3175">
              <a:solidFill>
                <a:srgbClr val="000000"/>
              </a:solidFill>
              <a:round/>
              <a:headEnd/>
              <a:tailEnd/>
            </a:ln>
          </p:spPr>
          <p:txBody>
            <a:bodyPr/>
            <a:lstStyle/>
            <a:p>
              <a:endParaRPr lang="en-US" dirty="0"/>
            </a:p>
          </p:txBody>
        </p:sp>
        <p:sp>
          <p:nvSpPr>
            <p:cNvPr id="16" name="Freeform 26">
              <a:extLst>
                <a:ext uri="{FF2B5EF4-FFF2-40B4-BE49-F238E27FC236}">
                  <a16:creationId xmlns:a16="http://schemas.microsoft.com/office/drawing/2014/main" id="{48DECD28-97A8-41E1-8E24-D76BD4A533AC}"/>
                </a:ext>
              </a:extLst>
            </p:cNvPr>
            <p:cNvSpPr>
              <a:spLocks noChangeAspect="1"/>
            </p:cNvSpPr>
            <p:nvPr/>
          </p:nvSpPr>
          <p:spPr bwMode="auto">
            <a:xfrm>
              <a:off x="2754086" y="1208314"/>
              <a:ext cx="164116" cy="157731"/>
            </a:xfrm>
            <a:custGeom>
              <a:avLst/>
              <a:gdLst>
                <a:gd name="T0" fmla="*/ 1287 w 75"/>
                <a:gd name="T1" fmla="*/ 950 h 87"/>
                <a:gd name="T2" fmla="*/ 3679 w 75"/>
                <a:gd name="T3" fmla="*/ 814 h 87"/>
                <a:gd name="T4" fmla="*/ 3679 w 75"/>
                <a:gd name="T5" fmla="*/ 431 h 87"/>
                <a:gd name="T6" fmla="*/ 4265 w 75"/>
                <a:gd name="T7" fmla="*/ 536 h 87"/>
                <a:gd name="T8" fmla="*/ 4428 w 75"/>
                <a:gd name="T9" fmla="*/ 703 h 87"/>
                <a:gd name="T10" fmla="*/ 4905 w 75"/>
                <a:gd name="T11" fmla="*/ 703 h 87"/>
                <a:gd name="T12" fmla="*/ 5596 w 75"/>
                <a:gd name="T13" fmla="*/ 536 h 87"/>
                <a:gd name="T14" fmla="*/ 4905 w 75"/>
                <a:gd name="T15" fmla="*/ 320 h 87"/>
                <a:gd name="T16" fmla="*/ 3679 w 75"/>
                <a:gd name="T17" fmla="*/ 306 h 87"/>
                <a:gd name="T18" fmla="*/ 2759 w 75"/>
                <a:gd name="T19" fmla="*/ 47 h 87"/>
                <a:gd name="T20" fmla="*/ 2007 w 75"/>
                <a:gd name="T21" fmla="*/ 0 h 87"/>
                <a:gd name="T22" fmla="*/ 0 w 75"/>
                <a:gd name="T23" fmla="*/ 103 h 87"/>
                <a:gd name="T24" fmla="*/ 1287 w 75"/>
                <a:gd name="T25" fmla="*/ 950 h 87"/>
                <a:gd name="T26" fmla="*/ 1287 w 75"/>
                <a:gd name="T27" fmla="*/ 950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87"/>
                <a:gd name="T44" fmla="*/ 75 w 75"/>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87">
                  <a:moveTo>
                    <a:pt x="17" y="87"/>
                  </a:moveTo>
                  <a:lnTo>
                    <a:pt x="49" y="75"/>
                  </a:lnTo>
                  <a:lnTo>
                    <a:pt x="49" y="40"/>
                  </a:lnTo>
                  <a:lnTo>
                    <a:pt x="57" y="49"/>
                  </a:lnTo>
                  <a:lnTo>
                    <a:pt x="59" y="65"/>
                  </a:lnTo>
                  <a:lnTo>
                    <a:pt x="65" y="65"/>
                  </a:lnTo>
                  <a:lnTo>
                    <a:pt x="75" y="49"/>
                  </a:lnTo>
                  <a:lnTo>
                    <a:pt x="65" y="30"/>
                  </a:lnTo>
                  <a:lnTo>
                    <a:pt x="49" y="27"/>
                  </a:lnTo>
                  <a:lnTo>
                    <a:pt x="37" y="4"/>
                  </a:lnTo>
                  <a:lnTo>
                    <a:pt x="27" y="0"/>
                  </a:lnTo>
                  <a:lnTo>
                    <a:pt x="0" y="9"/>
                  </a:lnTo>
                  <a:lnTo>
                    <a:pt x="17" y="87"/>
                  </a:lnTo>
                  <a:close/>
                </a:path>
              </a:pathLst>
            </a:custGeom>
            <a:grpFill/>
            <a:ln w="3175">
              <a:solidFill>
                <a:srgbClr val="000000"/>
              </a:solidFill>
              <a:round/>
              <a:headEnd/>
              <a:tailEnd/>
            </a:ln>
          </p:spPr>
          <p:txBody>
            <a:bodyPr/>
            <a:lstStyle/>
            <a:p>
              <a:endParaRPr lang="en-US" dirty="0"/>
            </a:p>
          </p:txBody>
        </p:sp>
        <p:sp>
          <p:nvSpPr>
            <p:cNvPr id="17" name="Freeform 27">
              <a:extLst>
                <a:ext uri="{FF2B5EF4-FFF2-40B4-BE49-F238E27FC236}">
                  <a16:creationId xmlns:a16="http://schemas.microsoft.com/office/drawing/2014/main" id="{B6C63BEE-F07C-451B-813A-9CCEE79413F5}"/>
                </a:ext>
              </a:extLst>
            </p:cNvPr>
            <p:cNvSpPr>
              <a:spLocks noChangeAspect="1"/>
            </p:cNvSpPr>
            <p:nvPr/>
          </p:nvSpPr>
          <p:spPr bwMode="auto">
            <a:xfrm>
              <a:off x="2427514" y="1012371"/>
              <a:ext cx="690254" cy="286646"/>
            </a:xfrm>
            <a:custGeom>
              <a:avLst/>
              <a:gdLst>
                <a:gd name="T0" fmla="*/ 0 w 320"/>
                <a:gd name="T1" fmla="*/ 2181 h 158"/>
                <a:gd name="T2" fmla="*/ 12867 w 320"/>
                <a:gd name="T3" fmla="*/ 1713 h 158"/>
                <a:gd name="T4" fmla="*/ 15235 w 320"/>
                <a:gd name="T5" fmla="*/ 1580 h 158"/>
                <a:gd name="T6" fmla="*/ 16072 w 320"/>
                <a:gd name="T7" fmla="*/ 1640 h 158"/>
                <a:gd name="T8" fmla="*/ 17152 w 320"/>
                <a:gd name="T9" fmla="*/ 1982 h 158"/>
                <a:gd name="T10" fmla="*/ 18583 w 320"/>
                <a:gd name="T11" fmla="*/ 2022 h 158"/>
                <a:gd name="T12" fmla="*/ 19383 w 320"/>
                <a:gd name="T13" fmla="*/ 2310 h 158"/>
                <a:gd name="T14" fmla="*/ 20322 w 320"/>
                <a:gd name="T15" fmla="*/ 2319 h 158"/>
                <a:gd name="T16" fmla="*/ 21291 w 320"/>
                <a:gd name="T17" fmla="*/ 2049 h 158"/>
                <a:gd name="T18" fmla="*/ 21771 w 320"/>
                <a:gd name="T19" fmla="*/ 1837 h 158"/>
                <a:gd name="T20" fmla="*/ 22817 w 320"/>
                <a:gd name="T21" fmla="*/ 2130 h 158"/>
                <a:gd name="T22" fmla="*/ 27917 w 320"/>
                <a:gd name="T23" fmla="*/ 1870 h 158"/>
                <a:gd name="T24" fmla="*/ 27540 w 320"/>
                <a:gd name="T25" fmla="*/ 1559 h 158"/>
                <a:gd name="T26" fmla="*/ 26106 w 320"/>
                <a:gd name="T27" fmla="*/ 1133 h 158"/>
                <a:gd name="T28" fmla="*/ 25339 w 320"/>
                <a:gd name="T29" fmla="*/ 1093 h 158"/>
                <a:gd name="T30" fmla="*/ 24574 w 320"/>
                <a:gd name="T31" fmla="*/ 1104 h 158"/>
                <a:gd name="T32" fmla="*/ 24638 w 320"/>
                <a:gd name="T33" fmla="*/ 1181 h 158"/>
                <a:gd name="T34" fmla="*/ 25778 w 320"/>
                <a:gd name="T35" fmla="*/ 1197 h 158"/>
                <a:gd name="T36" fmla="*/ 26166 w 320"/>
                <a:gd name="T37" fmla="*/ 1580 h 158"/>
                <a:gd name="T38" fmla="*/ 24198 w 320"/>
                <a:gd name="T39" fmla="*/ 1734 h 158"/>
                <a:gd name="T40" fmla="*/ 21291 w 320"/>
                <a:gd name="T41" fmla="*/ 1431 h 158"/>
                <a:gd name="T42" fmla="*/ 20322 w 320"/>
                <a:gd name="T43" fmla="*/ 1093 h 158"/>
                <a:gd name="T44" fmla="*/ 18988 w 320"/>
                <a:gd name="T45" fmla="*/ 987 h 158"/>
                <a:gd name="T46" fmla="*/ 18988 w 320"/>
                <a:gd name="T47" fmla="*/ 1093 h 158"/>
                <a:gd name="T48" fmla="*/ 17672 w 320"/>
                <a:gd name="T49" fmla="*/ 883 h 158"/>
                <a:gd name="T50" fmla="*/ 18794 w 320"/>
                <a:gd name="T51" fmla="*/ 645 h 158"/>
                <a:gd name="T52" fmla="*/ 19602 w 320"/>
                <a:gd name="T53" fmla="*/ 431 h 158"/>
                <a:gd name="T54" fmla="*/ 18054 w 320"/>
                <a:gd name="T55" fmla="*/ 0 h 158"/>
                <a:gd name="T56" fmla="*/ 15235 w 320"/>
                <a:gd name="T57" fmla="*/ 360 h 158"/>
                <a:gd name="T58" fmla="*/ 5957 w 320"/>
                <a:gd name="T59" fmla="*/ 738 h 158"/>
                <a:gd name="T60" fmla="*/ 0 w 320"/>
                <a:gd name="T61" fmla="*/ 951 h 158"/>
                <a:gd name="T62" fmla="*/ 0 w 320"/>
                <a:gd name="T63" fmla="*/ 2181 h 158"/>
                <a:gd name="T64" fmla="*/ 0 w 320"/>
                <a:gd name="T65" fmla="*/ 218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0"/>
                <a:gd name="T100" fmla="*/ 0 h 158"/>
                <a:gd name="T101" fmla="*/ 320 w 320"/>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0" h="158">
                  <a:moveTo>
                    <a:pt x="0" y="148"/>
                  </a:moveTo>
                  <a:lnTo>
                    <a:pt x="148" y="117"/>
                  </a:lnTo>
                  <a:lnTo>
                    <a:pt x="175" y="108"/>
                  </a:lnTo>
                  <a:lnTo>
                    <a:pt x="185" y="112"/>
                  </a:lnTo>
                  <a:lnTo>
                    <a:pt x="197" y="135"/>
                  </a:lnTo>
                  <a:lnTo>
                    <a:pt x="213" y="138"/>
                  </a:lnTo>
                  <a:lnTo>
                    <a:pt x="223" y="157"/>
                  </a:lnTo>
                  <a:lnTo>
                    <a:pt x="233" y="158"/>
                  </a:lnTo>
                  <a:lnTo>
                    <a:pt x="245" y="140"/>
                  </a:lnTo>
                  <a:lnTo>
                    <a:pt x="250" y="125"/>
                  </a:lnTo>
                  <a:lnTo>
                    <a:pt x="262" y="145"/>
                  </a:lnTo>
                  <a:lnTo>
                    <a:pt x="320" y="127"/>
                  </a:lnTo>
                  <a:lnTo>
                    <a:pt x="316" y="105"/>
                  </a:lnTo>
                  <a:lnTo>
                    <a:pt x="300" y="77"/>
                  </a:lnTo>
                  <a:lnTo>
                    <a:pt x="291" y="74"/>
                  </a:lnTo>
                  <a:lnTo>
                    <a:pt x="282" y="75"/>
                  </a:lnTo>
                  <a:lnTo>
                    <a:pt x="283" y="80"/>
                  </a:lnTo>
                  <a:lnTo>
                    <a:pt x="296" y="82"/>
                  </a:lnTo>
                  <a:lnTo>
                    <a:pt x="301" y="108"/>
                  </a:lnTo>
                  <a:lnTo>
                    <a:pt x="278" y="118"/>
                  </a:lnTo>
                  <a:lnTo>
                    <a:pt x="245" y="97"/>
                  </a:lnTo>
                  <a:lnTo>
                    <a:pt x="233" y="74"/>
                  </a:lnTo>
                  <a:lnTo>
                    <a:pt x="218" y="67"/>
                  </a:lnTo>
                  <a:lnTo>
                    <a:pt x="218" y="74"/>
                  </a:lnTo>
                  <a:lnTo>
                    <a:pt x="203" y="60"/>
                  </a:lnTo>
                  <a:lnTo>
                    <a:pt x="215" y="44"/>
                  </a:lnTo>
                  <a:lnTo>
                    <a:pt x="225" y="29"/>
                  </a:lnTo>
                  <a:lnTo>
                    <a:pt x="207" y="0"/>
                  </a:lnTo>
                  <a:lnTo>
                    <a:pt x="175" y="24"/>
                  </a:lnTo>
                  <a:lnTo>
                    <a:pt x="68" y="50"/>
                  </a:lnTo>
                  <a:lnTo>
                    <a:pt x="0" y="65"/>
                  </a:lnTo>
                  <a:lnTo>
                    <a:pt x="0" y="148"/>
                  </a:lnTo>
                  <a:close/>
                </a:path>
              </a:pathLst>
            </a:custGeom>
            <a:grpFill/>
            <a:ln w="3175">
              <a:solidFill>
                <a:srgbClr val="000000"/>
              </a:solidFill>
              <a:round/>
              <a:headEnd/>
              <a:tailEnd/>
            </a:ln>
          </p:spPr>
          <p:txBody>
            <a:bodyPr/>
            <a:lstStyle/>
            <a:p>
              <a:endParaRPr lang="en-US" dirty="0"/>
            </a:p>
          </p:txBody>
        </p:sp>
        <p:sp>
          <p:nvSpPr>
            <p:cNvPr id="18" name="Freeform 30">
              <a:extLst>
                <a:ext uri="{FF2B5EF4-FFF2-40B4-BE49-F238E27FC236}">
                  <a16:creationId xmlns:a16="http://schemas.microsoft.com/office/drawing/2014/main" id="{E26FEA19-B335-4647-B140-9725FE98CF75}"/>
                </a:ext>
              </a:extLst>
            </p:cNvPr>
            <p:cNvSpPr>
              <a:spLocks noChangeAspect="1"/>
            </p:cNvSpPr>
            <p:nvPr/>
          </p:nvSpPr>
          <p:spPr bwMode="auto">
            <a:xfrm>
              <a:off x="2275114" y="598714"/>
              <a:ext cx="333059" cy="533860"/>
            </a:xfrm>
            <a:custGeom>
              <a:avLst/>
              <a:gdLst>
                <a:gd name="T0" fmla="*/ 1924 w 155"/>
                <a:gd name="T1" fmla="*/ 1488 h 296"/>
                <a:gd name="T2" fmla="*/ 2435 w 155"/>
                <a:gd name="T3" fmla="*/ 2173 h 296"/>
                <a:gd name="T4" fmla="*/ 5482 w 155"/>
                <a:gd name="T5" fmla="*/ 3662 h 296"/>
                <a:gd name="T6" fmla="*/ 10755 w 155"/>
                <a:gd name="T7" fmla="*/ 3473 h 296"/>
                <a:gd name="T8" fmla="*/ 10345 w 155"/>
                <a:gd name="T9" fmla="*/ 1342 h 296"/>
                <a:gd name="T10" fmla="*/ 11792 w 155"/>
                <a:gd name="T11" fmla="*/ 934 h 296"/>
                <a:gd name="T12" fmla="*/ 11880 w 155"/>
                <a:gd name="T13" fmla="*/ 0 h 296"/>
                <a:gd name="T14" fmla="*/ 0 w 155"/>
                <a:gd name="T15" fmla="*/ 446 h 296"/>
                <a:gd name="T16" fmla="*/ 1924 w 155"/>
                <a:gd name="T17" fmla="*/ 1488 h 296"/>
                <a:gd name="T18" fmla="*/ 1924 w 155"/>
                <a:gd name="T19" fmla="*/ 1488 h 2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296"/>
                <a:gd name="T32" fmla="*/ 155 w 155"/>
                <a:gd name="T33" fmla="*/ 296 h 2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296">
                  <a:moveTo>
                    <a:pt x="25" y="121"/>
                  </a:moveTo>
                  <a:lnTo>
                    <a:pt x="32" y="175"/>
                  </a:lnTo>
                  <a:lnTo>
                    <a:pt x="72" y="296"/>
                  </a:lnTo>
                  <a:lnTo>
                    <a:pt x="140" y="281"/>
                  </a:lnTo>
                  <a:lnTo>
                    <a:pt x="135" y="108"/>
                  </a:lnTo>
                  <a:lnTo>
                    <a:pt x="154" y="75"/>
                  </a:lnTo>
                  <a:lnTo>
                    <a:pt x="155" y="0"/>
                  </a:lnTo>
                  <a:lnTo>
                    <a:pt x="0" y="36"/>
                  </a:lnTo>
                  <a:lnTo>
                    <a:pt x="25" y="121"/>
                  </a:lnTo>
                  <a:close/>
                </a:path>
              </a:pathLst>
            </a:custGeom>
            <a:grpFill/>
            <a:ln w="3175">
              <a:solidFill>
                <a:srgbClr val="000000"/>
              </a:solidFill>
              <a:round/>
              <a:headEnd/>
              <a:tailEnd/>
            </a:ln>
          </p:spPr>
          <p:txBody>
            <a:bodyPr/>
            <a:lstStyle/>
            <a:p>
              <a:endParaRPr lang="en-US" dirty="0"/>
            </a:p>
          </p:txBody>
        </p:sp>
        <p:sp>
          <p:nvSpPr>
            <p:cNvPr id="19" name="Freeform 31">
              <a:extLst>
                <a:ext uri="{FF2B5EF4-FFF2-40B4-BE49-F238E27FC236}">
                  <a16:creationId xmlns:a16="http://schemas.microsoft.com/office/drawing/2014/main" id="{BE897DDA-E8BD-43A4-BB18-DC85BB9C1D6D}"/>
                </a:ext>
              </a:extLst>
            </p:cNvPr>
            <p:cNvSpPr>
              <a:spLocks noChangeAspect="1"/>
            </p:cNvSpPr>
            <p:nvPr/>
          </p:nvSpPr>
          <p:spPr bwMode="auto">
            <a:xfrm>
              <a:off x="2569029" y="522514"/>
              <a:ext cx="308925" cy="579359"/>
            </a:xfrm>
            <a:custGeom>
              <a:avLst/>
              <a:gdLst>
                <a:gd name="T0" fmla="*/ 0 w 144"/>
                <a:gd name="T1" fmla="*/ 1789 h 324"/>
                <a:gd name="T2" fmla="*/ 1688 w 144"/>
                <a:gd name="T3" fmla="*/ 1397 h 324"/>
                <a:gd name="T4" fmla="*/ 1758 w 144"/>
                <a:gd name="T5" fmla="*/ 514 h 324"/>
                <a:gd name="T6" fmla="*/ 1688 w 144"/>
                <a:gd name="T7" fmla="*/ 176 h 324"/>
                <a:gd name="T8" fmla="*/ 4128 w 144"/>
                <a:gd name="T9" fmla="*/ 0 h 324"/>
                <a:gd name="T10" fmla="*/ 9769 w 144"/>
                <a:gd name="T11" fmla="*/ 2392 h 324"/>
                <a:gd name="T12" fmla="*/ 12591 w 144"/>
                <a:gd name="T13" fmla="*/ 2904 h 324"/>
                <a:gd name="T14" fmla="*/ 12591 w 144"/>
                <a:gd name="T15" fmla="*/ 3240 h 324"/>
                <a:gd name="T16" fmla="*/ 9769 w 144"/>
                <a:gd name="T17" fmla="*/ 3521 h 324"/>
                <a:gd name="T18" fmla="*/ 435 w 144"/>
                <a:gd name="T19" fmla="*/ 3833 h 324"/>
                <a:gd name="T20" fmla="*/ 0 w 144"/>
                <a:gd name="T21" fmla="*/ 1789 h 324"/>
                <a:gd name="T22" fmla="*/ 0 w 144"/>
                <a:gd name="T23" fmla="*/ 1789 h 3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324"/>
                <a:gd name="T38" fmla="*/ 144 w 144"/>
                <a:gd name="T39" fmla="*/ 324 h 3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324">
                  <a:moveTo>
                    <a:pt x="0" y="151"/>
                  </a:moveTo>
                  <a:lnTo>
                    <a:pt x="19" y="118"/>
                  </a:lnTo>
                  <a:lnTo>
                    <a:pt x="20" y="43"/>
                  </a:lnTo>
                  <a:lnTo>
                    <a:pt x="19" y="15"/>
                  </a:lnTo>
                  <a:lnTo>
                    <a:pt x="47" y="0"/>
                  </a:lnTo>
                  <a:lnTo>
                    <a:pt x="112" y="203"/>
                  </a:lnTo>
                  <a:lnTo>
                    <a:pt x="144" y="246"/>
                  </a:lnTo>
                  <a:lnTo>
                    <a:pt x="144" y="274"/>
                  </a:lnTo>
                  <a:lnTo>
                    <a:pt x="112" y="298"/>
                  </a:lnTo>
                  <a:lnTo>
                    <a:pt x="5" y="324"/>
                  </a:lnTo>
                  <a:lnTo>
                    <a:pt x="0" y="151"/>
                  </a:lnTo>
                  <a:close/>
                </a:path>
              </a:pathLst>
            </a:custGeom>
            <a:grpFill/>
            <a:ln w="3175">
              <a:solidFill>
                <a:srgbClr val="000000"/>
              </a:solidFill>
              <a:round/>
              <a:headEnd/>
              <a:tailEnd/>
            </a:ln>
          </p:spPr>
          <p:txBody>
            <a:bodyPr/>
            <a:lstStyle/>
            <a:p>
              <a:endParaRPr lang="en-US" dirty="0"/>
            </a:p>
          </p:txBody>
        </p:sp>
        <p:sp>
          <p:nvSpPr>
            <p:cNvPr id="20" name="Freeform 34">
              <a:extLst>
                <a:ext uri="{FF2B5EF4-FFF2-40B4-BE49-F238E27FC236}">
                  <a16:creationId xmlns:a16="http://schemas.microsoft.com/office/drawing/2014/main" id="{6EB2812D-0859-4D50-A7E3-E7B321E2B7D5}"/>
                </a:ext>
              </a:extLst>
            </p:cNvPr>
            <p:cNvSpPr>
              <a:spLocks noChangeAspect="1"/>
            </p:cNvSpPr>
            <p:nvPr/>
          </p:nvSpPr>
          <p:spPr bwMode="auto">
            <a:xfrm>
              <a:off x="587829" y="2514600"/>
              <a:ext cx="1769881" cy="638508"/>
            </a:xfrm>
            <a:custGeom>
              <a:avLst/>
              <a:gdLst>
                <a:gd name="T0" fmla="*/ 0 w 816"/>
                <a:gd name="T1" fmla="*/ 3785 h 356"/>
                <a:gd name="T2" fmla="*/ 10362 w 816"/>
                <a:gd name="T3" fmla="*/ 3599 h 356"/>
                <a:gd name="T4" fmla="*/ 16433 w 816"/>
                <a:gd name="T5" fmla="*/ 3192 h 356"/>
                <a:gd name="T6" fmla="*/ 27860 w 816"/>
                <a:gd name="T7" fmla="*/ 3042 h 356"/>
                <a:gd name="T8" fmla="*/ 32517 w 816"/>
                <a:gd name="T9" fmla="*/ 3440 h 356"/>
                <a:gd name="T10" fmla="*/ 40042 w 816"/>
                <a:gd name="T11" fmla="*/ 3301 h 356"/>
                <a:gd name="T12" fmla="*/ 51452 w 816"/>
                <a:gd name="T13" fmla="*/ 4405 h 356"/>
                <a:gd name="T14" fmla="*/ 55801 w 816"/>
                <a:gd name="T15" fmla="*/ 4256 h 356"/>
                <a:gd name="T16" fmla="*/ 62075 w 816"/>
                <a:gd name="T17" fmla="*/ 2990 h 356"/>
                <a:gd name="T18" fmla="*/ 67177 w 816"/>
                <a:gd name="T19" fmla="*/ 2714 h 356"/>
                <a:gd name="T20" fmla="*/ 68898 w 816"/>
                <a:gd name="T21" fmla="*/ 2360 h 356"/>
                <a:gd name="T22" fmla="*/ 63313 w 816"/>
                <a:gd name="T23" fmla="*/ 2485 h 356"/>
                <a:gd name="T24" fmla="*/ 61845 w 816"/>
                <a:gd name="T25" fmla="*/ 2228 h 356"/>
                <a:gd name="T26" fmla="*/ 65176 w 816"/>
                <a:gd name="T27" fmla="*/ 2101 h 356"/>
                <a:gd name="T28" fmla="*/ 65176 w 816"/>
                <a:gd name="T29" fmla="*/ 1930 h 356"/>
                <a:gd name="T30" fmla="*/ 61360 w 816"/>
                <a:gd name="T31" fmla="*/ 1741 h 356"/>
                <a:gd name="T32" fmla="*/ 66226 w 816"/>
                <a:gd name="T33" fmla="*/ 1494 h 356"/>
                <a:gd name="T34" fmla="*/ 65879 w 816"/>
                <a:gd name="T35" fmla="*/ 1767 h 356"/>
                <a:gd name="T36" fmla="*/ 69005 w 816"/>
                <a:gd name="T37" fmla="*/ 1767 h 356"/>
                <a:gd name="T38" fmla="*/ 70746 w 816"/>
                <a:gd name="T39" fmla="*/ 1315 h 356"/>
                <a:gd name="T40" fmla="*/ 71984 w 816"/>
                <a:gd name="T41" fmla="*/ 1307 h 356"/>
                <a:gd name="T42" fmla="*/ 71220 w 816"/>
                <a:gd name="T43" fmla="*/ 872 h 356"/>
                <a:gd name="T44" fmla="*/ 69005 w 816"/>
                <a:gd name="T45" fmla="*/ 1307 h 356"/>
                <a:gd name="T46" fmla="*/ 66775 w 816"/>
                <a:gd name="T47" fmla="*/ 386 h 356"/>
                <a:gd name="T48" fmla="*/ 68247 w 816"/>
                <a:gd name="T49" fmla="*/ 343 h 356"/>
                <a:gd name="T50" fmla="*/ 70280 w 816"/>
                <a:gd name="T51" fmla="*/ 588 h 356"/>
                <a:gd name="T52" fmla="*/ 68898 w 816"/>
                <a:gd name="T53" fmla="*/ 182 h 356"/>
                <a:gd name="T54" fmla="*/ 67177 w 816"/>
                <a:gd name="T55" fmla="*/ 0 h 356"/>
                <a:gd name="T56" fmla="*/ 41738 w 816"/>
                <a:gd name="T57" fmla="*/ 687 h 356"/>
                <a:gd name="T58" fmla="*/ 20343 w 816"/>
                <a:gd name="T59" fmla="*/ 1053 h 356"/>
                <a:gd name="T60" fmla="*/ 17483 w 816"/>
                <a:gd name="T61" fmla="*/ 1845 h 356"/>
                <a:gd name="T62" fmla="*/ 12921 w 816"/>
                <a:gd name="T63" fmla="*/ 1996 h 356"/>
                <a:gd name="T64" fmla="*/ 10691 w 816"/>
                <a:gd name="T65" fmla="*/ 2422 h 356"/>
                <a:gd name="T66" fmla="*/ 2484 w 816"/>
                <a:gd name="T67" fmla="*/ 3056 h 356"/>
                <a:gd name="T68" fmla="*/ 2064 w 816"/>
                <a:gd name="T69" fmla="*/ 3315 h 356"/>
                <a:gd name="T70" fmla="*/ 0 w 816"/>
                <a:gd name="T71" fmla="*/ 3457 h 356"/>
                <a:gd name="T72" fmla="*/ 0 w 816"/>
                <a:gd name="T73" fmla="*/ 3785 h 356"/>
                <a:gd name="T74" fmla="*/ 0 w 816"/>
                <a:gd name="T75" fmla="*/ 3785 h 3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6"/>
                <a:gd name="T115" fmla="*/ 0 h 356"/>
                <a:gd name="T116" fmla="*/ 816 w 816"/>
                <a:gd name="T117" fmla="*/ 356 h 3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6" h="356">
                  <a:moveTo>
                    <a:pt x="0" y="306"/>
                  </a:moveTo>
                  <a:lnTo>
                    <a:pt x="118" y="291"/>
                  </a:lnTo>
                  <a:lnTo>
                    <a:pt x="186" y="258"/>
                  </a:lnTo>
                  <a:lnTo>
                    <a:pt x="316" y="245"/>
                  </a:lnTo>
                  <a:lnTo>
                    <a:pt x="369" y="278"/>
                  </a:lnTo>
                  <a:lnTo>
                    <a:pt x="454" y="266"/>
                  </a:lnTo>
                  <a:lnTo>
                    <a:pt x="583" y="356"/>
                  </a:lnTo>
                  <a:lnTo>
                    <a:pt x="633" y="344"/>
                  </a:lnTo>
                  <a:lnTo>
                    <a:pt x="704" y="241"/>
                  </a:lnTo>
                  <a:lnTo>
                    <a:pt x="762" y="220"/>
                  </a:lnTo>
                  <a:lnTo>
                    <a:pt x="781" y="190"/>
                  </a:lnTo>
                  <a:lnTo>
                    <a:pt x="717" y="201"/>
                  </a:lnTo>
                  <a:lnTo>
                    <a:pt x="701" y="180"/>
                  </a:lnTo>
                  <a:lnTo>
                    <a:pt x="739" y="170"/>
                  </a:lnTo>
                  <a:lnTo>
                    <a:pt x="739" y="156"/>
                  </a:lnTo>
                  <a:lnTo>
                    <a:pt x="696" y="141"/>
                  </a:lnTo>
                  <a:lnTo>
                    <a:pt x="751" y="121"/>
                  </a:lnTo>
                  <a:lnTo>
                    <a:pt x="747" y="143"/>
                  </a:lnTo>
                  <a:lnTo>
                    <a:pt x="782" y="143"/>
                  </a:lnTo>
                  <a:lnTo>
                    <a:pt x="802" y="106"/>
                  </a:lnTo>
                  <a:lnTo>
                    <a:pt x="816" y="105"/>
                  </a:lnTo>
                  <a:lnTo>
                    <a:pt x="807" y="71"/>
                  </a:lnTo>
                  <a:lnTo>
                    <a:pt x="782" y="105"/>
                  </a:lnTo>
                  <a:lnTo>
                    <a:pt x="757" y="31"/>
                  </a:lnTo>
                  <a:lnTo>
                    <a:pt x="774" y="28"/>
                  </a:lnTo>
                  <a:lnTo>
                    <a:pt x="797" y="48"/>
                  </a:lnTo>
                  <a:lnTo>
                    <a:pt x="781" y="15"/>
                  </a:lnTo>
                  <a:lnTo>
                    <a:pt x="762" y="0"/>
                  </a:lnTo>
                  <a:lnTo>
                    <a:pt x="473" y="55"/>
                  </a:lnTo>
                  <a:lnTo>
                    <a:pt x="231" y="85"/>
                  </a:lnTo>
                  <a:lnTo>
                    <a:pt x="198" y="150"/>
                  </a:lnTo>
                  <a:lnTo>
                    <a:pt x="146" y="161"/>
                  </a:lnTo>
                  <a:lnTo>
                    <a:pt x="121" y="195"/>
                  </a:lnTo>
                  <a:lnTo>
                    <a:pt x="28" y="248"/>
                  </a:lnTo>
                  <a:lnTo>
                    <a:pt x="23" y="268"/>
                  </a:lnTo>
                  <a:lnTo>
                    <a:pt x="0" y="280"/>
                  </a:lnTo>
                  <a:lnTo>
                    <a:pt x="0" y="306"/>
                  </a:lnTo>
                  <a:close/>
                </a:path>
              </a:pathLst>
            </a:custGeom>
            <a:grpFill/>
            <a:ln w="3175">
              <a:solidFill>
                <a:srgbClr val="000000"/>
              </a:solidFill>
              <a:round/>
              <a:headEnd/>
              <a:tailEnd/>
            </a:ln>
          </p:spPr>
          <p:txBody>
            <a:bodyPr/>
            <a:lstStyle/>
            <a:p>
              <a:endParaRPr lang="en-US" dirty="0"/>
            </a:p>
          </p:txBody>
        </p:sp>
        <p:sp>
          <p:nvSpPr>
            <p:cNvPr id="21" name="Freeform 35">
              <a:extLst>
                <a:ext uri="{FF2B5EF4-FFF2-40B4-BE49-F238E27FC236}">
                  <a16:creationId xmlns:a16="http://schemas.microsoft.com/office/drawing/2014/main" id="{C62C23DB-E827-4F1C-B188-8B2A56003074}"/>
                </a:ext>
              </a:extLst>
            </p:cNvPr>
            <p:cNvSpPr>
              <a:spLocks noChangeAspect="1"/>
            </p:cNvSpPr>
            <p:nvPr/>
          </p:nvSpPr>
          <p:spPr bwMode="auto">
            <a:xfrm>
              <a:off x="2177143" y="1458686"/>
              <a:ext cx="263873" cy="511110"/>
            </a:xfrm>
            <a:custGeom>
              <a:avLst/>
              <a:gdLst>
                <a:gd name="T0" fmla="*/ 605 w 120"/>
                <a:gd name="T1" fmla="*/ 2411 h 285"/>
                <a:gd name="T2" fmla="*/ 2641 w 120"/>
                <a:gd name="T3" fmla="*/ 2228 h 285"/>
                <a:gd name="T4" fmla="*/ 5364 w 120"/>
                <a:gd name="T5" fmla="*/ 1733 h 285"/>
                <a:gd name="T6" fmla="*/ 448 w 120"/>
                <a:gd name="T7" fmla="*/ 1203 h 285"/>
                <a:gd name="T8" fmla="*/ 332 w 120"/>
                <a:gd name="T9" fmla="*/ 695 h 285"/>
                <a:gd name="T10" fmla="*/ 2641 w 120"/>
                <a:gd name="T11" fmla="*/ 0 h 285"/>
                <a:gd name="T12" fmla="*/ 9927 w 120"/>
                <a:gd name="T13" fmla="*/ 343 h 285"/>
                <a:gd name="T14" fmla="*/ 10080 w 120"/>
                <a:gd name="T15" fmla="*/ 468 h 285"/>
                <a:gd name="T16" fmla="*/ 9202 w 120"/>
                <a:gd name="T17" fmla="*/ 867 h 285"/>
                <a:gd name="T18" fmla="*/ 8456 w 120"/>
                <a:gd name="T19" fmla="*/ 960 h 285"/>
                <a:gd name="T20" fmla="*/ 8250 w 120"/>
                <a:gd name="T21" fmla="*/ 1149 h 285"/>
                <a:gd name="T22" fmla="*/ 9014 w 120"/>
                <a:gd name="T23" fmla="*/ 1212 h 285"/>
                <a:gd name="T24" fmla="*/ 10855 w 120"/>
                <a:gd name="T25" fmla="*/ 1149 h 285"/>
                <a:gd name="T26" fmla="*/ 10855 w 120"/>
                <a:gd name="T27" fmla="*/ 1757 h 285"/>
                <a:gd name="T28" fmla="*/ 10855 w 120"/>
                <a:gd name="T29" fmla="*/ 2121 h 285"/>
                <a:gd name="T30" fmla="*/ 10855 w 120"/>
                <a:gd name="T31" fmla="*/ 2322 h 285"/>
                <a:gd name="T32" fmla="*/ 10298 w 120"/>
                <a:gd name="T33" fmla="*/ 2508 h 285"/>
                <a:gd name="T34" fmla="*/ 9523 w 120"/>
                <a:gd name="T35" fmla="*/ 2529 h 285"/>
                <a:gd name="T36" fmla="*/ 9775 w 120"/>
                <a:gd name="T37" fmla="*/ 2698 h 285"/>
                <a:gd name="T38" fmla="*/ 7120 w 120"/>
                <a:gd name="T39" fmla="*/ 3523 h 285"/>
                <a:gd name="T40" fmla="*/ 6498 w 120"/>
                <a:gd name="T41" fmla="*/ 3523 h 285"/>
                <a:gd name="T42" fmla="*/ 6255 w 120"/>
                <a:gd name="T43" fmla="*/ 3204 h 285"/>
                <a:gd name="T44" fmla="*/ 4412 w 120"/>
                <a:gd name="T45" fmla="*/ 3204 h 285"/>
                <a:gd name="T46" fmla="*/ 605 w 120"/>
                <a:gd name="T47" fmla="*/ 2873 h 285"/>
                <a:gd name="T48" fmla="*/ 0 w 120"/>
                <a:gd name="T49" fmla="*/ 2600 h 285"/>
                <a:gd name="T50" fmla="*/ 605 w 120"/>
                <a:gd name="T51" fmla="*/ 2411 h 285"/>
                <a:gd name="T52" fmla="*/ 605 w 120"/>
                <a:gd name="T53" fmla="*/ 2411 h 2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285"/>
                <a:gd name="T83" fmla="*/ 120 w 120"/>
                <a:gd name="T84" fmla="*/ 285 h 28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285">
                  <a:moveTo>
                    <a:pt x="7" y="195"/>
                  </a:moveTo>
                  <a:lnTo>
                    <a:pt x="29" y="180"/>
                  </a:lnTo>
                  <a:lnTo>
                    <a:pt x="60" y="140"/>
                  </a:lnTo>
                  <a:lnTo>
                    <a:pt x="5" y="97"/>
                  </a:lnTo>
                  <a:lnTo>
                    <a:pt x="4" y="57"/>
                  </a:lnTo>
                  <a:lnTo>
                    <a:pt x="29" y="0"/>
                  </a:lnTo>
                  <a:lnTo>
                    <a:pt x="110" y="28"/>
                  </a:lnTo>
                  <a:lnTo>
                    <a:pt x="112" y="38"/>
                  </a:lnTo>
                  <a:lnTo>
                    <a:pt x="102" y="70"/>
                  </a:lnTo>
                  <a:lnTo>
                    <a:pt x="94" y="77"/>
                  </a:lnTo>
                  <a:lnTo>
                    <a:pt x="92" y="93"/>
                  </a:lnTo>
                  <a:lnTo>
                    <a:pt x="100" y="98"/>
                  </a:lnTo>
                  <a:lnTo>
                    <a:pt x="120" y="93"/>
                  </a:lnTo>
                  <a:lnTo>
                    <a:pt x="120" y="142"/>
                  </a:lnTo>
                  <a:lnTo>
                    <a:pt x="120" y="172"/>
                  </a:lnTo>
                  <a:lnTo>
                    <a:pt x="120" y="188"/>
                  </a:lnTo>
                  <a:lnTo>
                    <a:pt x="114" y="203"/>
                  </a:lnTo>
                  <a:lnTo>
                    <a:pt x="105" y="205"/>
                  </a:lnTo>
                  <a:lnTo>
                    <a:pt x="109" y="218"/>
                  </a:lnTo>
                  <a:lnTo>
                    <a:pt x="79" y="285"/>
                  </a:lnTo>
                  <a:lnTo>
                    <a:pt x="72" y="285"/>
                  </a:lnTo>
                  <a:lnTo>
                    <a:pt x="69" y="260"/>
                  </a:lnTo>
                  <a:lnTo>
                    <a:pt x="49" y="260"/>
                  </a:lnTo>
                  <a:lnTo>
                    <a:pt x="7" y="233"/>
                  </a:lnTo>
                  <a:lnTo>
                    <a:pt x="0" y="211"/>
                  </a:lnTo>
                  <a:lnTo>
                    <a:pt x="7" y="195"/>
                  </a:lnTo>
                  <a:close/>
                </a:path>
              </a:pathLst>
            </a:custGeom>
            <a:grpFill/>
            <a:ln w="3175">
              <a:solidFill>
                <a:srgbClr val="000000"/>
              </a:solidFill>
              <a:round/>
              <a:headEnd/>
              <a:tailEnd/>
            </a:ln>
          </p:spPr>
          <p:txBody>
            <a:bodyPr/>
            <a:lstStyle/>
            <a:p>
              <a:endParaRPr lang="en-US" dirty="0"/>
            </a:p>
          </p:txBody>
        </p:sp>
        <p:sp>
          <p:nvSpPr>
            <p:cNvPr id="22" name="Freeform 36">
              <a:extLst>
                <a:ext uri="{FF2B5EF4-FFF2-40B4-BE49-F238E27FC236}">
                  <a16:creationId xmlns:a16="http://schemas.microsoft.com/office/drawing/2014/main" id="{320815B7-D025-4029-9190-7F3803171C14}"/>
                </a:ext>
              </a:extLst>
            </p:cNvPr>
            <p:cNvSpPr>
              <a:spLocks noChangeAspect="1"/>
            </p:cNvSpPr>
            <p:nvPr/>
          </p:nvSpPr>
          <p:spPr bwMode="auto">
            <a:xfrm>
              <a:off x="1393371" y="1839686"/>
              <a:ext cx="946082" cy="380678"/>
            </a:xfrm>
            <a:custGeom>
              <a:avLst/>
              <a:gdLst>
                <a:gd name="T0" fmla="*/ 0 w 434"/>
                <a:gd name="T1" fmla="*/ 913 h 210"/>
                <a:gd name="T2" fmla="*/ 989 w 434"/>
                <a:gd name="T3" fmla="*/ 1757 h 210"/>
                <a:gd name="T4" fmla="*/ 4092 w 434"/>
                <a:gd name="T5" fmla="*/ 1244 h 210"/>
                <a:gd name="T6" fmla="*/ 9060 w 434"/>
                <a:gd name="T7" fmla="*/ 1016 h 210"/>
                <a:gd name="T8" fmla="*/ 9931 w 434"/>
                <a:gd name="T9" fmla="*/ 796 h 210"/>
                <a:gd name="T10" fmla="*/ 12642 w 434"/>
                <a:gd name="T11" fmla="*/ 736 h 210"/>
                <a:gd name="T12" fmla="*/ 16161 w 434"/>
                <a:gd name="T13" fmla="*/ 1179 h 210"/>
                <a:gd name="T14" fmla="*/ 18555 w 434"/>
                <a:gd name="T15" fmla="*/ 1282 h 210"/>
                <a:gd name="T16" fmla="*/ 22941 w 434"/>
                <a:gd name="T17" fmla="*/ 1881 h 210"/>
                <a:gd name="T18" fmla="*/ 21423 w 434"/>
                <a:gd name="T19" fmla="*/ 2468 h 210"/>
                <a:gd name="T20" fmla="*/ 21965 w 434"/>
                <a:gd name="T21" fmla="*/ 2736 h 210"/>
                <a:gd name="T22" fmla="*/ 23926 w 434"/>
                <a:gd name="T23" fmla="*/ 2615 h 210"/>
                <a:gd name="T24" fmla="*/ 25695 w 434"/>
                <a:gd name="T25" fmla="*/ 2615 h 210"/>
                <a:gd name="T26" fmla="*/ 26595 w 434"/>
                <a:gd name="T27" fmla="*/ 2802 h 210"/>
                <a:gd name="T28" fmla="*/ 28659 w 434"/>
                <a:gd name="T29" fmla="*/ 2802 h 210"/>
                <a:gd name="T30" fmla="*/ 29438 w 434"/>
                <a:gd name="T31" fmla="*/ 2736 h 210"/>
                <a:gd name="T32" fmla="*/ 28147 w 434"/>
                <a:gd name="T33" fmla="*/ 2188 h 210"/>
                <a:gd name="T34" fmla="*/ 27907 w 434"/>
                <a:gd name="T35" fmla="*/ 1244 h 210"/>
                <a:gd name="T36" fmla="*/ 26268 w 434"/>
                <a:gd name="T37" fmla="*/ 1091 h 210"/>
                <a:gd name="T38" fmla="*/ 29438 w 434"/>
                <a:gd name="T39" fmla="*/ 661 h 210"/>
                <a:gd name="T40" fmla="*/ 29526 w 434"/>
                <a:gd name="T41" fmla="*/ 361 h 210"/>
                <a:gd name="T42" fmla="*/ 31671 w 434"/>
                <a:gd name="T43" fmla="*/ 375 h 210"/>
                <a:gd name="T44" fmla="*/ 29122 w 434"/>
                <a:gd name="T45" fmla="*/ 986 h 210"/>
                <a:gd name="T46" fmla="*/ 30527 w 434"/>
                <a:gd name="T47" fmla="*/ 1713 h 210"/>
                <a:gd name="T48" fmla="*/ 31221 w 434"/>
                <a:gd name="T49" fmla="*/ 1915 h 210"/>
                <a:gd name="T50" fmla="*/ 32161 w 434"/>
                <a:gd name="T51" fmla="*/ 2000 h 210"/>
                <a:gd name="T52" fmla="*/ 30256 w 434"/>
                <a:gd name="T53" fmla="*/ 1983 h 210"/>
                <a:gd name="T54" fmla="*/ 30821 w 434"/>
                <a:gd name="T55" fmla="*/ 2438 h 210"/>
                <a:gd name="T56" fmla="*/ 34074 w 434"/>
                <a:gd name="T57" fmla="*/ 2736 h 210"/>
                <a:gd name="T58" fmla="*/ 35021 w 434"/>
                <a:gd name="T59" fmla="*/ 2802 h 210"/>
                <a:gd name="T60" fmla="*/ 35961 w 434"/>
                <a:gd name="T61" fmla="*/ 2802 h 210"/>
                <a:gd name="T62" fmla="*/ 35470 w 434"/>
                <a:gd name="T63" fmla="*/ 3051 h 210"/>
                <a:gd name="T64" fmla="*/ 39578 w 434"/>
                <a:gd name="T65" fmla="*/ 2736 h 210"/>
                <a:gd name="T66" fmla="*/ 40319 w 434"/>
                <a:gd name="T67" fmla="*/ 2325 h 210"/>
                <a:gd name="T68" fmla="*/ 41306 w 434"/>
                <a:gd name="T69" fmla="*/ 1926 h 210"/>
                <a:gd name="T70" fmla="*/ 35470 w 434"/>
                <a:gd name="T71" fmla="*/ 2124 h 210"/>
                <a:gd name="T72" fmla="*/ 31671 w 434"/>
                <a:gd name="T73" fmla="*/ 0 h 210"/>
                <a:gd name="T74" fmla="*/ 0 w 434"/>
                <a:gd name="T75" fmla="*/ 913 h 210"/>
                <a:gd name="T76" fmla="*/ 0 w 434"/>
                <a:gd name="T77" fmla="*/ 913 h 210"/>
                <a:gd name="T78" fmla="*/ 0 w 434"/>
                <a:gd name="T79" fmla="*/ 913 h 2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4"/>
                <a:gd name="T121" fmla="*/ 0 h 210"/>
                <a:gd name="T122" fmla="*/ 434 w 434"/>
                <a:gd name="T123" fmla="*/ 210 h 2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4" h="210">
                  <a:moveTo>
                    <a:pt x="0" y="63"/>
                  </a:moveTo>
                  <a:lnTo>
                    <a:pt x="10" y="121"/>
                  </a:lnTo>
                  <a:lnTo>
                    <a:pt x="43" y="85"/>
                  </a:lnTo>
                  <a:lnTo>
                    <a:pt x="95" y="70"/>
                  </a:lnTo>
                  <a:lnTo>
                    <a:pt x="105" y="55"/>
                  </a:lnTo>
                  <a:lnTo>
                    <a:pt x="133" y="51"/>
                  </a:lnTo>
                  <a:lnTo>
                    <a:pt x="170" y="81"/>
                  </a:lnTo>
                  <a:lnTo>
                    <a:pt x="195" y="88"/>
                  </a:lnTo>
                  <a:lnTo>
                    <a:pt x="241" y="130"/>
                  </a:lnTo>
                  <a:lnTo>
                    <a:pt x="225" y="170"/>
                  </a:lnTo>
                  <a:lnTo>
                    <a:pt x="231" y="188"/>
                  </a:lnTo>
                  <a:lnTo>
                    <a:pt x="251" y="180"/>
                  </a:lnTo>
                  <a:lnTo>
                    <a:pt x="270" y="180"/>
                  </a:lnTo>
                  <a:lnTo>
                    <a:pt x="280" y="193"/>
                  </a:lnTo>
                  <a:lnTo>
                    <a:pt x="301" y="193"/>
                  </a:lnTo>
                  <a:lnTo>
                    <a:pt x="309" y="188"/>
                  </a:lnTo>
                  <a:lnTo>
                    <a:pt x="296" y="151"/>
                  </a:lnTo>
                  <a:lnTo>
                    <a:pt x="293" y="85"/>
                  </a:lnTo>
                  <a:lnTo>
                    <a:pt x="276" y="75"/>
                  </a:lnTo>
                  <a:lnTo>
                    <a:pt x="309" y="45"/>
                  </a:lnTo>
                  <a:lnTo>
                    <a:pt x="311" y="25"/>
                  </a:lnTo>
                  <a:lnTo>
                    <a:pt x="333" y="26"/>
                  </a:lnTo>
                  <a:lnTo>
                    <a:pt x="306" y="68"/>
                  </a:lnTo>
                  <a:lnTo>
                    <a:pt x="321" y="118"/>
                  </a:lnTo>
                  <a:lnTo>
                    <a:pt x="328" y="131"/>
                  </a:lnTo>
                  <a:lnTo>
                    <a:pt x="338" y="138"/>
                  </a:lnTo>
                  <a:lnTo>
                    <a:pt x="318" y="136"/>
                  </a:lnTo>
                  <a:lnTo>
                    <a:pt x="324" y="168"/>
                  </a:lnTo>
                  <a:lnTo>
                    <a:pt x="359" y="188"/>
                  </a:lnTo>
                  <a:lnTo>
                    <a:pt x="368" y="193"/>
                  </a:lnTo>
                  <a:lnTo>
                    <a:pt x="378" y="193"/>
                  </a:lnTo>
                  <a:lnTo>
                    <a:pt x="373" y="210"/>
                  </a:lnTo>
                  <a:lnTo>
                    <a:pt x="416" y="188"/>
                  </a:lnTo>
                  <a:lnTo>
                    <a:pt x="424" y="161"/>
                  </a:lnTo>
                  <a:lnTo>
                    <a:pt x="434" y="133"/>
                  </a:lnTo>
                  <a:lnTo>
                    <a:pt x="373" y="146"/>
                  </a:lnTo>
                  <a:lnTo>
                    <a:pt x="333" y="0"/>
                  </a:lnTo>
                  <a:lnTo>
                    <a:pt x="0" y="63"/>
                  </a:lnTo>
                  <a:close/>
                </a:path>
              </a:pathLst>
            </a:custGeom>
            <a:grpFill/>
            <a:ln w="3175">
              <a:solidFill>
                <a:srgbClr val="000000"/>
              </a:solidFill>
              <a:round/>
              <a:headEnd/>
              <a:tailEnd/>
            </a:ln>
          </p:spPr>
          <p:txBody>
            <a:bodyPr/>
            <a:lstStyle/>
            <a:p>
              <a:endParaRPr lang="en-US" dirty="0"/>
            </a:p>
          </p:txBody>
        </p:sp>
        <p:sp>
          <p:nvSpPr>
            <p:cNvPr id="23" name="Freeform 37">
              <a:extLst>
                <a:ext uri="{FF2B5EF4-FFF2-40B4-BE49-F238E27FC236}">
                  <a16:creationId xmlns:a16="http://schemas.microsoft.com/office/drawing/2014/main" id="{4C0EB62B-87A5-4228-81A2-61E3736E5602}"/>
                </a:ext>
              </a:extLst>
            </p:cNvPr>
            <p:cNvSpPr>
              <a:spLocks noChangeAspect="1"/>
            </p:cNvSpPr>
            <p:nvPr/>
          </p:nvSpPr>
          <p:spPr bwMode="auto">
            <a:xfrm>
              <a:off x="2111829" y="1817914"/>
              <a:ext cx="223649" cy="282096"/>
            </a:xfrm>
            <a:custGeom>
              <a:avLst/>
              <a:gdLst>
                <a:gd name="T0" fmla="*/ 0 w 101"/>
                <a:gd name="T1" fmla="*/ 163 h 161"/>
                <a:gd name="T2" fmla="*/ 1866 w 101"/>
                <a:gd name="T3" fmla="*/ 0 h 161"/>
                <a:gd name="T4" fmla="*/ 3936 w 101"/>
                <a:gd name="T5" fmla="*/ 0 h 161"/>
                <a:gd name="T6" fmla="*/ 3186 w 101"/>
                <a:gd name="T7" fmla="*/ 165 h 161"/>
                <a:gd name="T8" fmla="*/ 2568 w 101"/>
                <a:gd name="T9" fmla="*/ 222 h 161"/>
                <a:gd name="T10" fmla="*/ 3186 w 101"/>
                <a:gd name="T11" fmla="*/ 412 h 161"/>
                <a:gd name="T12" fmla="*/ 6035 w 101"/>
                <a:gd name="T13" fmla="*/ 666 h 161"/>
                <a:gd name="T14" fmla="*/ 6694 w 101"/>
                <a:gd name="T15" fmla="*/ 865 h 161"/>
                <a:gd name="T16" fmla="*/ 8999 w 101"/>
                <a:gd name="T17" fmla="*/ 1088 h 161"/>
                <a:gd name="T18" fmla="*/ 10838 w 101"/>
                <a:gd name="T19" fmla="*/ 1140 h 161"/>
                <a:gd name="T20" fmla="*/ 11529 w 101"/>
                <a:gd name="T21" fmla="*/ 1294 h 161"/>
                <a:gd name="T22" fmla="*/ 9972 w 101"/>
                <a:gd name="T23" fmla="*/ 1415 h 161"/>
                <a:gd name="T24" fmla="*/ 11805 w 101"/>
                <a:gd name="T25" fmla="*/ 1388 h 161"/>
                <a:gd name="T26" fmla="*/ 12137 w 101"/>
                <a:gd name="T27" fmla="*/ 1518 h 161"/>
                <a:gd name="T28" fmla="*/ 4864 w 101"/>
                <a:gd name="T29" fmla="*/ 1652 h 161"/>
                <a:gd name="T30" fmla="*/ 0 w 101"/>
                <a:gd name="T31" fmla="*/ 163 h 161"/>
                <a:gd name="T32" fmla="*/ 0 w 101"/>
                <a:gd name="T33" fmla="*/ 163 h 1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161"/>
                <a:gd name="T53" fmla="*/ 101 w 101"/>
                <a:gd name="T54" fmla="*/ 161 h 1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161">
                  <a:moveTo>
                    <a:pt x="0" y="15"/>
                  </a:moveTo>
                  <a:lnTo>
                    <a:pt x="15" y="0"/>
                  </a:lnTo>
                  <a:lnTo>
                    <a:pt x="33" y="0"/>
                  </a:lnTo>
                  <a:lnTo>
                    <a:pt x="26" y="16"/>
                  </a:lnTo>
                  <a:lnTo>
                    <a:pt x="21" y="21"/>
                  </a:lnTo>
                  <a:lnTo>
                    <a:pt x="26" y="40"/>
                  </a:lnTo>
                  <a:lnTo>
                    <a:pt x="50" y="65"/>
                  </a:lnTo>
                  <a:lnTo>
                    <a:pt x="55" y="85"/>
                  </a:lnTo>
                  <a:lnTo>
                    <a:pt x="75" y="106"/>
                  </a:lnTo>
                  <a:lnTo>
                    <a:pt x="90" y="111"/>
                  </a:lnTo>
                  <a:lnTo>
                    <a:pt x="96" y="126"/>
                  </a:lnTo>
                  <a:lnTo>
                    <a:pt x="83" y="138"/>
                  </a:lnTo>
                  <a:lnTo>
                    <a:pt x="98" y="136"/>
                  </a:lnTo>
                  <a:lnTo>
                    <a:pt x="101" y="148"/>
                  </a:lnTo>
                  <a:lnTo>
                    <a:pt x="40" y="161"/>
                  </a:lnTo>
                  <a:lnTo>
                    <a:pt x="0" y="15"/>
                  </a:lnTo>
                  <a:close/>
                </a:path>
              </a:pathLst>
            </a:custGeom>
            <a:grpFill/>
            <a:ln w="3175">
              <a:solidFill>
                <a:srgbClr val="000000"/>
              </a:solidFill>
              <a:round/>
              <a:headEnd/>
              <a:tailEnd/>
            </a:ln>
          </p:spPr>
          <p:txBody>
            <a:bodyPr/>
            <a:lstStyle/>
            <a:p>
              <a:endParaRPr lang="en-US" dirty="0"/>
            </a:p>
          </p:txBody>
        </p:sp>
        <p:sp>
          <p:nvSpPr>
            <p:cNvPr id="24" name="Freeform 38">
              <a:extLst>
                <a:ext uri="{FF2B5EF4-FFF2-40B4-BE49-F238E27FC236}">
                  <a16:creationId xmlns:a16="http://schemas.microsoft.com/office/drawing/2014/main" id="{C4BD6D1E-7C10-418E-97D7-D4BD79FE2932}"/>
                </a:ext>
              </a:extLst>
            </p:cNvPr>
            <p:cNvSpPr>
              <a:spLocks noChangeAspect="1"/>
            </p:cNvSpPr>
            <p:nvPr/>
          </p:nvSpPr>
          <p:spPr bwMode="auto">
            <a:xfrm>
              <a:off x="2667000" y="0"/>
              <a:ext cx="761049" cy="960037"/>
            </a:xfrm>
            <a:custGeom>
              <a:avLst/>
              <a:gdLst>
                <a:gd name="T0" fmla="*/ 0 w 350"/>
                <a:gd name="T1" fmla="*/ 3608 h 535"/>
                <a:gd name="T2" fmla="*/ 1804 w 350"/>
                <a:gd name="T3" fmla="*/ 3613 h 535"/>
                <a:gd name="T4" fmla="*/ 2023 w 350"/>
                <a:gd name="T5" fmla="*/ 3173 h 535"/>
                <a:gd name="T6" fmla="*/ 4312 w 350"/>
                <a:gd name="T7" fmla="*/ 2581 h 535"/>
                <a:gd name="T8" fmla="*/ 3191 w 350"/>
                <a:gd name="T9" fmla="*/ 2142 h 535"/>
                <a:gd name="T10" fmla="*/ 7748 w 350"/>
                <a:gd name="T11" fmla="*/ 49 h 535"/>
                <a:gd name="T12" fmla="*/ 8892 w 350"/>
                <a:gd name="T13" fmla="*/ 49 h 535"/>
                <a:gd name="T14" fmla="*/ 9121 w 350"/>
                <a:gd name="T15" fmla="*/ 315 h 535"/>
                <a:gd name="T16" fmla="*/ 13745 w 350"/>
                <a:gd name="T17" fmla="*/ 82 h 535"/>
                <a:gd name="T18" fmla="*/ 13866 w 350"/>
                <a:gd name="T19" fmla="*/ 0 h 535"/>
                <a:gd name="T20" fmla="*/ 17509 w 350"/>
                <a:gd name="T21" fmla="*/ 115 h 535"/>
                <a:gd name="T22" fmla="*/ 23453 w 350"/>
                <a:gd name="T23" fmla="*/ 2178 h 535"/>
                <a:gd name="T24" fmla="*/ 26241 w 350"/>
                <a:gd name="T25" fmla="*/ 2181 h 535"/>
                <a:gd name="T26" fmla="*/ 31245 w 350"/>
                <a:gd name="T27" fmla="*/ 2954 h 535"/>
                <a:gd name="T28" fmla="*/ 30495 w 350"/>
                <a:gd name="T29" fmla="*/ 3111 h 535"/>
                <a:gd name="T30" fmla="*/ 32071 w 350"/>
                <a:gd name="T31" fmla="*/ 3111 h 535"/>
                <a:gd name="T32" fmla="*/ 30973 w 350"/>
                <a:gd name="T33" fmla="*/ 3469 h 535"/>
                <a:gd name="T34" fmla="*/ 28502 w 350"/>
                <a:gd name="T35" fmla="*/ 3735 h 535"/>
                <a:gd name="T36" fmla="*/ 25796 w 350"/>
                <a:gd name="T37" fmla="*/ 3897 h 535"/>
                <a:gd name="T38" fmla="*/ 25487 w 350"/>
                <a:gd name="T39" fmla="*/ 4148 h 535"/>
                <a:gd name="T40" fmla="*/ 23937 w 350"/>
                <a:gd name="T41" fmla="*/ 3927 h 535"/>
                <a:gd name="T42" fmla="*/ 21562 w 350"/>
                <a:gd name="T43" fmla="*/ 4197 h 535"/>
                <a:gd name="T44" fmla="*/ 20254 w 350"/>
                <a:gd name="T45" fmla="*/ 4197 h 535"/>
                <a:gd name="T46" fmla="*/ 19251 w 350"/>
                <a:gd name="T47" fmla="*/ 4025 h 535"/>
                <a:gd name="T48" fmla="*/ 18575 w 350"/>
                <a:gd name="T49" fmla="*/ 4837 h 535"/>
                <a:gd name="T50" fmla="*/ 16356 w 350"/>
                <a:gd name="T51" fmla="*/ 4962 h 535"/>
                <a:gd name="T52" fmla="*/ 15312 w 350"/>
                <a:gd name="T53" fmla="*/ 5268 h 535"/>
                <a:gd name="T54" fmla="*/ 13866 w 350"/>
                <a:gd name="T55" fmla="*/ 5268 h 535"/>
                <a:gd name="T56" fmla="*/ 10733 w 350"/>
                <a:gd name="T57" fmla="*/ 5762 h 535"/>
                <a:gd name="T58" fmla="*/ 10471 w 350"/>
                <a:gd name="T59" fmla="*/ 6137 h 535"/>
                <a:gd name="T60" fmla="*/ 9840 w 350"/>
                <a:gd name="T61" fmla="*/ 6276 h 535"/>
                <a:gd name="T62" fmla="*/ 8892 w 350"/>
                <a:gd name="T63" fmla="*/ 6666 h 535"/>
                <a:gd name="T64" fmla="*/ 5996 w 350"/>
                <a:gd name="T65" fmla="*/ 6137 h 535"/>
                <a:gd name="T66" fmla="*/ 0 w 350"/>
                <a:gd name="T67" fmla="*/ 3608 h 535"/>
                <a:gd name="T68" fmla="*/ 0 w 350"/>
                <a:gd name="T69" fmla="*/ 3608 h 5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0"/>
                <a:gd name="T106" fmla="*/ 0 h 535"/>
                <a:gd name="T107" fmla="*/ 350 w 350"/>
                <a:gd name="T108" fmla="*/ 535 h 5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0" h="535">
                  <a:moveTo>
                    <a:pt x="0" y="289"/>
                  </a:moveTo>
                  <a:lnTo>
                    <a:pt x="20" y="290"/>
                  </a:lnTo>
                  <a:lnTo>
                    <a:pt x="22" y="255"/>
                  </a:lnTo>
                  <a:lnTo>
                    <a:pt x="47" y="207"/>
                  </a:lnTo>
                  <a:lnTo>
                    <a:pt x="35" y="172"/>
                  </a:lnTo>
                  <a:lnTo>
                    <a:pt x="85" y="4"/>
                  </a:lnTo>
                  <a:lnTo>
                    <a:pt x="97" y="4"/>
                  </a:lnTo>
                  <a:lnTo>
                    <a:pt x="100" y="25"/>
                  </a:lnTo>
                  <a:lnTo>
                    <a:pt x="150" y="7"/>
                  </a:lnTo>
                  <a:lnTo>
                    <a:pt x="152" y="0"/>
                  </a:lnTo>
                  <a:lnTo>
                    <a:pt x="191" y="9"/>
                  </a:lnTo>
                  <a:lnTo>
                    <a:pt x="256" y="174"/>
                  </a:lnTo>
                  <a:lnTo>
                    <a:pt x="286" y="175"/>
                  </a:lnTo>
                  <a:lnTo>
                    <a:pt x="341" y="237"/>
                  </a:lnTo>
                  <a:lnTo>
                    <a:pt x="333" y="249"/>
                  </a:lnTo>
                  <a:lnTo>
                    <a:pt x="350" y="249"/>
                  </a:lnTo>
                  <a:lnTo>
                    <a:pt x="338" y="279"/>
                  </a:lnTo>
                  <a:lnTo>
                    <a:pt x="311" y="299"/>
                  </a:lnTo>
                  <a:lnTo>
                    <a:pt x="281" y="313"/>
                  </a:lnTo>
                  <a:lnTo>
                    <a:pt x="278" y="333"/>
                  </a:lnTo>
                  <a:lnTo>
                    <a:pt x="261" y="315"/>
                  </a:lnTo>
                  <a:lnTo>
                    <a:pt x="235" y="337"/>
                  </a:lnTo>
                  <a:lnTo>
                    <a:pt x="221" y="337"/>
                  </a:lnTo>
                  <a:lnTo>
                    <a:pt x="210" y="323"/>
                  </a:lnTo>
                  <a:lnTo>
                    <a:pt x="203" y="388"/>
                  </a:lnTo>
                  <a:lnTo>
                    <a:pt x="178" y="398"/>
                  </a:lnTo>
                  <a:lnTo>
                    <a:pt x="167" y="423"/>
                  </a:lnTo>
                  <a:lnTo>
                    <a:pt x="152" y="423"/>
                  </a:lnTo>
                  <a:lnTo>
                    <a:pt x="117" y="462"/>
                  </a:lnTo>
                  <a:lnTo>
                    <a:pt x="115" y="492"/>
                  </a:lnTo>
                  <a:lnTo>
                    <a:pt x="107" y="503"/>
                  </a:lnTo>
                  <a:lnTo>
                    <a:pt x="97" y="535"/>
                  </a:lnTo>
                  <a:lnTo>
                    <a:pt x="65" y="492"/>
                  </a:lnTo>
                  <a:lnTo>
                    <a:pt x="0" y="289"/>
                  </a:lnTo>
                  <a:close/>
                </a:path>
              </a:pathLst>
            </a:custGeom>
            <a:grpFill/>
            <a:ln w="3175">
              <a:solidFill>
                <a:srgbClr val="000000"/>
              </a:solidFill>
              <a:round/>
              <a:headEnd/>
              <a:tailEnd/>
            </a:ln>
          </p:spPr>
          <p:txBody>
            <a:bodyPr/>
            <a:lstStyle/>
            <a:p>
              <a:endParaRPr lang="en-US" dirty="0"/>
            </a:p>
          </p:txBody>
        </p:sp>
      </p:grpSp>
    </p:spTree>
    <p:extLst>
      <p:ext uri="{BB962C8B-B14F-4D97-AF65-F5344CB8AC3E}">
        <p14:creationId xmlns:p14="http://schemas.microsoft.com/office/powerpoint/2010/main" val="374948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2BEC68-93E9-4240-99CE-03E8E4B9D053}"/>
              </a:ext>
            </a:extLst>
          </p:cNvPr>
          <p:cNvSpPr>
            <a:spLocks noGrp="1"/>
          </p:cNvSpPr>
          <p:nvPr>
            <p:ph type="sldNum" sz="quarter" idx="12"/>
          </p:nvPr>
        </p:nvSpPr>
        <p:spPr/>
        <p:txBody>
          <a:bodyPr/>
          <a:lstStyle/>
          <a:p>
            <a:fld id="{AAEAE4A8-A6E5-453E-B946-FB774B73F48C}" type="slidenum">
              <a:rPr lang="en-US" smtClean="0"/>
              <a:pPr/>
              <a:t>31</a:t>
            </a:fld>
            <a:endParaRPr lang="en-US" dirty="0"/>
          </a:p>
        </p:txBody>
      </p:sp>
      <p:sp>
        <p:nvSpPr>
          <p:cNvPr id="5" name="TextBox 4">
            <a:extLst>
              <a:ext uri="{FF2B5EF4-FFF2-40B4-BE49-F238E27FC236}">
                <a16:creationId xmlns:a16="http://schemas.microsoft.com/office/drawing/2014/main" id="{9EBF0F2D-C20D-4FD8-BFA8-E5269FEEBD8A}"/>
              </a:ext>
            </a:extLst>
          </p:cNvPr>
          <p:cNvSpPr txBox="1"/>
          <p:nvPr/>
        </p:nvSpPr>
        <p:spPr>
          <a:xfrm>
            <a:off x="441960" y="3733237"/>
            <a:ext cx="3276600" cy="1015663"/>
          </a:xfrm>
          <a:prstGeom prst="rect">
            <a:avLst/>
          </a:prstGeom>
          <a:noFill/>
        </p:spPr>
        <p:txBody>
          <a:bodyPr wrap="square" rtlCol="0">
            <a:spAutoFit/>
          </a:bodyPr>
          <a:lstStyle/>
          <a:p>
            <a:pPr algn="ctr">
              <a:spcAft>
                <a:spcPts val="600"/>
              </a:spcAft>
            </a:pPr>
            <a:r>
              <a:rPr lang="en-US" sz="3000" b="1" dirty="0" smtClean="0">
                <a:solidFill>
                  <a:srgbClr val="222A73"/>
                </a:solidFill>
              </a:rPr>
              <a:t>(1) Share </a:t>
            </a:r>
            <a:r>
              <a:rPr lang="en-US" sz="3000" b="1" dirty="0">
                <a:solidFill>
                  <a:srgbClr val="222A73"/>
                </a:solidFill>
              </a:rPr>
              <a:t>CAV-related activities </a:t>
            </a:r>
          </a:p>
        </p:txBody>
      </p:sp>
      <p:sp>
        <p:nvSpPr>
          <p:cNvPr id="7" name="TextBox 6">
            <a:extLst>
              <a:ext uri="{FF2B5EF4-FFF2-40B4-BE49-F238E27FC236}">
                <a16:creationId xmlns:a16="http://schemas.microsoft.com/office/drawing/2014/main" id="{1EDB1C0E-5F9A-4EB3-A32C-EC05AB6D74C2}"/>
              </a:ext>
            </a:extLst>
          </p:cNvPr>
          <p:cNvSpPr txBox="1"/>
          <p:nvPr/>
        </p:nvSpPr>
        <p:spPr>
          <a:xfrm>
            <a:off x="4229100" y="3733237"/>
            <a:ext cx="3314700" cy="2400657"/>
          </a:xfrm>
          <a:prstGeom prst="rect">
            <a:avLst/>
          </a:prstGeom>
          <a:noFill/>
        </p:spPr>
        <p:txBody>
          <a:bodyPr wrap="square" rtlCol="0">
            <a:spAutoFit/>
          </a:bodyPr>
          <a:lstStyle/>
          <a:p>
            <a:pPr algn="ctr"/>
            <a:r>
              <a:rPr lang="en-US" sz="3000" b="1" dirty="0" smtClean="0">
                <a:solidFill>
                  <a:srgbClr val="222A73"/>
                </a:solidFill>
              </a:rPr>
              <a:t>(2) </a:t>
            </a:r>
            <a:r>
              <a:rPr lang="en-US" sz="3000" b="1" dirty="0">
                <a:solidFill>
                  <a:srgbClr val="222A73"/>
                </a:solidFill>
              </a:rPr>
              <a:t>Define implementation steps for member agencies and the Coalition </a:t>
            </a:r>
            <a:endParaRPr lang="en-US" sz="3000" dirty="0">
              <a:solidFill>
                <a:srgbClr val="222A73"/>
              </a:solidFill>
            </a:endParaRPr>
          </a:p>
        </p:txBody>
      </p:sp>
      <p:sp>
        <p:nvSpPr>
          <p:cNvPr id="14" name="TextBox 13">
            <a:extLst>
              <a:ext uri="{FF2B5EF4-FFF2-40B4-BE49-F238E27FC236}">
                <a16:creationId xmlns:a16="http://schemas.microsoft.com/office/drawing/2014/main" id="{F4336CA8-6B08-487E-B591-9B7DA088321E}"/>
              </a:ext>
            </a:extLst>
          </p:cNvPr>
          <p:cNvSpPr txBox="1"/>
          <p:nvPr/>
        </p:nvSpPr>
        <p:spPr>
          <a:xfrm>
            <a:off x="7940040" y="3694780"/>
            <a:ext cx="3870960" cy="1477328"/>
          </a:xfrm>
          <a:prstGeom prst="rect">
            <a:avLst/>
          </a:prstGeom>
          <a:noFill/>
        </p:spPr>
        <p:txBody>
          <a:bodyPr wrap="square" rtlCol="0">
            <a:spAutoFit/>
          </a:bodyPr>
          <a:lstStyle/>
          <a:p>
            <a:pPr algn="ctr">
              <a:spcAft>
                <a:spcPts val="600"/>
              </a:spcAft>
            </a:pPr>
            <a:r>
              <a:rPr lang="en-US" sz="3000" b="1" dirty="0" smtClean="0">
                <a:solidFill>
                  <a:srgbClr val="222A73"/>
                </a:solidFill>
              </a:rPr>
              <a:t>(3) </a:t>
            </a:r>
            <a:r>
              <a:rPr lang="en-US" sz="3000" b="1" dirty="0" smtClean="0">
                <a:solidFill>
                  <a:srgbClr val="222A73"/>
                </a:solidFill>
              </a:rPr>
              <a:t>Highlight what to pay attention to…. </a:t>
            </a:r>
            <a:r>
              <a:rPr lang="en-US" sz="3000" b="1" dirty="0">
                <a:solidFill>
                  <a:srgbClr val="222A73"/>
                </a:solidFill>
              </a:rPr>
              <a:t>a</a:t>
            </a:r>
            <a:r>
              <a:rPr lang="en-US" sz="3000" b="1" dirty="0" smtClean="0">
                <a:solidFill>
                  <a:srgbClr val="222A73"/>
                </a:solidFill>
              </a:rPr>
              <a:t>nd what not to</a:t>
            </a:r>
            <a:endParaRPr lang="en-US" sz="3000" b="1" dirty="0">
              <a:solidFill>
                <a:srgbClr val="222A73"/>
              </a:solidFill>
            </a:endParaRPr>
          </a:p>
        </p:txBody>
      </p:sp>
      <p:pic>
        <p:nvPicPr>
          <p:cNvPr id="17" name="Graphic 16" descr="Chat">
            <a:extLst>
              <a:ext uri="{FF2B5EF4-FFF2-40B4-BE49-F238E27FC236}">
                <a16:creationId xmlns:a16="http://schemas.microsoft.com/office/drawing/2014/main" id="{13729B1D-507C-4653-8C00-6A5C126E0D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19175" y="1676400"/>
            <a:ext cx="2057400" cy="2057400"/>
          </a:xfrm>
          <a:prstGeom prst="rect">
            <a:avLst/>
          </a:prstGeom>
        </p:spPr>
      </p:pic>
      <p:pic>
        <p:nvPicPr>
          <p:cNvPr id="19" name="Graphic 18" descr="Lightbulb">
            <a:extLst>
              <a:ext uri="{FF2B5EF4-FFF2-40B4-BE49-F238E27FC236}">
                <a16:creationId xmlns:a16="http://schemas.microsoft.com/office/drawing/2014/main" id="{BAF7F8A1-EB30-4F14-B4DE-9469F01473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029200" y="1927052"/>
            <a:ext cx="1600200" cy="1600200"/>
          </a:xfrm>
          <a:prstGeom prst="rect">
            <a:avLst/>
          </a:prstGeom>
        </p:spPr>
      </p:pic>
      <p:pic>
        <p:nvPicPr>
          <p:cNvPr id="21" name="Graphic 20" descr="Checklist">
            <a:extLst>
              <a:ext uri="{FF2B5EF4-FFF2-40B4-BE49-F238E27FC236}">
                <a16:creationId xmlns:a16="http://schemas.microsoft.com/office/drawing/2014/main" id="{E0177338-7947-4834-B0EF-C7D8273DD9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991600" y="1896572"/>
            <a:ext cx="1600200" cy="1600200"/>
          </a:xfrm>
          <a:prstGeom prst="rect">
            <a:avLst/>
          </a:prstGeom>
        </p:spPr>
      </p:pic>
      <p:sp>
        <p:nvSpPr>
          <p:cNvPr id="12" name="Title 3"/>
          <p:cNvSpPr>
            <a:spLocks noGrp="1"/>
          </p:cNvSpPr>
          <p:nvPr>
            <p:ph type="title"/>
          </p:nvPr>
        </p:nvSpPr>
        <p:spPr>
          <a:xfrm>
            <a:off x="356963" y="243131"/>
            <a:ext cx="11737065" cy="1128469"/>
          </a:xfrm>
        </p:spPr>
        <p:txBody>
          <a:bodyPr>
            <a:noAutofit/>
          </a:bodyPr>
          <a:lstStyle/>
          <a:p>
            <a:pPr>
              <a:lnSpc>
                <a:spcPct val="110000"/>
              </a:lnSpc>
            </a:pPr>
            <a:r>
              <a:rPr lang="en-US" sz="4000" dirty="0" smtClean="0">
                <a:solidFill>
                  <a:srgbClr val="4A66AC"/>
                </a:solidFill>
              </a:rPr>
              <a:t>I-95 Coalition CAV </a:t>
            </a:r>
            <a:r>
              <a:rPr lang="en-US" sz="4000" dirty="0" smtClean="0">
                <a:solidFill>
                  <a:srgbClr val="4A66AC"/>
                </a:solidFill>
              </a:rPr>
              <a:t>Focus Areas</a:t>
            </a:r>
            <a:endParaRPr lang="en-US" sz="3200" dirty="0">
              <a:solidFill>
                <a:srgbClr val="4A66AC"/>
              </a:solidFill>
            </a:endParaRPr>
          </a:p>
        </p:txBody>
      </p:sp>
    </p:spTree>
    <p:extLst>
      <p:ext uri="{BB962C8B-B14F-4D97-AF65-F5344CB8AC3E}">
        <p14:creationId xmlns:p14="http://schemas.microsoft.com/office/powerpoint/2010/main" val="32820066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32</a:t>
            </a:fld>
            <a:endParaRPr lang="en-US" dirty="0"/>
          </a:p>
        </p:txBody>
      </p:sp>
      <p:sp>
        <p:nvSpPr>
          <p:cNvPr id="4" name="Title 3"/>
          <p:cNvSpPr>
            <a:spLocks noGrp="1"/>
          </p:cNvSpPr>
          <p:nvPr>
            <p:ph type="title"/>
          </p:nvPr>
        </p:nvSpPr>
        <p:spPr/>
        <p:txBody>
          <a:bodyPr/>
          <a:lstStyle/>
          <a:p>
            <a:r>
              <a:rPr lang="en-US" dirty="0" smtClean="0"/>
              <a:t>Toll Violation </a:t>
            </a:r>
            <a:r>
              <a:rPr lang="en-US" dirty="0"/>
              <a:t>Enforcement </a:t>
            </a:r>
            <a:r>
              <a:rPr lang="en-US" dirty="0" smtClean="0"/>
              <a:t>Reciprocity</a:t>
            </a:r>
            <a:endParaRPr lang="en-US" dirty="0"/>
          </a:p>
        </p:txBody>
      </p:sp>
      <p:pic>
        <p:nvPicPr>
          <p:cNvPr id="36" name="Picture 12" descr="Image result for sunpa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5545" y="3331989"/>
            <a:ext cx="630307" cy="63030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37E09002-6315-4532-B1B5-365237D643DC}"/>
              </a:ext>
            </a:extLst>
          </p:cNvPr>
          <p:cNvGrpSpPr/>
          <p:nvPr/>
        </p:nvGrpSpPr>
        <p:grpSpPr>
          <a:xfrm>
            <a:off x="7786309" y="111774"/>
            <a:ext cx="3215471" cy="5876313"/>
            <a:chOff x="8066087" y="2360053"/>
            <a:chExt cx="2227263" cy="4070350"/>
          </a:xfrm>
        </p:grpSpPr>
        <p:sp>
          <p:nvSpPr>
            <p:cNvPr id="38" name="Freeform 8">
              <a:extLst>
                <a:ext uri="{FF2B5EF4-FFF2-40B4-BE49-F238E27FC236}">
                  <a16:creationId xmlns:a16="http://schemas.microsoft.com/office/drawing/2014/main" id="{E8F75DD8-602C-41C6-9727-1B9B62B74723}"/>
                </a:ext>
              </a:extLst>
            </p:cNvPr>
            <p:cNvSpPr>
              <a:spLocks/>
            </p:cNvSpPr>
            <p:nvPr/>
          </p:nvSpPr>
          <p:spPr bwMode="auto">
            <a:xfrm>
              <a:off x="8280400" y="4817503"/>
              <a:ext cx="742950" cy="766762"/>
            </a:xfrm>
            <a:custGeom>
              <a:avLst/>
              <a:gdLst>
                <a:gd name="T0" fmla="*/ 163810950 w 468"/>
                <a:gd name="T1" fmla="*/ 640119270 h 483"/>
                <a:gd name="T2" fmla="*/ 186491563 w 468"/>
                <a:gd name="T3" fmla="*/ 695562671 h 483"/>
                <a:gd name="T4" fmla="*/ 216733438 w 468"/>
                <a:gd name="T5" fmla="*/ 725804527 h 483"/>
                <a:gd name="T6" fmla="*/ 224294700 w 468"/>
                <a:gd name="T7" fmla="*/ 768646361 h 483"/>
                <a:gd name="T8" fmla="*/ 234375325 w 468"/>
                <a:gd name="T9" fmla="*/ 798888217 h 483"/>
                <a:gd name="T10" fmla="*/ 216733438 w 468"/>
                <a:gd name="T11" fmla="*/ 864412236 h 483"/>
                <a:gd name="T12" fmla="*/ 204133450 w 468"/>
                <a:gd name="T13" fmla="*/ 945057184 h 483"/>
                <a:gd name="T14" fmla="*/ 229335013 w 468"/>
                <a:gd name="T15" fmla="*/ 1076105223 h 483"/>
                <a:gd name="T16" fmla="*/ 259576888 w 468"/>
                <a:gd name="T17" fmla="*/ 1131548625 h 483"/>
                <a:gd name="T18" fmla="*/ 284778450 w 468"/>
                <a:gd name="T19" fmla="*/ 1166830789 h 483"/>
                <a:gd name="T20" fmla="*/ 294859075 w 468"/>
                <a:gd name="T21" fmla="*/ 1204633902 h 483"/>
                <a:gd name="T22" fmla="*/ 924898138 w 468"/>
                <a:gd name="T23" fmla="*/ 1197072644 h 483"/>
                <a:gd name="T24" fmla="*/ 967740000 w 468"/>
                <a:gd name="T25" fmla="*/ 1217233881 h 483"/>
                <a:gd name="T26" fmla="*/ 955140013 w 468"/>
                <a:gd name="T27" fmla="*/ 1126508315 h 483"/>
                <a:gd name="T28" fmla="*/ 962699688 w 468"/>
                <a:gd name="T29" fmla="*/ 1088706790 h 483"/>
                <a:gd name="T30" fmla="*/ 1023183438 w 468"/>
                <a:gd name="T31" fmla="*/ 1101306769 h 483"/>
                <a:gd name="T32" fmla="*/ 1083667188 w 468"/>
                <a:gd name="T33" fmla="*/ 1096266460 h 483"/>
                <a:gd name="T34" fmla="*/ 1063505938 w 468"/>
                <a:gd name="T35" fmla="*/ 1028223080 h 483"/>
                <a:gd name="T36" fmla="*/ 1071067200 w 468"/>
                <a:gd name="T37" fmla="*/ 975299039 h 483"/>
                <a:gd name="T38" fmla="*/ 1106349388 w 468"/>
                <a:gd name="T39" fmla="*/ 841731639 h 483"/>
                <a:gd name="T40" fmla="*/ 1144150938 w 468"/>
                <a:gd name="T41" fmla="*/ 768646361 h 483"/>
                <a:gd name="T42" fmla="*/ 1174392813 w 468"/>
                <a:gd name="T43" fmla="*/ 743444815 h 483"/>
                <a:gd name="T44" fmla="*/ 1161792825 w 468"/>
                <a:gd name="T45" fmla="*/ 725804527 h 483"/>
                <a:gd name="T46" fmla="*/ 1149191250 w 468"/>
                <a:gd name="T47" fmla="*/ 720764217 h 483"/>
                <a:gd name="T48" fmla="*/ 1106349388 w 468"/>
                <a:gd name="T49" fmla="*/ 713202960 h 483"/>
                <a:gd name="T50" fmla="*/ 1088707500 w 468"/>
                <a:gd name="T51" fmla="*/ 640119270 h 483"/>
                <a:gd name="T52" fmla="*/ 1028223750 w 468"/>
                <a:gd name="T53" fmla="*/ 592235539 h 483"/>
                <a:gd name="T54" fmla="*/ 985381888 w 468"/>
                <a:gd name="T55" fmla="*/ 506550282 h 483"/>
                <a:gd name="T56" fmla="*/ 962699688 w 468"/>
                <a:gd name="T57" fmla="*/ 471268118 h 483"/>
                <a:gd name="T58" fmla="*/ 894656263 w 468"/>
                <a:gd name="T59" fmla="*/ 428426283 h 483"/>
                <a:gd name="T60" fmla="*/ 871974063 w 468"/>
                <a:gd name="T61" fmla="*/ 393144119 h 483"/>
                <a:gd name="T62" fmla="*/ 846772500 w 468"/>
                <a:gd name="T63" fmla="*/ 362902263 h 483"/>
                <a:gd name="T64" fmla="*/ 743446888 w 468"/>
                <a:gd name="T65" fmla="*/ 284776677 h 483"/>
                <a:gd name="T66" fmla="*/ 700603438 w 468"/>
                <a:gd name="T67" fmla="*/ 246975151 h 483"/>
                <a:gd name="T68" fmla="*/ 652721263 w 468"/>
                <a:gd name="T69" fmla="*/ 181451132 h 483"/>
                <a:gd name="T70" fmla="*/ 622479388 w 468"/>
                <a:gd name="T71" fmla="*/ 143648019 h 483"/>
                <a:gd name="T72" fmla="*/ 519152188 w 468"/>
                <a:gd name="T73" fmla="*/ 108365854 h 483"/>
                <a:gd name="T74" fmla="*/ 519152188 w 468"/>
                <a:gd name="T75" fmla="*/ 40322474 h 483"/>
                <a:gd name="T76" fmla="*/ 544353750 w 468"/>
                <a:gd name="T77" fmla="*/ 17640288 h 483"/>
                <a:gd name="T78" fmla="*/ 544353750 w 468"/>
                <a:gd name="T79" fmla="*/ 0 h 483"/>
                <a:gd name="T80" fmla="*/ 0 w 468"/>
                <a:gd name="T81" fmla="*/ 70564329 h 4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68" h="483">
                  <a:moveTo>
                    <a:pt x="0" y="28"/>
                  </a:moveTo>
                  <a:lnTo>
                    <a:pt x="65" y="254"/>
                  </a:lnTo>
                  <a:lnTo>
                    <a:pt x="69" y="262"/>
                  </a:lnTo>
                  <a:lnTo>
                    <a:pt x="74" y="276"/>
                  </a:lnTo>
                  <a:lnTo>
                    <a:pt x="77" y="283"/>
                  </a:lnTo>
                  <a:lnTo>
                    <a:pt x="86" y="288"/>
                  </a:lnTo>
                  <a:lnTo>
                    <a:pt x="91" y="295"/>
                  </a:lnTo>
                  <a:lnTo>
                    <a:pt x="89" y="305"/>
                  </a:lnTo>
                  <a:lnTo>
                    <a:pt x="96" y="314"/>
                  </a:lnTo>
                  <a:lnTo>
                    <a:pt x="93" y="317"/>
                  </a:lnTo>
                  <a:lnTo>
                    <a:pt x="86" y="329"/>
                  </a:lnTo>
                  <a:lnTo>
                    <a:pt x="86" y="343"/>
                  </a:lnTo>
                  <a:lnTo>
                    <a:pt x="81" y="355"/>
                  </a:lnTo>
                  <a:lnTo>
                    <a:pt x="81" y="375"/>
                  </a:lnTo>
                  <a:lnTo>
                    <a:pt x="93" y="399"/>
                  </a:lnTo>
                  <a:lnTo>
                    <a:pt x="91" y="427"/>
                  </a:lnTo>
                  <a:lnTo>
                    <a:pt x="103" y="444"/>
                  </a:lnTo>
                  <a:lnTo>
                    <a:pt x="103" y="449"/>
                  </a:lnTo>
                  <a:lnTo>
                    <a:pt x="105" y="454"/>
                  </a:lnTo>
                  <a:lnTo>
                    <a:pt x="113" y="463"/>
                  </a:lnTo>
                  <a:lnTo>
                    <a:pt x="113" y="471"/>
                  </a:lnTo>
                  <a:lnTo>
                    <a:pt x="117" y="478"/>
                  </a:lnTo>
                  <a:lnTo>
                    <a:pt x="362" y="463"/>
                  </a:lnTo>
                  <a:lnTo>
                    <a:pt x="367" y="475"/>
                  </a:lnTo>
                  <a:lnTo>
                    <a:pt x="370" y="480"/>
                  </a:lnTo>
                  <a:lnTo>
                    <a:pt x="384" y="483"/>
                  </a:lnTo>
                  <a:lnTo>
                    <a:pt x="386" y="468"/>
                  </a:lnTo>
                  <a:lnTo>
                    <a:pt x="379" y="447"/>
                  </a:lnTo>
                  <a:lnTo>
                    <a:pt x="379" y="437"/>
                  </a:lnTo>
                  <a:lnTo>
                    <a:pt x="382" y="432"/>
                  </a:lnTo>
                  <a:lnTo>
                    <a:pt x="389" y="427"/>
                  </a:lnTo>
                  <a:lnTo>
                    <a:pt x="406" y="437"/>
                  </a:lnTo>
                  <a:lnTo>
                    <a:pt x="422" y="437"/>
                  </a:lnTo>
                  <a:lnTo>
                    <a:pt x="430" y="435"/>
                  </a:lnTo>
                  <a:lnTo>
                    <a:pt x="427" y="418"/>
                  </a:lnTo>
                  <a:lnTo>
                    <a:pt x="422" y="408"/>
                  </a:lnTo>
                  <a:lnTo>
                    <a:pt x="422" y="396"/>
                  </a:lnTo>
                  <a:lnTo>
                    <a:pt x="425" y="387"/>
                  </a:lnTo>
                  <a:lnTo>
                    <a:pt x="437" y="350"/>
                  </a:lnTo>
                  <a:lnTo>
                    <a:pt x="439" y="334"/>
                  </a:lnTo>
                  <a:lnTo>
                    <a:pt x="446" y="319"/>
                  </a:lnTo>
                  <a:lnTo>
                    <a:pt x="454" y="305"/>
                  </a:lnTo>
                  <a:lnTo>
                    <a:pt x="461" y="295"/>
                  </a:lnTo>
                  <a:lnTo>
                    <a:pt x="466" y="295"/>
                  </a:lnTo>
                  <a:lnTo>
                    <a:pt x="468" y="290"/>
                  </a:lnTo>
                  <a:lnTo>
                    <a:pt x="461" y="288"/>
                  </a:lnTo>
                  <a:lnTo>
                    <a:pt x="461" y="286"/>
                  </a:lnTo>
                  <a:lnTo>
                    <a:pt x="456" y="286"/>
                  </a:lnTo>
                  <a:lnTo>
                    <a:pt x="444" y="286"/>
                  </a:lnTo>
                  <a:lnTo>
                    <a:pt x="439" y="283"/>
                  </a:lnTo>
                  <a:lnTo>
                    <a:pt x="437" y="276"/>
                  </a:lnTo>
                  <a:lnTo>
                    <a:pt x="432" y="254"/>
                  </a:lnTo>
                  <a:lnTo>
                    <a:pt x="420" y="240"/>
                  </a:lnTo>
                  <a:lnTo>
                    <a:pt x="408" y="235"/>
                  </a:lnTo>
                  <a:lnTo>
                    <a:pt x="401" y="214"/>
                  </a:lnTo>
                  <a:lnTo>
                    <a:pt x="391" y="201"/>
                  </a:lnTo>
                  <a:lnTo>
                    <a:pt x="389" y="189"/>
                  </a:lnTo>
                  <a:lnTo>
                    <a:pt x="382" y="187"/>
                  </a:lnTo>
                  <a:lnTo>
                    <a:pt x="365" y="182"/>
                  </a:lnTo>
                  <a:lnTo>
                    <a:pt x="355" y="170"/>
                  </a:lnTo>
                  <a:lnTo>
                    <a:pt x="346" y="163"/>
                  </a:lnTo>
                  <a:lnTo>
                    <a:pt x="346" y="156"/>
                  </a:lnTo>
                  <a:lnTo>
                    <a:pt x="341" y="146"/>
                  </a:lnTo>
                  <a:lnTo>
                    <a:pt x="336" y="144"/>
                  </a:lnTo>
                  <a:lnTo>
                    <a:pt x="322" y="137"/>
                  </a:lnTo>
                  <a:lnTo>
                    <a:pt x="295" y="113"/>
                  </a:lnTo>
                  <a:lnTo>
                    <a:pt x="283" y="108"/>
                  </a:lnTo>
                  <a:lnTo>
                    <a:pt x="278" y="98"/>
                  </a:lnTo>
                  <a:lnTo>
                    <a:pt x="266" y="89"/>
                  </a:lnTo>
                  <a:lnTo>
                    <a:pt x="259" y="72"/>
                  </a:lnTo>
                  <a:lnTo>
                    <a:pt x="250" y="64"/>
                  </a:lnTo>
                  <a:lnTo>
                    <a:pt x="247" y="57"/>
                  </a:lnTo>
                  <a:lnTo>
                    <a:pt x="230" y="52"/>
                  </a:lnTo>
                  <a:lnTo>
                    <a:pt x="206" y="43"/>
                  </a:lnTo>
                  <a:lnTo>
                    <a:pt x="199" y="36"/>
                  </a:lnTo>
                  <a:lnTo>
                    <a:pt x="206" y="16"/>
                  </a:lnTo>
                  <a:lnTo>
                    <a:pt x="214" y="12"/>
                  </a:lnTo>
                  <a:lnTo>
                    <a:pt x="216" y="7"/>
                  </a:lnTo>
                  <a:lnTo>
                    <a:pt x="218" y="2"/>
                  </a:lnTo>
                  <a:lnTo>
                    <a:pt x="216" y="0"/>
                  </a:lnTo>
                  <a:lnTo>
                    <a:pt x="89" y="19"/>
                  </a:lnTo>
                  <a:lnTo>
                    <a:pt x="0" y="28"/>
                  </a:lnTo>
                  <a:close/>
                </a:path>
              </a:pathLst>
            </a:custGeom>
            <a:solidFill>
              <a:srgbClr val="FC9D5E"/>
            </a:solidFill>
            <a:ln w="9525">
              <a:solidFill>
                <a:schemeClr val="bg1">
                  <a:lumMod val="95000"/>
                </a:schemeClr>
              </a:solidFill>
              <a:round/>
              <a:headEnd/>
              <a:tailEnd/>
            </a:ln>
            <a:extLst/>
          </p:spPr>
          <p:txBody>
            <a:bodyPr/>
            <a:lstStyle/>
            <a:p>
              <a:endParaRPr lang="en-US" dirty="0"/>
            </a:p>
          </p:txBody>
        </p:sp>
        <p:sp>
          <p:nvSpPr>
            <p:cNvPr id="39" name="Freeform 9">
              <a:extLst>
                <a:ext uri="{FF2B5EF4-FFF2-40B4-BE49-F238E27FC236}">
                  <a16:creationId xmlns:a16="http://schemas.microsoft.com/office/drawing/2014/main" id="{670B91A3-8C7C-4282-90B9-D3CCFA222997}"/>
                </a:ext>
              </a:extLst>
            </p:cNvPr>
            <p:cNvSpPr>
              <a:spLocks noEditPoints="1"/>
            </p:cNvSpPr>
            <p:nvPr/>
          </p:nvSpPr>
          <p:spPr bwMode="auto">
            <a:xfrm>
              <a:off x="8523287" y="3961840"/>
              <a:ext cx="1060450" cy="592138"/>
            </a:xfrm>
            <a:custGeom>
              <a:avLst/>
              <a:gdLst>
                <a:gd name="T0" fmla="*/ 504031250 w 668"/>
                <a:gd name="T1" fmla="*/ 879534480 h 373"/>
                <a:gd name="T2" fmla="*/ 413305625 w 668"/>
                <a:gd name="T3" fmla="*/ 892136066 h 373"/>
                <a:gd name="T4" fmla="*/ 357862188 w 668"/>
                <a:gd name="T5" fmla="*/ 897176383 h 373"/>
                <a:gd name="T6" fmla="*/ 93246575 w 668"/>
                <a:gd name="T7" fmla="*/ 892136066 h 373"/>
                <a:gd name="T8" fmla="*/ 141128750 w 668"/>
                <a:gd name="T9" fmla="*/ 824090996 h 373"/>
                <a:gd name="T10" fmla="*/ 171370625 w 668"/>
                <a:gd name="T11" fmla="*/ 776208780 h 373"/>
                <a:gd name="T12" fmla="*/ 309980013 w 668"/>
                <a:gd name="T13" fmla="*/ 642639593 h 373"/>
                <a:gd name="T14" fmla="*/ 345262200 w 668"/>
                <a:gd name="T15" fmla="*/ 698083077 h 373"/>
                <a:gd name="T16" fmla="*/ 435987825 w 668"/>
                <a:gd name="T17" fmla="*/ 698083077 h 373"/>
                <a:gd name="T18" fmla="*/ 473789375 w 668"/>
                <a:gd name="T19" fmla="*/ 690523396 h 373"/>
                <a:gd name="T20" fmla="*/ 551915013 w 668"/>
                <a:gd name="T21" fmla="*/ 672881493 h 373"/>
                <a:gd name="T22" fmla="*/ 582156888 w 668"/>
                <a:gd name="T23" fmla="*/ 647679909 h 373"/>
                <a:gd name="T24" fmla="*/ 672882513 w 668"/>
                <a:gd name="T25" fmla="*/ 569555793 h 373"/>
                <a:gd name="T26" fmla="*/ 703124388 w 668"/>
                <a:gd name="T27" fmla="*/ 453628508 h 373"/>
                <a:gd name="T28" fmla="*/ 781248438 w 668"/>
                <a:gd name="T29" fmla="*/ 292338372 h 373"/>
                <a:gd name="T30" fmla="*/ 829132200 w 668"/>
                <a:gd name="T31" fmla="*/ 309978687 h 373"/>
                <a:gd name="T32" fmla="*/ 879535325 w 668"/>
                <a:gd name="T33" fmla="*/ 189011085 h 373"/>
                <a:gd name="T34" fmla="*/ 940019075 w 668"/>
                <a:gd name="T35" fmla="*/ 151209503 h 373"/>
                <a:gd name="T36" fmla="*/ 975301263 w 668"/>
                <a:gd name="T37" fmla="*/ 85685385 h 373"/>
                <a:gd name="T38" fmla="*/ 975301263 w 668"/>
                <a:gd name="T39" fmla="*/ 17640315 h 373"/>
                <a:gd name="T40" fmla="*/ 1083667188 w 668"/>
                <a:gd name="T41" fmla="*/ 68043482 h 373"/>
                <a:gd name="T42" fmla="*/ 1113909063 w 668"/>
                <a:gd name="T43" fmla="*/ 12599998 h 373"/>
                <a:gd name="T44" fmla="*/ 1169352500 w 668"/>
                <a:gd name="T45" fmla="*/ 25201584 h 373"/>
                <a:gd name="T46" fmla="*/ 1217236263 w 668"/>
                <a:gd name="T47" fmla="*/ 73083799 h 373"/>
                <a:gd name="T48" fmla="*/ 1285279688 w 668"/>
                <a:gd name="T49" fmla="*/ 120967602 h 373"/>
                <a:gd name="T50" fmla="*/ 1234876563 w 668"/>
                <a:gd name="T51" fmla="*/ 224293302 h 373"/>
                <a:gd name="T52" fmla="*/ 1295360313 w 668"/>
                <a:gd name="T53" fmla="*/ 241935204 h 373"/>
                <a:gd name="T54" fmla="*/ 1345763438 w 668"/>
                <a:gd name="T55" fmla="*/ 272177105 h 373"/>
                <a:gd name="T56" fmla="*/ 1381045625 w 668"/>
                <a:gd name="T57" fmla="*/ 284777103 h 373"/>
                <a:gd name="T58" fmla="*/ 1471771250 w 668"/>
                <a:gd name="T59" fmla="*/ 322580272 h 373"/>
                <a:gd name="T60" fmla="*/ 1476811563 w 668"/>
                <a:gd name="T61" fmla="*/ 362902806 h 373"/>
                <a:gd name="T62" fmla="*/ 1466730938 w 668"/>
                <a:gd name="T63" fmla="*/ 413305974 h 373"/>
                <a:gd name="T64" fmla="*/ 1519655013 w 668"/>
                <a:gd name="T65" fmla="*/ 461188189 h 373"/>
                <a:gd name="T66" fmla="*/ 1484372825 w 668"/>
                <a:gd name="T67" fmla="*/ 473789775 h 373"/>
                <a:gd name="T68" fmla="*/ 1496972813 w 668"/>
                <a:gd name="T69" fmla="*/ 496470407 h 373"/>
                <a:gd name="T70" fmla="*/ 1466730938 w 668"/>
                <a:gd name="T71" fmla="*/ 509071992 h 373"/>
                <a:gd name="T72" fmla="*/ 1502013125 w 668"/>
                <a:gd name="T73" fmla="*/ 526712307 h 373"/>
                <a:gd name="T74" fmla="*/ 1507053438 w 668"/>
                <a:gd name="T75" fmla="*/ 577115475 h 373"/>
                <a:gd name="T76" fmla="*/ 1459171263 w 668"/>
                <a:gd name="T77" fmla="*/ 577115475 h 373"/>
                <a:gd name="T78" fmla="*/ 1527214688 w 668"/>
                <a:gd name="T79" fmla="*/ 594757377 h 373"/>
                <a:gd name="T80" fmla="*/ 1605340325 w 668"/>
                <a:gd name="T81" fmla="*/ 582155792 h 373"/>
                <a:gd name="T82" fmla="*/ 1610380638 w 668"/>
                <a:gd name="T83" fmla="*/ 672881493 h 373"/>
                <a:gd name="T84" fmla="*/ 1597779063 w 668"/>
                <a:gd name="T85" fmla="*/ 297378689 h 373"/>
                <a:gd name="T86" fmla="*/ 1605340325 w 668"/>
                <a:gd name="T87" fmla="*/ 332660906 h 373"/>
                <a:gd name="T88" fmla="*/ 1575098450 w 668"/>
                <a:gd name="T89" fmla="*/ 413305974 h 373"/>
                <a:gd name="T90" fmla="*/ 1592738750 w 668"/>
                <a:gd name="T91" fmla="*/ 521671990 h 373"/>
                <a:gd name="T92" fmla="*/ 1635582200 w 668"/>
                <a:gd name="T93" fmla="*/ 383064073 h 373"/>
                <a:gd name="T94" fmla="*/ 1648182188 w 668"/>
                <a:gd name="T95" fmla="*/ 297378689 h 373"/>
                <a:gd name="T96" fmla="*/ 1683464375 w 668"/>
                <a:gd name="T97" fmla="*/ 249494886 h 3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68" h="373">
                  <a:moveTo>
                    <a:pt x="639" y="272"/>
                  </a:moveTo>
                  <a:lnTo>
                    <a:pt x="426" y="313"/>
                  </a:lnTo>
                  <a:lnTo>
                    <a:pt x="200" y="349"/>
                  </a:lnTo>
                  <a:lnTo>
                    <a:pt x="195" y="349"/>
                  </a:lnTo>
                  <a:lnTo>
                    <a:pt x="185" y="351"/>
                  </a:lnTo>
                  <a:lnTo>
                    <a:pt x="164" y="354"/>
                  </a:lnTo>
                  <a:lnTo>
                    <a:pt x="164" y="349"/>
                  </a:lnTo>
                  <a:lnTo>
                    <a:pt x="142" y="354"/>
                  </a:lnTo>
                  <a:lnTo>
                    <a:pt x="142" y="356"/>
                  </a:lnTo>
                  <a:lnTo>
                    <a:pt x="0" y="373"/>
                  </a:lnTo>
                  <a:lnTo>
                    <a:pt x="5" y="368"/>
                  </a:lnTo>
                  <a:lnTo>
                    <a:pt x="37" y="354"/>
                  </a:lnTo>
                  <a:lnTo>
                    <a:pt x="39" y="346"/>
                  </a:lnTo>
                  <a:lnTo>
                    <a:pt x="56" y="334"/>
                  </a:lnTo>
                  <a:lnTo>
                    <a:pt x="56" y="327"/>
                  </a:lnTo>
                  <a:lnTo>
                    <a:pt x="58" y="322"/>
                  </a:lnTo>
                  <a:lnTo>
                    <a:pt x="68" y="317"/>
                  </a:lnTo>
                  <a:lnTo>
                    <a:pt x="68" y="308"/>
                  </a:lnTo>
                  <a:lnTo>
                    <a:pt x="77" y="301"/>
                  </a:lnTo>
                  <a:lnTo>
                    <a:pt x="121" y="262"/>
                  </a:lnTo>
                  <a:lnTo>
                    <a:pt x="123" y="255"/>
                  </a:lnTo>
                  <a:lnTo>
                    <a:pt x="125" y="257"/>
                  </a:lnTo>
                  <a:lnTo>
                    <a:pt x="123" y="265"/>
                  </a:lnTo>
                  <a:lnTo>
                    <a:pt x="137" y="277"/>
                  </a:lnTo>
                  <a:lnTo>
                    <a:pt x="154" y="284"/>
                  </a:lnTo>
                  <a:lnTo>
                    <a:pt x="164" y="286"/>
                  </a:lnTo>
                  <a:lnTo>
                    <a:pt x="173" y="277"/>
                  </a:lnTo>
                  <a:lnTo>
                    <a:pt x="173" y="272"/>
                  </a:lnTo>
                  <a:lnTo>
                    <a:pt x="181" y="267"/>
                  </a:lnTo>
                  <a:lnTo>
                    <a:pt x="188" y="274"/>
                  </a:lnTo>
                  <a:lnTo>
                    <a:pt x="193" y="277"/>
                  </a:lnTo>
                  <a:lnTo>
                    <a:pt x="197" y="274"/>
                  </a:lnTo>
                  <a:lnTo>
                    <a:pt x="219" y="267"/>
                  </a:lnTo>
                  <a:lnTo>
                    <a:pt x="224" y="253"/>
                  </a:lnTo>
                  <a:lnTo>
                    <a:pt x="226" y="253"/>
                  </a:lnTo>
                  <a:lnTo>
                    <a:pt x="231" y="257"/>
                  </a:lnTo>
                  <a:lnTo>
                    <a:pt x="248" y="241"/>
                  </a:lnTo>
                  <a:lnTo>
                    <a:pt x="253" y="245"/>
                  </a:lnTo>
                  <a:lnTo>
                    <a:pt x="267" y="226"/>
                  </a:lnTo>
                  <a:lnTo>
                    <a:pt x="265" y="219"/>
                  </a:lnTo>
                  <a:lnTo>
                    <a:pt x="265" y="207"/>
                  </a:lnTo>
                  <a:lnTo>
                    <a:pt x="279" y="180"/>
                  </a:lnTo>
                  <a:lnTo>
                    <a:pt x="298" y="111"/>
                  </a:lnTo>
                  <a:lnTo>
                    <a:pt x="301" y="108"/>
                  </a:lnTo>
                  <a:lnTo>
                    <a:pt x="310" y="116"/>
                  </a:lnTo>
                  <a:lnTo>
                    <a:pt x="313" y="120"/>
                  </a:lnTo>
                  <a:lnTo>
                    <a:pt x="317" y="125"/>
                  </a:lnTo>
                  <a:lnTo>
                    <a:pt x="329" y="123"/>
                  </a:lnTo>
                  <a:lnTo>
                    <a:pt x="337" y="111"/>
                  </a:lnTo>
                  <a:lnTo>
                    <a:pt x="342" y="84"/>
                  </a:lnTo>
                  <a:lnTo>
                    <a:pt x="349" y="75"/>
                  </a:lnTo>
                  <a:lnTo>
                    <a:pt x="358" y="80"/>
                  </a:lnTo>
                  <a:lnTo>
                    <a:pt x="366" y="63"/>
                  </a:lnTo>
                  <a:lnTo>
                    <a:pt x="373" y="60"/>
                  </a:lnTo>
                  <a:lnTo>
                    <a:pt x="378" y="53"/>
                  </a:lnTo>
                  <a:lnTo>
                    <a:pt x="382" y="39"/>
                  </a:lnTo>
                  <a:lnTo>
                    <a:pt x="387" y="34"/>
                  </a:lnTo>
                  <a:lnTo>
                    <a:pt x="387" y="31"/>
                  </a:lnTo>
                  <a:lnTo>
                    <a:pt x="385" y="29"/>
                  </a:lnTo>
                  <a:lnTo>
                    <a:pt x="387" y="7"/>
                  </a:lnTo>
                  <a:lnTo>
                    <a:pt x="387" y="5"/>
                  </a:lnTo>
                  <a:lnTo>
                    <a:pt x="392" y="0"/>
                  </a:lnTo>
                  <a:lnTo>
                    <a:pt x="430" y="27"/>
                  </a:lnTo>
                  <a:lnTo>
                    <a:pt x="435" y="27"/>
                  </a:lnTo>
                  <a:lnTo>
                    <a:pt x="438" y="27"/>
                  </a:lnTo>
                  <a:lnTo>
                    <a:pt x="442" y="5"/>
                  </a:lnTo>
                  <a:lnTo>
                    <a:pt x="450" y="5"/>
                  </a:lnTo>
                  <a:lnTo>
                    <a:pt x="454" y="7"/>
                  </a:lnTo>
                  <a:lnTo>
                    <a:pt x="464" y="10"/>
                  </a:lnTo>
                  <a:lnTo>
                    <a:pt x="459" y="17"/>
                  </a:lnTo>
                  <a:lnTo>
                    <a:pt x="469" y="29"/>
                  </a:lnTo>
                  <a:lnTo>
                    <a:pt x="483" y="29"/>
                  </a:lnTo>
                  <a:lnTo>
                    <a:pt x="490" y="36"/>
                  </a:lnTo>
                  <a:lnTo>
                    <a:pt x="502" y="41"/>
                  </a:lnTo>
                  <a:lnTo>
                    <a:pt x="510" y="48"/>
                  </a:lnTo>
                  <a:lnTo>
                    <a:pt x="507" y="56"/>
                  </a:lnTo>
                  <a:lnTo>
                    <a:pt x="498" y="72"/>
                  </a:lnTo>
                  <a:lnTo>
                    <a:pt x="490" y="89"/>
                  </a:lnTo>
                  <a:lnTo>
                    <a:pt x="493" y="101"/>
                  </a:lnTo>
                  <a:lnTo>
                    <a:pt x="505" y="101"/>
                  </a:lnTo>
                  <a:lnTo>
                    <a:pt x="514" y="96"/>
                  </a:lnTo>
                  <a:lnTo>
                    <a:pt x="524" y="106"/>
                  </a:lnTo>
                  <a:lnTo>
                    <a:pt x="529" y="108"/>
                  </a:lnTo>
                  <a:lnTo>
                    <a:pt x="534" y="108"/>
                  </a:lnTo>
                  <a:lnTo>
                    <a:pt x="541" y="116"/>
                  </a:lnTo>
                  <a:lnTo>
                    <a:pt x="543" y="116"/>
                  </a:lnTo>
                  <a:lnTo>
                    <a:pt x="548" y="113"/>
                  </a:lnTo>
                  <a:lnTo>
                    <a:pt x="553" y="113"/>
                  </a:lnTo>
                  <a:lnTo>
                    <a:pt x="572" y="123"/>
                  </a:lnTo>
                  <a:lnTo>
                    <a:pt x="584" y="128"/>
                  </a:lnTo>
                  <a:lnTo>
                    <a:pt x="594" y="135"/>
                  </a:lnTo>
                  <a:lnTo>
                    <a:pt x="591" y="140"/>
                  </a:lnTo>
                  <a:lnTo>
                    <a:pt x="586" y="144"/>
                  </a:lnTo>
                  <a:lnTo>
                    <a:pt x="589" y="156"/>
                  </a:lnTo>
                  <a:lnTo>
                    <a:pt x="586" y="161"/>
                  </a:lnTo>
                  <a:lnTo>
                    <a:pt x="582" y="164"/>
                  </a:lnTo>
                  <a:lnTo>
                    <a:pt x="598" y="171"/>
                  </a:lnTo>
                  <a:lnTo>
                    <a:pt x="603" y="183"/>
                  </a:lnTo>
                  <a:lnTo>
                    <a:pt x="601" y="185"/>
                  </a:lnTo>
                  <a:lnTo>
                    <a:pt x="598" y="190"/>
                  </a:lnTo>
                  <a:lnTo>
                    <a:pt x="589" y="188"/>
                  </a:lnTo>
                  <a:lnTo>
                    <a:pt x="586" y="193"/>
                  </a:lnTo>
                  <a:lnTo>
                    <a:pt x="591" y="197"/>
                  </a:lnTo>
                  <a:lnTo>
                    <a:pt x="594" y="197"/>
                  </a:lnTo>
                  <a:lnTo>
                    <a:pt x="594" y="200"/>
                  </a:lnTo>
                  <a:lnTo>
                    <a:pt x="586" y="202"/>
                  </a:lnTo>
                  <a:lnTo>
                    <a:pt x="582" y="202"/>
                  </a:lnTo>
                  <a:lnTo>
                    <a:pt x="582" y="205"/>
                  </a:lnTo>
                  <a:lnTo>
                    <a:pt x="586" y="209"/>
                  </a:lnTo>
                  <a:lnTo>
                    <a:pt x="596" y="209"/>
                  </a:lnTo>
                  <a:lnTo>
                    <a:pt x="606" y="214"/>
                  </a:lnTo>
                  <a:lnTo>
                    <a:pt x="608" y="219"/>
                  </a:lnTo>
                  <a:lnTo>
                    <a:pt x="598" y="229"/>
                  </a:lnTo>
                  <a:lnTo>
                    <a:pt x="594" y="229"/>
                  </a:lnTo>
                  <a:lnTo>
                    <a:pt x="579" y="224"/>
                  </a:lnTo>
                  <a:lnTo>
                    <a:pt x="579" y="229"/>
                  </a:lnTo>
                  <a:lnTo>
                    <a:pt x="589" y="233"/>
                  </a:lnTo>
                  <a:lnTo>
                    <a:pt x="596" y="241"/>
                  </a:lnTo>
                  <a:lnTo>
                    <a:pt x="606" y="236"/>
                  </a:lnTo>
                  <a:lnTo>
                    <a:pt x="615" y="231"/>
                  </a:lnTo>
                  <a:lnTo>
                    <a:pt x="625" y="231"/>
                  </a:lnTo>
                  <a:lnTo>
                    <a:pt x="637" y="231"/>
                  </a:lnTo>
                  <a:lnTo>
                    <a:pt x="646" y="260"/>
                  </a:lnTo>
                  <a:lnTo>
                    <a:pt x="639" y="267"/>
                  </a:lnTo>
                  <a:lnTo>
                    <a:pt x="637" y="267"/>
                  </a:lnTo>
                  <a:lnTo>
                    <a:pt x="639" y="272"/>
                  </a:lnTo>
                  <a:close/>
                  <a:moveTo>
                    <a:pt x="634" y="118"/>
                  </a:moveTo>
                  <a:lnTo>
                    <a:pt x="637" y="118"/>
                  </a:lnTo>
                  <a:lnTo>
                    <a:pt x="637" y="128"/>
                  </a:lnTo>
                  <a:lnTo>
                    <a:pt x="637" y="132"/>
                  </a:lnTo>
                  <a:lnTo>
                    <a:pt x="630" y="140"/>
                  </a:lnTo>
                  <a:lnTo>
                    <a:pt x="627" y="147"/>
                  </a:lnTo>
                  <a:lnTo>
                    <a:pt x="625" y="164"/>
                  </a:lnTo>
                  <a:lnTo>
                    <a:pt x="627" y="178"/>
                  </a:lnTo>
                  <a:lnTo>
                    <a:pt x="627" y="195"/>
                  </a:lnTo>
                  <a:lnTo>
                    <a:pt x="632" y="207"/>
                  </a:lnTo>
                  <a:lnTo>
                    <a:pt x="634" y="190"/>
                  </a:lnTo>
                  <a:lnTo>
                    <a:pt x="639" y="173"/>
                  </a:lnTo>
                  <a:lnTo>
                    <a:pt x="649" y="152"/>
                  </a:lnTo>
                  <a:lnTo>
                    <a:pt x="654" y="140"/>
                  </a:lnTo>
                  <a:lnTo>
                    <a:pt x="656" y="132"/>
                  </a:lnTo>
                  <a:lnTo>
                    <a:pt x="654" y="118"/>
                  </a:lnTo>
                  <a:lnTo>
                    <a:pt x="656" y="113"/>
                  </a:lnTo>
                  <a:lnTo>
                    <a:pt x="668" y="104"/>
                  </a:lnTo>
                  <a:lnTo>
                    <a:pt x="668" y="99"/>
                  </a:lnTo>
                  <a:lnTo>
                    <a:pt x="642" y="108"/>
                  </a:lnTo>
                  <a:lnTo>
                    <a:pt x="634" y="118"/>
                  </a:lnTo>
                  <a:close/>
                </a:path>
              </a:pathLst>
            </a:custGeom>
            <a:solidFill>
              <a:srgbClr val="FC9D5E"/>
            </a:solidFill>
            <a:ln w="9525">
              <a:solidFill>
                <a:schemeClr val="bg1">
                  <a:lumMod val="95000"/>
                </a:schemeClr>
              </a:solidFill>
              <a:round/>
              <a:headEnd/>
              <a:tailEnd/>
            </a:ln>
            <a:extLst/>
          </p:spPr>
          <p:txBody>
            <a:bodyPr/>
            <a:lstStyle/>
            <a:p>
              <a:endParaRPr lang="en-US" dirty="0"/>
            </a:p>
          </p:txBody>
        </p:sp>
        <p:sp>
          <p:nvSpPr>
            <p:cNvPr id="40" name="Freeform 10">
              <a:extLst>
                <a:ext uri="{FF2B5EF4-FFF2-40B4-BE49-F238E27FC236}">
                  <a16:creationId xmlns:a16="http://schemas.microsoft.com/office/drawing/2014/main" id="{13CDE919-35D5-4CBC-8422-4047FF7F3769}"/>
                </a:ext>
              </a:extLst>
            </p:cNvPr>
            <p:cNvSpPr>
              <a:spLocks/>
            </p:cNvSpPr>
            <p:nvPr/>
          </p:nvSpPr>
          <p:spPr bwMode="auto">
            <a:xfrm>
              <a:off x="8867775" y="2901390"/>
              <a:ext cx="1020762" cy="782638"/>
            </a:xfrm>
            <a:custGeom>
              <a:avLst/>
              <a:gdLst>
                <a:gd name="T0" fmla="*/ 1239916268 w 643"/>
                <a:gd name="T1" fmla="*/ 1113909774 h 493"/>
                <a:gd name="T2" fmla="*/ 1214714717 w 643"/>
                <a:gd name="T3" fmla="*/ 1156751664 h 493"/>
                <a:gd name="T4" fmla="*/ 1192034116 w 643"/>
                <a:gd name="T5" fmla="*/ 1194554826 h 493"/>
                <a:gd name="T6" fmla="*/ 1184472857 w 643"/>
                <a:gd name="T7" fmla="*/ 1242437031 h 493"/>
                <a:gd name="T8" fmla="*/ 1222275976 w 643"/>
                <a:gd name="T9" fmla="*/ 1199595141 h 493"/>
                <a:gd name="T10" fmla="*/ 1295359678 w 643"/>
                <a:gd name="T11" fmla="*/ 1194554826 h 493"/>
                <a:gd name="T12" fmla="*/ 1378525587 w 643"/>
                <a:gd name="T13" fmla="*/ 1156751664 h 493"/>
                <a:gd name="T14" fmla="*/ 1524694578 w 643"/>
                <a:gd name="T15" fmla="*/ 1053425985 h 493"/>
                <a:gd name="T16" fmla="*/ 1572576730 w 643"/>
                <a:gd name="T17" fmla="*/ 1018143775 h 493"/>
                <a:gd name="T18" fmla="*/ 1615420159 w 643"/>
                <a:gd name="T19" fmla="*/ 975300298 h 493"/>
                <a:gd name="T20" fmla="*/ 1597778280 w 643"/>
                <a:gd name="T21" fmla="*/ 980340614 h 493"/>
                <a:gd name="T22" fmla="*/ 1529734888 w 643"/>
                <a:gd name="T23" fmla="*/ 1010582508 h 493"/>
                <a:gd name="T24" fmla="*/ 1494452718 w 643"/>
                <a:gd name="T25" fmla="*/ 1035784087 h 493"/>
                <a:gd name="T26" fmla="*/ 1542334870 w 643"/>
                <a:gd name="T27" fmla="*/ 962700303 h 493"/>
                <a:gd name="T28" fmla="*/ 1507052699 w 643"/>
                <a:gd name="T29" fmla="*/ 992942197 h 493"/>
                <a:gd name="T30" fmla="*/ 1365924018 w 643"/>
                <a:gd name="T31" fmla="*/ 1071066297 h 493"/>
                <a:gd name="T32" fmla="*/ 1270158128 w 643"/>
                <a:gd name="T33" fmla="*/ 1139111353 h 493"/>
                <a:gd name="T34" fmla="*/ 1257558147 w 643"/>
                <a:gd name="T35" fmla="*/ 1083667880 h 493"/>
                <a:gd name="T36" fmla="*/ 1287800007 w 643"/>
                <a:gd name="T37" fmla="*/ 1018143775 h 493"/>
                <a:gd name="T38" fmla="*/ 1252517836 w 643"/>
                <a:gd name="T39" fmla="*/ 788808616 h 493"/>
                <a:gd name="T40" fmla="*/ 1222275976 w 643"/>
                <a:gd name="T41" fmla="*/ 551913778 h 493"/>
                <a:gd name="T42" fmla="*/ 1197074426 w 643"/>
                <a:gd name="T43" fmla="*/ 400704306 h 493"/>
                <a:gd name="T44" fmla="*/ 1166832566 w 643"/>
                <a:gd name="T45" fmla="*/ 375502727 h 493"/>
                <a:gd name="T46" fmla="*/ 1161792256 w 643"/>
                <a:gd name="T47" fmla="*/ 332660838 h 493"/>
                <a:gd name="T48" fmla="*/ 1136590706 w 643"/>
                <a:gd name="T49" fmla="*/ 199091677 h 493"/>
                <a:gd name="T50" fmla="*/ 1093747277 w 643"/>
                <a:gd name="T51" fmla="*/ 55443473 h 493"/>
                <a:gd name="T52" fmla="*/ 1076106985 w 643"/>
                <a:gd name="T53" fmla="*/ 0 h 493"/>
                <a:gd name="T54" fmla="*/ 816530225 w 643"/>
                <a:gd name="T55" fmla="*/ 55443473 h 493"/>
                <a:gd name="T56" fmla="*/ 725804644 w 643"/>
                <a:gd name="T57" fmla="*/ 133567573 h 493"/>
                <a:gd name="T58" fmla="*/ 657761253 w 643"/>
                <a:gd name="T59" fmla="*/ 249494834 h 493"/>
                <a:gd name="T60" fmla="*/ 574595344 w 643"/>
                <a:gd name="T61" fmla="*/ 357862416 h 493"/>
                <a:gd name="T62" fmla="*/ 579635654 w 643"/>
                <a:gd name="T63" fmla="*/ 400704306 h 493"/>
                <a:gd name="T64" fmla="*/ 609877514 w 643"/>
                <a:gd name="T65" fmla="*/ 418346205 h 493"/>
                <a:gd name="T66" fmla="*/ 622479083 w 643"/>
                <a:gd name="T67" fmla="*/ 478829993 h 493"/>
                <a:gd name="T68" fmla="*/ 519151933 w 643"/>
                <a:gd name="T69" fmla="*/ 599797571 h 493"/>
                <a:gd name="T70" fmla="*/ 337700772 w 643"/>
                <a:gd name="T71" fmla="*/ 630039465 h 493"/>
                <a:gd name="T72" fmla="*/ 199093040 w 643"/>
                <a:gd name="T73" fmla="*/ 642639461 h 493"/>
                <a:gd name="T74" fmla="*/ 100806201 w 643"/>
                <a:gd name="T75" fmla="*/ 715724832 h 493"/>
                <a:gd name="T76" fmla="*/ 151209301 w 643"/>
                <a:gd name="T77" fmla="*/ 788808616 h 493"/>
                <a:gd name="T78" fmla="*/ 131048061 w 643"/>
                <a:gd name="T79" fmla="*/ 836692410 h 493"/>
                <a:gd name="T80" fmla="*/ 0 w 643"/>
                <a:gd name="T81" fmla="*/ 980340614 h 493"/>
                <a:gd name="T82" fmla="*/ 899696134 w 643"/>
                <a:gd name="T83" fmla="*/ 889614931 h 493"/>
                <a:gd name="T84" fmla="*/ 919857374 w 643"/>
                <a:gd name="T85" fmla="*/ 909776194 h 493"/>
                <a:gd name="T86" fmla="*/ 967739526 w 643"/>
                <a:gd name="T87" fmla="*/ 970259982 h 493"/>
                <a:gd name="T88" fmla="*/ 985381405 w 643"/>
                <a:gd name="T89" fmla="*/ 1005542192 h 4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43" h="493">
                  <a:moveTo>
                    <a:pt x="417" y="406"/>
                  </a:moveTo>
                  <a:lnTo>
                    <a:pt x="487" y="430"/>
                  </a:lnTo>
                  <a:lnTo>
                    <a:pt x="492" y="442"/>
                  </a:lnTo>
                  <a:lnTo>
                    <a:pt x="487" y="447"/>
                  </a:lnTo>
                  <a:lnTo>
                    <a:pt x="482" y="452"/>
                  </a:lnTo>
                  <a:lnTo>
                    <a:pt x="482" y="459"/>
                  </a:lnTo>
                  <a:lnTo>
                    <a:pt x="482" y="471"/>
                  </a:lnTo>
                  <a:lnTo>
                    <a:pt x="478" y="471"/>
                  </a:lnTo>
                  <a:lnTo>
                    <a:pt x="473" y="474"/>
                  </a:lnTo>
                  <a:lnTo>
                    <a:pt x="468" y="488"/>
                  </a:lnTo>
                  <a:lnTo>
                    <a:pt x="468" y="493"/>
                  </a:lnTo>
                  <a:lnTo>
                    <a:pt x="470" y="493"/>
                  </a:lnTo>
                  <a:lnTo>
                    <a:pt x="473" y="490"/>
                  </a:lnTo>
                  <a:lnTo>
                    <a:pt x="475" y="488"/>
                  </a:lnTo>
                  <a:lnTo>
                    <a:pt x="485" y="476"/>
                  </a:lnTo>
                  <a:lnTo>
                    <a:pt x="492" y="478"/>
                  </a:lnTo>
                  <a:lnTo>
                    <a:pt x="506" y="478"/>
                  </a:lnTo>
                  <a:lnTo>
                    <a:pt x="514" y="474"/>
                  </a:lnTo>
                  <a:lnTo>
                    <a:pt x="526" y="471"/>
                  </a:lnTo>
                  <a:lnTo>
                    <a:pt x="538" y="464"/>
                  </a:lnTo>
                  <a:lnTo>
                    <a:pt x="547" y="459"/>
                  </a:lnTo>
                  <a:lnTo>
                    <a:pt x="557" y="452"/>
                  </a:lnTo>
                  <a:lnTo>
                    <a:pt x="595" y="425"/>
                  </a:lnTo>
                  <a:lnTo>
                    <a:pt x="605" y="418"/>
                  </a:lnTo>
                  <a:lnTo>
                    <a:pt x="612" y="411"/>
                  </a:lnTo>
                  <a:lnTo>
                    <a:pt x="619" y="409"/>
                  </a:lnTo>
                  <a:lnTo>
                    <a:pt x="624" y="404"/>
                  </a:lnTo>
                  <a:lnTo>
                    <a:pt x="634" y="399"/>
                  </a:lnTo>
                  <a:lnTo>
                    <a:pt x="638" y="397"/>
                  </a:lnTo>
                  <a:lnTo>
                    <a:pt x="641" y="387"/>
                  </a:lnTo>
                  <a:lnTo>
                    <a:pt x="643" y="382"/>
                  </a:lnTo>
                  <a:lnTo>
                    <a:pt x="641" y="382"/>
                  </a:lnTo>
                  <a:lnTo>
                    <a:pt x="634" y="389"/>
                  </a:lnTo>
                  <a:lnTo>
                    <a:pt x="624" y="392"/>
                  </a:lnTo>
                  <a:lnTo>
                    <a:pt x="614" y="397"/>
                  </a:lnTo>
                  <a:lnTo>
                    <a:pt x="607" y="401"/>
                  </a:lnTo>
                  <a:lnTo>
                    <a:pt x="605" y="409"/>
                  </a:lnTo>
                  <a:lnTo>
                    <a:pt x="595" y="413"/>
                  </a:lnTo>
                  <a:lnTo>
                    <a:pt x="593" y="411"/>
                  </a:lnTo>
                  <a:lnTo>
                    <a:pt x="598" y="404"/>
                  </a:lnTo>
                  <a:lnTo>
                    <a:pt x="605" y="397"/>
                  </a:lnTo>
                  <a:lnTo>
                    <a:pt x="612" y="382"/>
                  </a:lnTo>
                  <a:lnTo>
                    <a:pt x="610" y="380"/>
                  </a:lnTo>
                  <a:lnTo>
                    <a:pt x="602" y="387"/>
                  </a:lnTo>
                  <a:lnTo>
                    <a:pt x="598" y="394"/>
                  </a:lnTo>
                  <a:lnTo>
                    <a:pt x="593" y="399"/>
                  </a:lnTo>
                  <a:lnTo>
                    <a:pt x="571" y="411"/>
                  </a:lnTo>
                  <a:lnTo>
                    <a:pt x="542" y="425"/>
                  </a:lnTo>
                  <a:lnTo>
                    <a:pt x="521" y="438"/>
                  </a:lnTo>
                  <a:lnTo>
                    <a:pt x="511" y="440"/>
                  </a:lnTo>
                  <a:lnTo>
                    <a:pt x="504" y="452"/>
                  </a:lnTo>
                  <a:lnTo>
                    <a:pt x="499" y="450"/>
                  </a:lnTo>
                  <a:lnTo>
                    <a:pt x="497" y="440"/>
                  </a:lnTo>
                  <a:lnTo>
                    <a:pt x="499" y="430"/>
                  </a:lnTo>
                  <a:lnTo>
                    <a:pt x="506" y="425"/>
                  </a:lnTo>
                  <a:lnTo>
                    <a:pt x="499" y="416"/>
                  </a:lnTo>
                  <a:lnTo>
                    <a:pt x="511" y="404"/>
                  </a:lnTo>
                  <a:lnTo>
                    <a:pt x="514" y="397"/>
                  </a:lnTo>
                  <a:lnTo>
                    <a:pt x="506" y="389"/>
                  </a:lnTo>
                  <a:lnTo>
                    <a:pt x="497" y="313"/>
                  </a:lnTo>
                  <a:lnTo>
                    <a:pt x="494" y="310"/>
                  </a:lnTo>
                  <a:lnTo>
                    <a:pt x="494" y="236"/>
                  </a:lnTo>
                  <a:lnTo>
                    <a:pt x="485" y="219"/>
                  </a:lnTo>
                  <a:lnTo>
                    <a:pt x="480" y="200"/>
                  </a:lnTo>
                  <a:lnTo>
                    <a:pt x="480" y="185"/>
                  </a:lnTo>
                  <a:lnTo>
                    <a:pt x="475" y="159"/>
                  </a:lnTo>
                  <a:lnTo>
                    <a:pt x="466" y="144"/>
                  </a:lnTo>
                  <a:lnTo>
                    <a:pt x="461" y="144"/>
                  </a:lnTo>
                  <a:lnTo>
                    <a:pt x="463" y="149"/>
                  </a:lnTo>
                  <a:lnTo>
                    <a:pt x="461" y="149"/>
                  </a:lnTo>
                  <a:lnTo>
                    <a:pt x="458" y="144"/>
                  </a:lnTo>
                  <a:lnTo>
                    <a:pt x="461" y="132"/>
                  </a:lnTo>
                  <a:lnTo>
                    <a:pt x="446" y="101"/>
                  </a:lnTo>
                  <a:lnTo>
                    <a:pt x="446" y="89"/>
                  </a:lnTo>
                  <a:lnTo>
                    <a:pt x="451" y="79"/>
                  </a:lnTo>
                  <a:lnTo>
                    <a:pt x="446" y="55"/>
                  </a:lnTo>
                  <a:lnTo>
                    <a:pt x="434" y="24"/>
                  </a:lnTo>
                  <a:lnTo>
                    <a:pt x="434" y="22"/>
                  </a:lnTo>
                  <a:lnTo>
                    <a:pt x="429" y="17"/>
                  </a:lnTo>
                  <a:lnTo>
                    <a:pt x="432" y="12"/>
                  </a:lnTo>
                  <a:lnTo>
                    <a:pt x="427" y="0"/>
                  </a:lnTo>
                  <a:lnTo>
                    <a:pt x="326" y="27"/>
                  </a:lnTo>
                  <a:lnTo>
                    <a:pt x="324" y="22"/>
                  </a:lnTo>
                  <a:lnTo>
                    <a:pt x="319" y="24"/>
                  </a:lnTo>
                  <a:lnTo>
                    <a:pt x="312" y="29"/>
                  </a:lnTo>
                  <a:lnTo>
                    <a:pt x="288" y="53"/>
                  </a:lnTo>
                  <a:lnTo>
                    <a:pt x="264" y="87"/>
                  </a:lnTo>
                  <a:lnTo>
                    <a:pt x="259" y="94"/>
                  </a:lnTo>
                  <a:lnTo>
                    <a:pt x="261" y="99"/>
                  </a:lnTo>
                  <a:lnTo>
                    <a:pt x="257" y="111"/>
                  </a:lnTo>
                  <a:lnTo>
                    <a:pt x="252" y="118"/>
                  </a:lnTo>
                  <a:lnTo>
                    <a:pt x="228" y="142"/>
                  </a:lnTo>
                  <a:lnTo>
                    <a:pt x="225" y="147"/>
                  </a:lnTo>
                  <a:lnTo>
                    <a:pt x="228" y="156"/>
                  </a:lnTo>
                  <a:lnTo>
                    <a:pt x="230" y="159"/>
                  </a:lnTo>
                  <a:lnTo>
                    <a:pt x="237" y="159"/>
                  </a:lnTo>
                  <a:lnTo>
                    <a:pt x="242" y="161"/>
                  </a:lnTo>
                  <a:lnTo>
                    <a:pt x="242" y="166"/>
                  </a:lnTo>
                  <a:lnTo>
                    <a:pt x="237" y="173"/>
                  </a:lnTo>
                  <a:lnTo>
                    <a:pt x="240" y="180"/>
                  </a:lnTo>
                  <a:lnTo>
                    <a:pt x="247" y="190"/>
                  </a:lnTo>
                  <a:lnTo>
                    <a:pt x="245" y="204"/>
                  </a:lnTo>
                  <a:lnTo>
                    <a:pt x="228" y="212"/>
                  </a:lnTo>
                  <a:lnTo>
                    <a:pt x="206" y="238"/>
                  </a:lnTo>
                  <a:lnTo>
                    <a:pt x="187" y="243"/>
                  </a:lnTo>
                  <a:lnTo>
                    <a:pt x="149" y="255"/>
                  </a:lnTo>
                  <a:lnTo>
                    <a:pt x="134" y="250"/>
                  </a:lnTo>
                  <a:lnTo>
                    <a:pt x="122" y="248"/>
                  </a:lnTo>
                  <a:lnTo>
                    <a:pt x="100" y="250"/>
                  </a:lnTo>
                  <a:lnTo>
                    <a:pt x="79" y="255"/>
                  </a:lnTo>
                  <a:lnTo>
                    <a:pt x="55" y="262"/>
                  </a:lnTo>
                  <a:lnTo>
                    <a:pt x="45" y="272"/>
                  </a:lnTo>
                  <a:lnTo>
                    <a:pt x="40" y="284"/>
                  </a:lnTo>
                  <a:lnTo>
                    <a:pt x="40" y="293"/>
                  </a:lnTo>
                  <a:lnTo>
                    <a:pt x="55" y="310"/>
                  </a:lnTo>
                  <a:lnTo>
                    <a:pt x="60" y="313"/>
                  </a:lnTo>
                  <a:lnTo>
                    <a:pt x="60" y="320"/>
                  </a:lnTo>
                  <a:lnTo>
                    <a:pt x="57" y="327"/>
                  </a:lnTo>
                  <a:lnTo>
                    <a:pt x="52" y="332"/>
                  </a:lnTo>
                  <a:lnTo>
                    <a:pt x="45" y="346"/>
                  </a:lnTo>
                  <a:lnTo>
                    <a:pt x="14" y="380"/>
                  </a:lnTo>
                  <a:lnTo>
                    <a:pt x="0" y="389"/>
                  </a:lnTo>
                  <a:lnTo>
                    <a:pt x="7" y="418"/>
                  </a:lnTo>
                  <a:lnTo>
                    <a:pt x="350" y="349"/>
                  </a:lnTo>
                  <a:lnTo>
                    <a:pt x="357" y="353"/>
                  </a:lnTo>
                  <a:lnTo>
                    <a:pt x="360" y="358"/>
                  </a:lnTo>
                  <a:lnTo>
                    <a:pt x="362" y="361"/>
                  </a:lnTo>
                  <a:lnTo>
                    <a:pt x="365" y="361"/>
                  </a:lnTo>
                  <a:lnTo>
                    <a:pt x="367" y="363"/>
                  </a:lnTo>
                  <a:lnTo>
                    <a:pt x="372" y="365"/>
                  </a:lnTo>
                  <a:lnTo>
                    <a:pt x="384" y="385"/>
                  </a:lnTo>
                  <a:lnTo>
                    <a:pt x="386" y="394"/>
                  </a:lnTo>
                  <a:lnTo>
                    <a:pt x="389" y="397"/>
                  </a:lnTo>
                  <a:lnTo>
                    <a:pt x="391" y="399"/>
                  </a:lnTo>
                  <a:lnTo>
                    <a:pt x="410" y="401"/>
                  </a:lnTo>
                  <a:lnTo>
                    <a:pt x="417" y="406"/>
                  </a:lnTo>
                  <a:close/>
                </a:path>
              </a:pathLst>
            </a:custGeom>
            <a:solidFill>
              <a:srgbClr val="FC9D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 name="Freeform 11">
              <a:extLst>
                <a:ext uri="{FF2B5EF4-FFF2-40B4-BE49-F238E27FC236}">
                  <a16:creationId xmlns:a16="http://schemas.microsoft.com/office/drawing/2014/main" id="{6840F481-276D-4818-B6CB-FBA2B14CABC9}"/>
                </a:ext>
              </a:extLst>
            </p:cNvPr>
            <p:cNvSpPr>
              <a:spLocks/>
            </p:cNvSpPr>
            <p:nvPr/>
          </p:nvSpPr>
          <p:spPr bwMode="auto">
            <a:xfrm>
              <a:off x="8066087" y="5495365"/>
              <a:ext cx="1231900" cy="935038"/>
            </a:xfrm>
            <a:custGeom>
              <a:avLst/>
              <a:gdLst>
                <a:gd name="T0" fmla="*/ 7561263 w 776"/>
                <a:gd name="T1" fmla="*/ 128527244 h 589"/>
                <a:gd name="T2" fmla="*/ 0 w 776"/>
                <a:gd name="T3" fmla="*/ 158769135 h 589"/>
                <a:gd name="T4" fmla="*/ 37803138 w 776"/>
                <a:gd name="T5" fmla="*/ 194051341 h 589"/>
                <a:gd name="T6" fmla="*/ 50403125 w 776"/>
                <a:gd name="T7" fmla="*/ 244454493 h 589"/>
                <a:gd name="T8" fmla="*/ 68045013 w 776"/>
                <a:gd name="T9" fmla="*/ 262096390 h 589"/>
                <a:gd name="T10" fmla="*/ 55443438 w 776"/>
                <a:gd name="T11" fmla="*/ 297378597 h 589"/>
                <a:gd name="T12" fmla="*/ 103327200 w 776"/>
                <a:gd name="T13" fmla="*/ 279736700 h 589"/>
                <a:gd name="T14" fmla="*/ 133569075 w 776"/>
                <a:gd name="T15" fmla="*/ 244454493 h 589"/>
                <a:gd name="T16" fmla="*/ 163810950 w 776"/>
                <a:gd name="T17" fmla="*/ 244454493 h 589"/>
                <a:gd name="T18" fmla="*/ 146169063 w 776"/>
                <a:gd name="T19" fmla="*/ 274696384 h 589"/>
                <a:gd name="T20" fmla="*/ 297378438 w 776"/>
                <a:gd name="T21" fmla="*/ 224293232 h 589"/>
                <a:gd name="T22" fmla="*/ 297378438 w 776"/>
                <a:gd name="T23" fmla="*/ 254535124 h 589"/>
                <a:gd name="T24" fmla="*/ 393144375 w 776"/>
                <a:gd name="T25" fmla="*/ 279736700 h 589"/>
                <a:gd name="T26" fmla="*/ 453628125 w 776"/>
                <a:gd name="T27" fmla="*/ 292338281 h 589"/>
                <a:gd name="T28" fmla="*/ 504031250 w 776"/>
                <a:gd name="T29" fmla="*/ 304938276 h 589"/>
                <a:gd name="T30" fmla="*/ 504031250 w 776"/>
                <a:gd name="T31" fmla="*/ 315018906 h 589"/>
                <a:gd name="T32" fmla="*/ 569555313 w 776"/>
                <a:gd name="T33" fmla="*/ 388104270 h 589"/>
                <a:gd name="T34" fmla="*/ 551915013 w 776"/>
                <a:gd name="T35" fmla="*/ 405744579 h 589"/>
                <a:gd name="T36" fmla="*/ 544353750 w 776"/>
                <a:gd name="T37" fmla="*/ 418346161 h 589"/>
                <a:gd name="T38" fmla="*/ 647680950 w 776"/>
                <a:gd name="T39" fmla="*/ 388104270 h 589"/>
                <a:gd name="T40" fmla="*/ 788809700 w 776"/>
                <a:gd name="T41" fmla="*/ 327620488 h 589"/>
                <a:gd name="T42" fmla="*/ 793850013 w 776"/>
                <a:gd name="T43" fmla="*/ 279736700 h 589"/>
                <a:gd name="T44" fmla="*/ 975301263 w 776"/>
                <a:gd name="T45" fmla="*/ 340220482 h 589"/>
                <a:gd name="T46" fmla="*/ 1096268763 w 776"/>
                <a:gd name="T47" fmla="*/ 448588052 h 589"/>
                <a:gd name="T48" fmla="*/ 1174392813 w 776"/>
                <a:gd name="T49" fmla="*/ 478829944 h 589"/>
                <a:gd name="T50" fmla="*/ 1217236263 w 776"/>
                <a:gd name="T51" fmla="*/ 564515302 h 589"/>
                <a:gd name="T52" fmla="*/ 1212195950 w 776"/>
                <a:gd name="T53" fmla="*/ 763606958 h 589"/>
                <a:gd name="T54" fmla="*/ 1265118438 w 776"/>
                <a:gd name="T55" fmla="*/ 866934214 h 589"/>
                <a:gd name="T56" fmla="*/ 1252518450 w 776"/>
                <a:gd name="T57" fmla="*/ 793848850 h 589"/>
                <a:gd name="T58" fmla="*/ 1295360313 w 776"/>
                <a:gd name="T59" fmla="*/ 819050425 h 589"/>
                <a:gd name="T60" fmla="*/ 1313002200 w 776"/>
                <a:gd name="T61" fmla="*/ 793848850 h 589"/>
                <a:gd name="T62" fmla="*/ 1313002200 w 776"/>
                <a:gd name="T63" fmla="*/ 841732638 h 589"/>
                <a:gd name="T64" fmla="*/ 1277720013 w 776"/>
                <a:gd name="T65" fmla="*/ 909776099 h 589"/>
                <a:gd name="T66" fmla="*/ 1313002200 w 776"/>
                <a:gd name="T67" fmla="*/ 970259881 h 589"/>
                <a:gd name="T68" fmla="*/ 1411287500 w 776"/>
                <a:gd name="T69" fmla="*/ 1086187131 h 589"/>
                <a:gd name="T70" fmla="*/ 1446569688 w 776"/>
                <a:gd name="T71" fmla="*/ 1096267761 h 589"/>
                <a:gd name="T72" fmla="*/ 1489413138 w 776"/>
                <a:gd name="T73" fmla="*/ 1176912804 h 589"/>
                <a:gd name="T74" fmla="*/ 1567537188 w 776"/>
                <a:gd name="T75" fmla="*/ 1302920684 h 589"/>
                <a:gd name="T76" fmla="*/ 1713706250 w 776"/>
                <a:gd name="T77" fmla="*/ 1406247939 h 589"/>
                <a:gd name="T78" fmla="*/ 1769149688 w 776"/>
                <a:gd name="T79" fmla="*/ 1436489831 h 589"/>
                <a:gd name="T80" fmla="*/ 1748988438 w 776"/>
                <a:gd name="T81" fmla="*/ 1449089825 h 589"/>
                <a:gd name="T82" fmla="*/ 1731348138 w 776"/>
                <a:gd name="T83" fmla="*/ 1466731722 h 589"/>
                <a:gd name="T84" fmla="*/ 1786791575 w 776"/>
                <a:gd name="T85" fmla="*/ 1471772037 h 589"/>
                <a:gd name="T86" fmla="*/ 1925399375 w 776"/>
                <a:gd name="T87" fmla="*/ 1393646358 h 589"/>
                <a:gd name="T88" fmla="*/ 1920359063 w 776"/>
                <a:gd name="T89" fmla="*/ 1310481951 h 589"/>
                <a:gd name="T90" fmla="*/ 1930439688 w 776"/>
                <a:gd name="T91" fmla="*/ 1176912804 h 589"/>
                <a:gd name="T92" fmla="*/ 1920359063 w 776"/>
                <a:gd name="T93" fmla="*/ 975300197 h 589"/>
                <a:gd name="T94" fmla="*/ 1799391563 w 776"/>
                <a:gd name="T95" fmla="*/ 771168225 h 589"/>
                <a:gd name="T96" fmla="*/ 1743948125 w 776"/>
                <a:gd name="T97" fmla="*/ 672881285 h 589"/>
                <a:gd name="T98" fmla="*/ 1743948125 w 776"/>
                <a:gd name="T99" fmla="*/ 599797508 h 589"/>
                <a:gd name="T100" fmla="*/ 1640622513 w 776"/>
                <a:gd name="T101" fmla="*/ 461188047 h 589"/>
                <a:gd name="T102" fmla="*/ 1567537188 w 776"/>
                <a:gd name="T103" fmla="*/ 375502688 h 589"/>
                <a:gd name="T104" fmla="*/ 1459171263 w 776"/>
                <a:gd name="T105" fmla="*/ 133567559 h 589"/>
                <a:gd name="T106" fmla="*/ 1433969700 w 776"/>
                <a:gd name="T107" fmla="*/ 98285353 h 589"/>
                <a:gd name="T108" fmla="*/ 1403727825 w 776"/>
                <a:gd name="T109" fmla="*/ 25201576 h 589"/>
                <a:gd name="T110" fmla="*/ 1302921575 w 776"/>
                <a:gd name="T111" fmla="*/ 12599994 h 589"/>
                <a:gd name="T112" fmla="*/ 1313002200 w 776"/>
                <a:gd name="T113" fmla="*/ 103325668 h 589"/>
                <a:gd name="T114" fmla="*/ 1265118438 w 776"/>
                <a:gd name="T115" fmla="*/ 120967565 h 589"/>
                <a:gd name="T116" fmla="*/ 624998750 w 776"/>
                <a:gd name="T117" fmla="*/ 110886934 h 589"/>
                <a:gd name="T118" fmla="*/ 599797188 w 776"/>
                <a:gd name="T119" fmla="*/ 55443467 h 58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76" h="589">
                  <a:moveTo>
                    <a:pt x="238" y="22"/>
                  </a:moveTo>
                  <a:lnTo>
                    <a:pt x="3" y="46"/>
                  </a:lnTo>
                  <a:lnTo>
                    <a:pt x="3" y="51"/>
                  </a:lnTo>
                  <a:lnTo>
                    <a:pt x="3" y="53"/>
                  </a:lnTo>
                  <a:lnTo>
                    <a:pt x="0" y="56"/>
                  </a:lnTo>
                  <a:lnTo>
                    <a:pt x="0" y="63"/>
                  </a:lnTo>
                  <a:lnTo>
                    <a:pt x="8" y="73"/>
                  </a:lnTo>
                  <a:lnTo>
                    <a:pt x="12" y="77"/>
                  </a:lnTo>
                  <a:lnTo>
                    <a:pt x="15" y="77"/>
                  </a:lnTo>
                  <a:lnTo>
                    <a:pt x="22" y="85"/>
                  </a:lnTo>
                  <a:lnTo>
                    <a:pt x="24" y="87"/>
                  </a:lnTo>
                  <a:lnTo>
                    <a:pt x="20" y="97"/>
                  </a:lnTo>
                  <a:lnTo>
                    <a:pt x="20" y="99"/>
                  </a:lnTo>
                  <a:lnTo>
                    <a:pt x="24" y="101"/>
                  </a:lnTo>
                  <a:lnTo>
                    <a:pt x="27" y="104"/>
                  </a:lnTo>
                  <a:lnTo>
                    <a:pt x="27" y="106"/>
                  </a:lnTo>
                  <a:lnTo>
                    <a:pt x="22" y="111"/>
                  </a:lnTo>
                  <a:lnTo>
                    <a:pt x="22" y="118"/>
                  </a:lnTo>
                  <a:lnTo>
                    <a:pt x="24" y="121"/>
                  </a:lnTo>
                  <a:lnTo>
                    <a:pt x="36" y="116"/>
                  </a:lnTo>
                  <a:lnTo>
                    <a:pt x="41" y="111"/>
                  </a:lnTo>
                  <a:lnTo>
                    <a:pt x="46" y="99"/>
                  </a:lnTo>
                  <a:lnTo>
                    <a:pt x="48" y="94"/>
                  </a:lnTo>
                  <a:lnTo>
                    <a:pt x="53" y="97"/>
                  </a:lnTo>
                  <a:lnTo>
                    <a:pt x="60" y="97"/>
                  </a:lnTo>
                  <a:lnTo>
                    <a:pt x="63" y="94"/>
                  </a:lnTo>
                  <a:lnTo>
                    <a:pt x="65" y="97"/>
                  </a:lnTo>
                  <a:lnTo>
                    <a:pt x="65" y="99"/>
                  </a:lnTo>
                  <a:lnTo>
                    <a:pt x="56" y="106"/>
                  </a:lnTo>
                  <a:lnTo>
                    <a:pt x="58" y="109"/>
                  </a:lnTo>
                  <a:lnTo>
                    <a:pt x="65" y="106"/>
                  </a:lnTo>
                  <a:lnTo>
                    <a:pt x="77" y="104"/>
                  </a:lnTo>
                  <a:lnTo>
                    <a:pt x="118" y="89"/>
                  </a:lnTo>
                  <a:lnTo>
                    <a:pt x="125" y="89"/>
                  </a:lnTo>
                  <a:lnTo>
                    <a:pt x="125" y="94"/>
                  </a:lnTo>
                  <a:lnTo>
                    <a:pt x="118" y="101"/>
                  </a:lnTo>
                  <a:lnTo>
                    <a:pt x="120" y="101"/>
                  </a:lnTo>
                  <a:lnTo>
                    <a:pt x="140" y="104"/>
                  </a:lnTo>
                  <a:lnTo>
                    <a:pt x="156" y="111"/>
                  </a:lnTo>
                  <a:lnTo>
                    <a:pt x="176" y="121"/>
                  </a:lnTo>
                  <a:lnTo>
                    <a:pt x="180" y="121"/>
                  </a:lnTo>
                  <a:lnTo>
                    <a:pt x="180" y="116"/>
                  </a:lnTo>
                  <a:lnTo>
                    <a:pt x="185" y="111"/>
                  </a:lnTo>
                  <a:lnTo>
                    <a:pt x="188" y="118"/>
                  </a:lnTo>
                  <a:lnTo>
                    <a:pt x="200" y="121"/>
                  </a:lnTo>
                  <a:lnTo>
                    <a:pt x="202" y="123"/>
                  </a:lnTo>
                  <a:lnTo>
                    <a:pt x="200" y="125"/>
                  </a:lnTo>
                  <a:lnTo>
                    <a:pt x="200" y="130"/>
                  </a:lnTo>
                  <a:lnTo>
                    <a:pt x="224" y="147"/>
                  </a:lnTo>
                  <a:lnTo>
                    <a:pt x="226" y="154"/>
                  </a:lnTo>
                  <a:lnTo>
                    <a:pt x="224" y="159"/>
                  </a:lnTo>
                  <a:lnTo>
                    <a:pt x="224" y="164"/>
                  </a:lnTo>
                  <a:lnTo>
                    <a:pt x="219" y="161"/>
                  </a:lnTo>
                  <a:lnTo>
                    <a:pt x="219" y="157"/>
                  </a:lnTo>
                  <a:lnTo>
                    <a:pt x="216" y="161"/>
                  </a:lnTo>
                  <a:lnTo>
                    <a:pt x="216" y="166"/>
                  </a:lnTo>
                  <a:lnTo>
                    <a:pt x="221" y="166"/>
                  </a:lnTo>
                  <a:lnTo>
                    <a:pt x="255" y="159"/>
                  </a:lnTo>
                  <a:lnTo>
                    <a:pt x="257" y="154"/>
                  </a:lnTo>
                  <a:lnTo>
                    <a:pt x="269" y="154"/>
                  </a:lnTo>
                  <a:lnTo>
                    <a:pt x="296" y="130"/>
                  </a:lnTo>
                  <a:lnTo>
                    <a:pt x="313" y="130"/>
                  </a:lnTo>
                  <a:lnTo>
                    <a:pt x="313" y="128"/>
                  </a:lnTo>
                  <a:lnTo>
                    <a:pt x="310" y="123"/>
                  </a:lnTo>
                  <a:lnTo>
                    <a:pt x="315" y="111"/>
                  </a:lnTo>
                  <a:lnTo>
                    <a:pt x="344" y="109"/>
                  </a:lnTo>
                  <a:lnTo>
                    <a:pt x="387" y="130"/>
                  </a:lnTo>
                  <a:lnTo>
                    <a:pt x="387" y="135"/>
                  </a:lnTo>
                  <a:lnTo>
                    <a:pt x="399" y="145"/>
                  </a:lnTo>
                  <a:lnTo>
                    <a:pt x="409" y="159"/>
                  </a:lnTo>
                  <a:lnTo>
                    <a:pt x="435" y="178"/>
                  </a:lnTo>
                  <a:lnTo>
                    <a:pt x="437" y="185"/>
                  </a:lnTo>
                  <a:lnTo>
                    <a:pt x="445" y="193"/>
                  </a:lnTo>
                  <a:lnTo>
                    <a:pt x="466" y="190"/>
                  </a:lnTo>
                  <a:lnTo>
                    <a:pt x="481" y="214"/>
                  </a:lnTo>
                  <a:lnTo>
                    <a:pt x="485" y="217"/>
                  </a:lnTo>
                  <a:lnTo>
                    <a:pt x="483" y="224"/>
                  </a:lnTo>
                  <a:lnTo>
                    <a:pt x="490" y="248"/>
                  </a:lnTo>
                  <a:lnTo>
                    <a:pt x="488" y="274"/>
                  </a:lnTo>
                  <a:lnTo>
                    <a:pt x="481" y="303"/>
                  </a:lnTo>
                  <a:lnTo>
                    <a:pt x="483" y="325"/>
                  </a:lnTo>
                  <a:lnTo>
                    <a:pt x="485" y="332"/>
                  </a:lnTo>
                  <a:lnTo>
                    <a:pt x="502" y="344"/>
                  </a:lnTo>
                  <a:lnTo>
                    <a:pt x="507" y="334"/>
                  </a:lnTo>
                  <a:lnTo>
                    <a:pt x="502" y="330"/>
                  </a:lnTo>
                  <a:lnTo>
                    <a:pt x="497" y="315"/>
                  </a:lnTo>
                  <a:lnTo>
                    <a:pt x="497" y="313"/>
                  </a:lnTo>
                  <a:lnTo>
                    <a:pt x="507" y="310"/>
                  </a:lnTo>
                  <a:lnTo>
                    <a:pt x="514" y="325"/>
                  </a:lnTo>
                  <a:lnTo>
                    <a:pt x="519" y="325"/>
                  </a:lnTo>
                  <a:lnTo>
                    <a:pt x="519" y="318"/>
                  </a:lnTo>
                  <a:lnTo>
                    <a:pt x="521" y="315"/>
                  </a:lnTo>
                  <a:lnTo>
                    <a:pt x="526" y="320"/>
                  </a:lnTo>
                  <a:lnTo>
                    <a:pt x="526" y="327"/>
                  </a:lnTo>
                  <a:lnTo>
                    <a:pt x="521" y="334"/>
                  </a:lnTo>
                  <a:lnTo>
                    <a:pt x="517" y="339"/>
                  </a:lnTo>
                  <a:lnTo>
                    <a:pt x="512" y="359"/>
                  </a:lnTo>
                  <a:lnTo>
                    <a:pt x="507" y="361"/>
                  </a:lnTo>
                  <a:lnTo>
                    <a:pt x="507" y="368"/>
                  </a:lnTo>
                  <a:lnTo>
                    <a:pt x="512" y="375"/>
                  </a:lnTo>
                  <a:lnTo>
                    <a:pt x="521" y="385"/>
                  </a:lnTo>
                  <a:lnTo>
                    <a:pt x="536" y="416"/>
                  </a:lnTo>
                  <a:lnTo>
                    <a:pt x="557" y="431"/>
                  </a:lnTo>
                  <a:lnTo>
                    <a:pt x="560" y="431"/>
                  </a:lnTo>
                  <a:lnTo>
                    <a:pt x="562" y="421"/>
                  </a:lnTo>
                  <a:lnTo>
                    <a:pt x="569" y="421"/>
                  </a:lnTo>
                  <a:lnTo>
                    <a:pt x="574" y="435"/>
                  </a:lnTo>
                  <a:lnTo>
                    <a:pt x="574" y="443"/>
                  </a:lnTo>
                  <a:lnTo>
                    <a:pt x="581" y="459"/>
                  </a:lnTo>
                  <a:lnTo>
                    <a:pt x="591" y="467"/>
                  </a:lnTo>
                  <a:lnTo>
                    <a:pt x="601" y="469"/>
                  </a:lnTo>
                  <a:lnTo>
                    <a:pt x="617" y="515"/>
                  </a:lnTo>
                  <a:lnTo>
                    <a:pt x="622" y="517"/>
                  </a:lnTo>
                  <a:lnTo>
                    <a:pt x="644" y="522"/>
                  </a:lnTo>
                  <a:lnTo>
                    <a:pt x="654" y="527"/>
                  </a:lnTo>
                  <a:lnTo>
                    <a:pt x="680" y="558"/>
                  </a:lnTo>
                  <a:lnTo>
                    <a:pt x="690" y="565"/>
                  </a:lnTo>
                  <a:lnTo>
                    <a:pt x="694" y="565"/>
                  </a:lnTo>
                  <a:lnTo>
                    <a:pt x="702" y="570"/>
                  </a:lnTo>
                  <a:lnTo>
                    <a:pt x="704" y="575"/>
                  </a:lnTo>
                  <a:lnTo>
                    <a:pt x="697" y="577"/>
                  </a:lnTo>
                  <a:lnTo>
                    <a:pt x="694" y="575"/>
                  </a:lnTo>
                  <a:lnTo>
                    <a:pt x="692" y="575"/>
                  </a:lnTo>
                  <a:lnTo>
                    <a:pt x="687" y="577"/>
                  </a:lnTo>
                  <a:lnTo>
                    <a:pt x="687" y="582"/>
                  </a:lnTo>
                  <a:lnTo>
                    <a:pt x="690" y="584"/>
                  </a:lnTo>
                  <a:lnTo>
                    <a:pt x="704" y="589"/>
                  </a:lnTo>
                  <a:lnTo>
                    <a:pt x="709" y="584"/>
                  </a:lnTo>
                  <a:lnTo>
                    <a:pt x="721" y="582"/>
                  </a:lnTo>
                  <a:lnTo>
                    <a:pt x="757" y="570"/>
                  </a:lnTo>
                  <a:lnTo>
                    <a:pt x="764" y="553"/>
                  </a:lnTo>
                  <a:lnTo>
                    <a:pt x="766" y="551"/>
                  </a:lnTo>
                  <a:lnTo>
                    <a:pt x="762" y="529"/>
                  </a:lnTo>
                  <a:lnTo>
                    <a:pt x="762" y="520"/>
                  </a:lnTo>
                  <a:lnTo>
                    <a:pt x="769" y="503"/>
                  </a:lnTo>
                  <a:lnTo>
                    <a:pt x="776" y="505"/>
                  </a:lnTo>
                  <a:lnTo>
                    <a:pt x="766" y="467"/>
                  </a:lnTo>
                  <a:lnTo>
                    <a:pt x="769" y="450"/>
                  </a:lnTo>
                  <a:lnTo>
                    <a:pt x="769" y="414"/>
                  </a:lnTo>
                  <a:lnTo>
                    <a:pt x="762" y="387"/>
                  </a:lnTo>
                  <a:lnTo>
                    <a:pt x="757" y="375"/>
                  </a:lnTo>
                  <a:lnTo>
                    <a:pt x="730" y="344"/>
                  </a:lnTo>
                  <a:lnTo>
                    <a:pt x="714" y="306"/>
                  </a:lnTo>
                  <a:lnTo>
                    <a:pt x="694" y="279"/>
                  </a:lnTo>
                  <a:lnTo>
                    <a:pt x="694" y="274"/>
                  </a:lnTo>
                  <a:lnTo>
                    <a:pt x="692" y="267"/>
                  </a:lnTo>
                  <a:lnTo>
                    <a:pt x="687" y="253"/>
                  </a:lnTo>
                  <a:lnTo>
                    <a:pt x="687" y="248"/>
                  </a:lnTo>
                  <a:lnTo>
                    <a:pt x="692" y="238"/>
                  </a:lnTo>
                  <a:lnTo>
                    <a:pt x="692" y="234"/>
                  </a:lnTo>
                  <a:lnTo>
                    <a:pt x="668" y="197"/>
                  </a:lnTo>
                  <a:lnTo>
                    <a:pt x="651" y="183"/>
                  </a:lnTo>
                  <a:lnTo>
                    <a:pt x="642" y="178"/>
                  </a:lnTo>
                  <a:lnTo>
                    <a:pt x="639" y="173"/>
                  </a:lnTo>
                  <a:lnTo>
                    <a:pt x="622" y="149"/>
                  </a:lnTo>
                  <a:lnTo>
                    <a:pt x="601" y="109"/>
                  </a:lnTo>
                  <a:lnTo>
                    <a:pt x="593" y="87"/>
                  </a:lnTo>
                  <a:lnTo>
                    <a:pt x="579" y="53"/>
                  </a:lnTo>
                  <a:lnTo>
                    <a:pt x="579" y="48"/>
                  </a:lnTo>
                  <a:lnTo>
                    <a:pt x="574" y="41"/>
                  </a:lnTo>
                  <a:lnTo>
                    <a:pt x="569" y="39"/>
                  </a:lnTo>
                  <a:lnTo>
                    <a:pt x="567" y="17"/>
                  </a:lnTo>
                  <a:lnTo>
                    <a:pt x="565" y="8"/>
                  </a:lnTo>
                  <a:lnTo>
                    <a:pt x="557" y="10"/>
                  </a:lnTo>
                  <a:lnTo>
                    <a:pt x="541" y="10"/>
                  </a:lnTo>
                  <a:lnTo>
                    <a:pt x="524" y="0"/>
                  </a:lnTo>
                  <a:lnTo>
                    <a:pt x="517" y="5"/>
                  </a:lnTo>
                  <a:lnTo>
                    <a:pt x="514" y="10"/>
                  </a:lnTo>
                  <a:lnTo>
                    <a:pt x="514" y="20"/>
                  </a:lnTo>
                  <a:lnTo>
                    <a:pt x="521" y="41"/>
                  </a:lnTo>
                  <a:lnTo>
                    <a:pt x="519" y="56"/>
                  </a:lnTo>
                  <a:lnTo>
                    <a:pt x="505" y="53"/>
                  </a:lnTo>
                  <a:lnTo>
                    <a:pt x="502" y="48"/>
                  </a:lnTo>
                  <a:lnTo>
                    <a:pt x="497" y="36"/>
                  </a:lnTo>
                  <a:lnTo>
                    <a:pt x="252" y="51"/>
                  </a:lnTo>
                  <a:lnTo>
                    <a:pt x="248" y="44"/>
                  </a:lnTo>
                  <a:lnTo>
                    <a:pt x="248" y="36"/>
                  </a:lnTo>
                  <a:lnTo>
                    <a:pt x="240" y="27"/>
                  </a:lnTo>
                  <a:lnTo>
                    <a:pt x="238" y="22"/>
                  </a:lnTo>
                  <a:close/>
                </a:path>
              </a:pathLst>
            </a:custGeom>
            <a:solidFill>
              <a:srgbClr val="FC9D5E"/>
            </a:solidFill>
            <a:ln w="9525">
              <a:solidFill>
                <a:schemeClr val="bg1">
                  <a:lumMod val="95000"/>
                </a:schemeClr>
              </a:solidFill>
              <a:round/>
              <a:headEnd/>
              <a:tailEnd/>
            </a:ln>
            <a:extLst/>
          </p:spPr>
          <p:txBody>
            <a:bodyPr/>
            <a:lstStyle/>
            <a:p>
              <a:endParaRPr lang="en-US" dirty="0"/>
            </a:p>
          </p:txBody>
        </p:sp>
        <p:sp>
          <p:nvSpPr>
            <p:cNvPr id="42" name="Freeform 13">
              <a:extLst>
                <a:ext uri="{FF2B5EF4-FFF2-40B4-BE49-F238E27FC236}">
                  <a16:creationId xmlns:a16="http://schemas.microsoft.com/office/drawing/2014/main" id="{198E21B7-F855-4ADF-B894-DF1F310737CD}"/>
                </a:ext>
              </a:extLst>
            </p:cNvPr>
            <p:cNvSpPr>
              <a:spLocks/>
            </p:cNvSpPr>
            <p:nvPr/>
          </p:nvSpPr>
          <p:spPr bwMode="auto">
            <a:xfrm>
              <a:off x="8982075" y="3852303"/>
              <a:ext cx="617537" cy="296862"/>
            </a:xfrm>
            <a:custGeom>
              <a:avLst/>
              <a:gdLst>
                <a:gd name="T0" fmla="*/ 561995182 w 389"/>
                <a:gd name="T1" fmla="*/ 30241824 h 187"/>
                <a:gd name="T2" fmla="*/ 30241851 w 389"/>
                <a:gd name="T3" fmla="*/ 277216721 h 187"/>
                <a:gd name="T4" fmla="*/ 52924032 w 389"/>
                <a:gd name="T5" fmla="*/ 252015201 h 187"/>
                <a:gd name="T6" fmla="*/ 113407733 w 389"/>
                <a:gd name="T7" fmla="*/ 199091215 h 187"/>
                <a:gd name="T8" fmla="*/ 143649584 w 389"/>
                <a:gd name="T9" fmla="*/ 168849391 h 187"/>
                <a:gd name="T10" fmla="*/ 168851126 w 389"/>
                <a:gd name="T11" fmla="*/ 156249424 h 187"/>
                <a:gd name="T12" fmla="*/ 216733262 w 389"/>
                <a:gd name="T13" fmla="*/ 151209120 h 187"/>
                <a:gd name="T14" fmla="*/ 294858836 w 389"/>
                <a:gd name="T15" fmla="*/ 108365742 h 187"/>
                <a:gd name="T16" fmla="*/ 325100687 w 389"/>
                <a:gd name="T17" fmla="*/ 120967296 h 187"/>
                <a:gd name="T18" fmla="*/ 350302229 w 389"/>
                <a:gd name="T19" fmla="*/ 138607567 h 187"/>
                <a:gd name="T20" fmla="*/ 385584388 w 389"/>
                <a:gd name="T21" fmla="*/ 186491248 h 187"/>
                <a:gd name="T22" fmla="*/ 405745621 w 389"/>
                <a:gd name="T23" fmla="*/ 186491248 h 187"/>
                <a:gd name="T24" fmla="*/ 441027780 w 389"/>
                <a:gd name="T25" fmla="*/ 199091215 h 187"/>
                <a:gd name="T26" fmla="*/ 453627758 w 389"/>
                <a:gd name="T27" fmla="*/ 246974897 h 187"/>
                <a:gd name="T28" fmla="*/ 506551790 w 389"/>
                <a:gd name="T29" fmla="*/ 264615167 h 187"/>
                <a:gd name="T30" fmla="*/ 556954874 w 389"/>
                <a:gd name="T31" fmla="*/ 294856991 h 187"/>
                <a:gd name="T32" fmla="*/ 526713024 w 389"/>
                <a:gd name="T33" fmla="*/ 355340639 h 187"/>
                <a:gd name="T34" fmla="*/ 514111459 w 389"/>
                <a:gd name="T35" fmla="*/ 428425841 h 187"/>
                <a:gd name="T36" fmla="*/ 567035491 w 389"/>
                <a:gd name="T37" fmla="*/ 415824287 h 187"/>
                <a:gd name="T38" fmla="*/ 604837010 w 389"/>
                <a:gd name="T39" fmla="*/ 446066111 h 187"/>
                <a:gd name="T40" fmla="*/ 635078861 w 389"/>
                <a:gd name="T41" fmla="*/ 428425841 h 187"/>
                <a:gd name="T42" fmla="*/ 708164127 w 389"/>
                <a:gd name="T43" fmla="*/ 446066111 h 187"/>
                <a:gd name="T44" fmla="*/ 738405977 w 389"/>
                <a:gd name="T45" fmla="*/ 458667665 h 187"/>
                <a:gd name="T46" fmla="*/ 730844721 w 389"/>
                <a:gd name="T47" fmla="*/ 435985503 h 187"/>
                <a:gd name="T48" fmla="*/ 688002893 w 389"/>
                <a:gd name="T49" fmla="*/ 405743679 h 187"/>
                <a:gd name="T50" fmla="*/ 688002893 w 389"/>
                <a:gd name="T51" fmla="*/ 385582463 h 187"/>
                <a:gd name="T52" fmla="*/ 708164127 w 389"/>
                <a:gd name="T53" fmla="*/ 380542159 h 187"/>
                <a:gd name="T54" fmla="*/ 665320711 w 389"/>
                <a:gd name="T55" fmla="*/ 345260031 h 187"/>
                <a:gd name="T56" fmla="*/ 647680426 w 389"/>
                <a:gd name="T57" fmla="*/ 277216721 h 187"/>
                <a:gd name="T58" fmla="*/ 652720734 w 389"/>
                <a:gd name="T59" fmla="*/ 204131519 h 187"/>
                <a:gd name="T60" fmla="*/ 640119169 w 389"/>
                <a:gd name="T61" fmla="*/ 181450944 h 187"/>
                <a:gd name="T62" fmla="*/ 640119169 w 389"/>
                <a:gd name="T63" fmla="*/ 156249424 h 187"/>
                <a:gd name="T64" fmla="*/ 652720734 w 389"/>
                <a:gd name="T65" fmla="*/ 126007600 h 187"/>
                <a:gd name="T66" fmla="*/ 695562562 w 389"/>
                <a:gd name="T67" fmla="*/ 95765776 h 187"/>
                <a:gd name="T68" fmla="*/ 730844721 w 389"/>
                <a:gd name="T69" fmla="*/ 60483648 h 187"/>
                <a:gd name="T70" fmla="*/ 725804412 w 389"/>
                <a:gd name="T71" fmla="*/ 100806080 h 187"/>
                <a:gd name="T72" fmla="*/ 695562562 w 389"/>
                <a:gd name="T73" fmla="*/ 138607567 h 187"/>
                <a:gd name="T74" fmla="*/ 695562562 w 389"/>
                <a:gd name="T75" fmla="*/ 186491248 h 187"/>
                <a:gd name="T76" fmla="*/ 725804412 w 389"/>
                <a:gd name="T77" fmla="*/ 241934593 h 187"/>
                <a:gd name="T78" fmla="*/ 695562562 w 389"/>
                <a:gd name="T79" fmla="*/ 272176417 h 187"/>
                <a:gd name="T80" fmla="*/ 725804412 w 389"/>
                <a:gd name="T81" fmla="*/ 289816687 h 187"/>
                <a:gd name="T82" fmla="*/ 725804412 w 389"/>
                <a:gd name="T83" fmla="*/ 320058511 h 187"/>
                <a:gd name="T84" fmla="*/ 725804412 w 389"/>
                <a:gd name="T85" fmla="*/ 345260031 h 187"/>
                <a:gd name="T86" fmla="*/ 768647828 w 389"/>
                <a:gd name="T87" fmla="*/ 398184017 h 187"/>
                <a:gd name="T88" fmla="*/ 791328422 w 389"/>
                <a:gd name="T89" fmla="*/ 385582463 h 187"/>
                <a:gd name="T90" fmla="*/ 821570272 w 389"/>
                <a:gd name="T91" fmla="*/ 393143713 h 187"/>
                <a:gd name="T92" fmla="*/ 834171837 w 389"/>
                <a:gd name="T93" fmla="*/ 441025807 h 187"/>
                <a:gd name="T94" fmla="*/ 846771814 w 389"/>
                <a:gd name="T95" fmla="*/ 466227327 h 187"/>
                <a:gd name="T96" fmla="*/ 869453996 w 389"/>
                <a:gd name="T97" fmla="*/ 471267631 h 187"/>
                <a:gd name="T98" fmla="*/ 955139239 w 389"/>
                <a:gd name="T99" fmla="*/ 423385537 h 187"/>
                <a:gd name="T100" fmla="*/ 962698908 w 389"/>
                <a:gd name="T101" fmla="*/ 398184017 h 187"/>
                <a:gd name="T102" fmla="*/ 980340781 w 389"/>
                <a:gd name="T103" fmla="*/ 302418241 h 187"/>
                <a:gd name="T104" fmla="*/ 743446286 w 389"/>
                <a:gd name="T105" fmla="*/ 0 h 1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89" h="187">
                  <a:moveTo>
                    <a:pt x="295" y="0"/>
                  </a:moveTo>
                  <a:lnTo>
                    <a:pt x="223" y="12"/>
                  </a:lnTo>
                  <a:lnTo>
                    <a:pt x="0" y="55"/>
                  </a:lnTo>
                  <a:lnTo>
                    <a:pt x="12" y="110"/>
                  </a:lnTo>
                  <a:lnTo>
                    <a:pt x="16" y="103"/>
                  </a:lnTo>
                  <a:lnTo>
                    <a:pt x="21" y="100"/>
                  </a:lnTo>
                  <a:lnTo>
                    <a:pt x="38" y="81"/>
                  </a:lnTo>
                  <a:lnTo>
                    <a:pt x="45" y="79"/>
                  </a:lnTo>
                  <a:lnTo>
                    <a:pt x="50" y="69"/>
                  </a:lnTo>
                  <a:lnTo>
                    <a:pt x="57" y="67"/>
                  </a:lnTo>
                  <a:lnTo>
                    <a:pt x="62" y="57"/>
                  </a:lnTo>
                  <a:lnTo>
                    <a:pt x="67" y="62"/>
                  </a:lnTo>
                  <a:lnTo>
                    <a:pt x="77" y="64"/>
                  </a:lnTo>
                  <a:lnTo>
                    <a:pt x="86" y="60"/>
                  </a:lnTo>
                  <a:lnTo>
                    <a:pt x="91" y="52"/>
                  </a:lnTo>
                  <a:lnTo>
                    <a:pt x="117" y="43"/>
                  </a:lnTo>
                  <a:lnTo>
                    <a:pt x="122" y="48"/>
                  </a:lnTo>
                  <a:lnTo>
                    <a:pt x="129" y="48"/>
                  </a:lnTo>
                  <a:lnTo>
                    <a:pt x="137" y="45"/>
                  </a:lnTo>
                  <a:lnTo>
                    <a:pt x="139" y="55"/>
                  </a:lnTo>
                  <a:lnTo>
                    <a:pt x="144" y="55"/>
                  </a:lnTo>
                  <a:lnTo>
                    <a:pt x="153" y="74"/>
                  </a:lnTo>
                  <a:lnTo>
                    <a:pt x="161" y="74"/>
                  </a:lnTo>
                  <a:lnTo>
                    <a:pt x="165" y="76"/>
                  </a:lnTo>
                  <a:lnTo>
                    <a:pt x="175" y="79"/>
                  </a:lnTo>
                  <a:lnTo>
                    <a:pt x="170" y="86"/>
                  </a:lnTo>
                  <a:lnTo>
                    <a:pt x="180" y="98"/>
                  </a:lnTo>
                  <a:lnTo>
                    <a:pt x="194" y="98"/>
                  </a:lnTo>
                  <a:lnTo>
                    <a:pt x="201" y="105"/>
                  </a:lnTo>
                  <a:lnTo>
                    <a:pt x="213" y="110"/>
                  </a:lnTo>
                  <a:lnTo>
                    <a:pt x="221" y="117"/>
                  </a:lnTo>
                  <a:lnTo>
                    <a:pt x="218" y="125"/>
                  </a:lnTo>
                  <a:lnTo>
                    <a:pt x="209" y="141"/>
                  </a:lnTo>
                  <a:lnTo>
                    <a:pt x="201" y="158"/>
                  </a:lnTo>
                  <a:lnTo>
                    <a:pt x="204" y="170"/>
                  </a:lnTo>
                  <a:lnTo>
                    <a:pt x="216" y="170"/>
                  </a:lnTo>
                  <a:lnTo>
                    <a:pt x="225" y="165"/>
                  </a:lnTo>
                  <a:lnTo>
                    <a:pt x="235" y="175"/>
                  </a:lnTo>
                  <a:lnTo>
                    <a:pt x="240" y="177"/>
                  </a:lnTo>
                  <a:lnTo>
                    <a:pt x="240" y="173"/>
                  </a:lnTo>
                  <a:lnTo>
                    <a:pt x="252" y="170"/>
                  </a:lnTo>
                  <a:lnTo>
                    <a:pt x="264" y="173"/>
                  </a:lnTo>
                  <a:lnTo>
                    <a:pt x="281" y="177"/>
                  </a:lnTo>
                  <a:lnTo>
                    <a:pt x="290" y="182"/>
                  </a:lnTo>
                  <a:lnTo>
                    <a:pt x="293" y="182"/>
                  </a:lnTo>
                  <a:lnTo>
                    <a:pt x="293" y="177"/>
                  </a:lnTo>
                  <a:lnTo>
                    <a:pt x="290" y="173"/>
                  </a:lnTo>
                  <a:lnTo>
                    <a:pt x="283" y="161"/>
                  </a:lnTo>
                  <a:lnTo>
                    <a:pt x="273" y="161"/>
                  </a:lnTo>
                  <a:lnTo>
                    <a:pt x="273" y="158"/>
                  </a:lnTo>
                  <a:lnTo>
                    <a:pt x="273" y="153"/>
                  </a:lnTo>
                  <a:lnTo>
                    <a:pt x="276" y="153"/>
                  </a:lnTo>
                  <a:lnTo>
                    <a:pt x="281" y="151"/>
                  </a:lnTo>
                  <a:lnTo>
                    <a:pt x="271" y="146"/>
                  </a:lnTo>
                  <a:lnTo>
                    <a:pt x="264" y="137"/>
                  </a:lnTo>
                  <a:lnTo>
                    <a:pt x="259" y="117"/>
                  </a:lnTo>
                  <a:lnTo>
                    <a:pt x="257" y="110"/>
                  </a:lnTo>
                  <a:lnTo>
                    <a:pt x="254" y="98"/>
                  </a:lnTo>
                  <a:lnTo>
                    <a:pt x="259" y="81"/>
                  </a:lnTo>
                  <a:lnTo>
                    <a:pt x="257" y="74"/>
                  </a:lnTo>
                  <a:lnTo>
                    <a:pt x="254" y="72"/>
                  </a:lnTo>
                  <a:lnTo>
                    <a:pt x="254" y="67"/>
                  </a:lnTo>
                  <a:lnTo>
                    <a:pt x="254" y="62"/>
                  </a:lnTo>
                  <a:lnTo>
                    <a:pt x="257" y="57"/>
                  </a:lnTo>
                  <a:lnTo>
                    <a:pt x="259" y="50"/>
                  </a:lnTo>
                  <a:lnTo>
                    <a:pt x="273" y="40"/>
                  </a:lnTo>
                  <a:lnTo>
                    <a:pt x="276" y="38"/>
                  </a:lnTo>
                  <a:lnTo>
                    <a:pt x="281" y="24"/>
                  </a:lnTo>
                  <a:lnTo>
                    <a:pt x="290" y="24"/>
                  </a:lnTo>
                  <a:lnTo>
                    <a:pt x="293" y="28"/>
                  </a:lnTo>
                  <a:lnTo>
                    <a:pt x="288" y="40"/>
                  </a:lnTo>
                  <a:lnTo>
                    <a:pt x="283" y="48"/>
                  </a:lnTo>
                  <a:lnTo>
                    <a:pt x="276" y="55"/>
                  </a:lnTo>
                  <a:lnTo>
                    <a:pt x="273" y="64"/>
                  </a:lnTo>
                  <a:lnTo>
                    <a:pt x="276" y="74"/>
                  </a:lnTo>
                  <a:lnTo>
                    <a:pt x="283" y="76"/>
                  </a:lnTo>
                  <a:lnTo>
                    <a:pt x="288" y="96"/>
                  </a:lnTo>
                  <a:lnTo>
                    <a:pt x="288" y="100"/>
                  </a:lnTo>
                  <a:lnTo>
                    <a:pt x="276" y="108"/>
                  </a:lnTo>
                  <a:lnTo>
                    <a:pt x="278" y="110"/>
                  </a:lnTo>
                  <a:lnTo>
                    <a:pt x="288" y="115"/>
                  </a:lnTo>
                  <a:lnTo>
                    <a:pt x="290" y="117"/>
                  </a:lnTo>
                  <a:lnTo>
                    <a:pt x="288" y="127"/>
                  </a:lnTo>
                  <a:lnTo>
                    <a:pt x="290" y="132"/>
                  </a:lnTo>
                  <a:lnTo>
                    <a:pt x="288" y="137"/>
                  </a:lnTo>
                  <a:lnTo>
                    <a:pt x="293" y="149"/>
                  </a:lnTo>
                  <a:lnTo>
                    <a:pt x="305" y="158"/>
                  </a:lnTo>
                  <a:lnTo>
                    <a:pt x="312" y="158"/>
                  </a:lnTo>
                  <a:lnTo>
                    <a:pt x="314" y="153"/>
                  </a:lnTo>
                  <a:lnTo>
                    <a:pt x="321" y="153"/>
                  </a:lnTo>
                  <a:lnTo>
                    <a:pt x="326" y="156"/>
                  </a:lnTo>
                  <a:lnTo>
                    <a:pt x="324" y="163"/>
                  </a:lnTo>
                  <a:lnTo>
                    <a:pt x="331" y="175"/>
                  </a:lnTo>
                  <a:lnTo>
                    <a:pt x="331" y="180"/>
                  </a:lnTo>
                  <a:lnTo>
                    <a:pt x="336" y="185"/>
                  </a:lnTo>
                  <a:lnTo>
                    <a:pt x="345" y="185"/>
                  </a:lnTo>
                  <a:lnTo>
                    <a:pt x="345" y="187"/>
                  </a:lnTo>
                  <a:lnTo>
                    <a:pt x="353" y="177"/>
                  </a:lnTo>
                  <a:lnTo>
                    <a:pt x="379" y="168"/>
                  </a:lnTo>
                  <a:lnTo>
                    <a:pt x="382" y="165"/>
                  </a:lnTo>
                  <a:lnTo>
                    <a:pt x="382" y="158"/>
                  </a:lnTo>
                  <a:lnTo>
                    <a:pt x="389" y="122"/>
                  </a:lnTo>
                  <a:lnTo>
                    <a:pt x="389" y="120"/>
                  </a:lnTo>
                  <a:lnTo>
                    <a:pt x="336" y="132"/>
                  </a:lnTo>
                  <a:lnTo>
                    <a:pt x="295" y="0"/>
                  </a:lnTo>
                  <a:close/>
                </a:path>
              </a:pathLst>
            </a:custGeom>
            <a:solidFill>
              <a:srgbClr val="F89D67"/>
            </a:solidFill>
            <a:ln w="9525">
              <a:solidFill>
                <a:schemeClr val="bg1">
                  <a:lumMod val="95000"/>
                </a:schemeClr>
              </a:solidFill>
              <a:round/>
              <a:headEnd/>
              <a:tailEnd/>
            </a:ln>
            <a:extLst/>
          </p:spPr>
          <p:txBody>
            <a:bodyPr/>
            <a:lstStyle/>
            <a:p>
              <a:endParaRPr lang="en-US" dirty="0"/>
            </a:p>
          </p:txBody>
        </p:sp>
        <p:sp>
          <p:nvSpPr>
            <p:cNvPr id="43" name="Freeform 31">
              <a:extLst>
                <a:ext uri="{FF2B5EF4-FFF2-40B4-BE49-F238E27FC236}">
                  <a16:creationId xmlns:a16="http://schemas.microsoft.com/office/drawing/2014/main" id="{9BE7E950-5164-4D78-9529-D471293213A8}"/>
                </a:ext>
              </a:extLst>
            </p:cNvPr>
            <p:cNvSpPr>
              <a:spLocks/>
            </p:cNvSpPr>
            <p:nvPr/>
          </p:nvSpPr>
          <p:spPr bwMode="auto">
            <a:xfrm>
              <a:off x="9798050" y="2360053"/>
              <a:ext cx="495300" cy="793750"/>
            </a:xfrm>
            <a:custGeom>
              <a:avLst/>
              <a:gdLst>
                <a:gd name="T0" fmla="*/ 151209375 w 312"/>
                <a:gd name="T1" fmla="*/ 1131550950 h 500"/>
                <a:gd name="T2" fmla="*/ 151209375 w 312"/>
                <a:gd name="T3" fmla="*/ 1161792825 h 500"/>
                <a:gd name="T4" fmla="*/ 191531875 w 312"/>
                <a:gd name="T5" fmla="*/ 1199594375 h 500"/>
                <a:gd name="T6" fmla="*/ 204133450 w 312"/>
                <a:gd name="T7" fmla="*/ 1217236263 h 500"/>
                <a:gd name="T8" fmla="*/ 229335013 w 312"/>
                <a:gd name="T9" fmla="*/ 1260078125 h 500"/>
                <a:gd name="T10" fmla="*/ 234375325 w 312"/>
                <a:gd name="T11" fmla="*/ 1222276575 h 500"/>
                <a:gd name="T12" fmla="*/ 259576888 w 312"/>
                <a:gd name="T13" fmla="*/ 1156752513 h 500"/>
                <a:gd name="T14" fmla="*/ 289818763 w 312"/>
                <a:gd name="T15" fmla="*/ 1088707500 h 500"/>
                <a:gd name="T16" fmla="*/ 277217188 w 312"/>
                <a:gd name="T17" fmla="*/ 1071067200 h 500"/>
                <a:gd name="T18" fmla="*/ 320060638 w 312"/>
                <a:gd name="T19" fmla="*/ 992941563 h 500"/>
                <a:gd name="T20" fmla="*/ 337700938 w 312"/>
                <a:gd name="T21" fmla="*/ 1023183438 h 500"/>
                <a:gd name="T22" fmla="*/ 350302513 w 312"/>
                <a:gd name="T23" fmla="*/ 1023183438 h 500"/>
                <a:gd name="T24" fmla="*/ 355342825 w 312"/>
                <a:gd name="T25" fmla="*/ 987901250 h 500"/>
                <a:gd name="T26" fmla="*/ 410786263 w 312"/>
                <a:gd name="T27" fmla="*/ 962699688 h 500"/>
                <a:gd name="T28" fmla="*/ 415826575 w 312"/>
                <a:gd name="T29" fmla="*/ 937498125 h 500"/>
                <a:gd name="T30" fmla="*/ 446068450 w 312"/>
                <a:gd name="T31" fmla="*/ 932457813 h 500"/>
                <a:gd name="T32" fmla="*/ 466229700 w 312"/>
                <a:gd name="T33" fmla="*/ 889615950 h 500"/>
                <a:gd name="T34" fmla="*/ 483870000 w 312"/>
                <a:gd name="T35" fmla="*/ 834172513 h 500"/>
                <a:gd name="T36" fmla="*/ 496471575 w 312"/>
                <a:gd name="T37" fmla="*/ 816530625 h 500"/>
                <a:gd name="T38" fmla="*/ 536794075 w 312"/>
                <a:gd name="T39" fmla="*/ 816530625 h 500"/>
                <a:gd name="T40" fmla="*/ 556955325 w 312"/>
                <a:gd name="T41" fmla="*/ 773688763 h 500"/>
                <a:gd name="T42" fmla="*/ 579635938 w 312"/>
                <a:gd name="T43" fmla="*/ 743446888 h 500"/>
                <a:gd name="T44" fmla="*/ 635079375 w 312"/>
                <a:gd name="T45" fmla="*/ 768648450 h 500"/>
                <a:gd name="T46" fmla="*/ 688003450 w 312"/>
                <a:gd name="T47" fmla="*/ 703124388 h 500"/>
                <a:gd name="T48" fmla="*/ 738406575 w 312"/>
                <a:gd name="T49" fmla="*/ 647680950 h 500"/>
                <a:gd name="T50" fmla="*/ 756046875 w 312"/>
                <a:gd name="T51" fmla="*/ 642640638 h 500"/>
                <a:gd name="T52" fmla="*/ 786288750 w 312"/>
                <a:gd name="T53" fmla="*/ 604837500 h 500"/>
                <a:gd name="T54" fmla="*/ 761087188 w 312"/>
                <a:gd name="T55" fmla="*/ 582156888 h 500"/>
                <a:gd name="T56" fmla="*/ 748487200 w 312"/>
                <a:gd name="T57" fmla="*/ 582156888 h 500"/>
                <a:gd name="T58" fmla="*/ 761087188 w 312"/>
                <a:gd name="T59" fmla="*/ 556955325 h 500"/>
                <a:gd name="T60" fmla="*/ 748487200 w 312"/>
                <a:gd name="T61" fmla="*/ 509071563 h 500"/>
                <a:gd name="T62" fmla="*/ 713205013 w 312"/>
                <a:gd name="T63" fmla="*/ 501511888 h 500"/>
                <a:gd name="T64" fmla="*/ 688003450 w 312"/>
                <a:gd name="T65" fmla="*/ 514111875 h 500"/>
                <a:gd name="T66" fmla="*/ 652721263 w 312"/>
                <a:gd name="T67" fmla="*/ 435987825 h 500"/>
                <a:gd name="T68" fmla="*/ 657761575 w 312"/>
                <a:gd name="T69" fmla="*/ 418345938 h 500"/>
                <a:gd name="T70" fmla="*/ 635079375 w 312"/>
                <a:gd name="T71" fmla="*/ 410786263 h 500"/>
                <a:gd name="T72" fmla="*/ 604837500 w 312"/>
                <a:gd name="T73" fmla="*/ 405745950 h 500"/>
                <a:gd name="T74" fmla="*/ 574595625 w 312"/>
                <a:gd name="T75" fmla="*/ 398184688 h 500"/>
                <a:gd name="T76" fmla="*/ 561995638 w 312"/>
                <a:gd name="T77" fmla="*/ 345262200 h 500"/>
                <a:gd name="T78" fmla="*/ 385584700 w 312"/>
                <a:gd name="T79" fmla="*/ 0 h 500"/>
                <a:gd name="T80" fmla="*/ 342741250 w 312"/>
                <a:gd name="T81" fmla="*/ 0 h 500"/>
                <a:gd name="T82" fmla="*/ 332660625 w 312"/>
                <a:gd name="T83" fmla="*/ 22682200 h 500"/>
                <a:gd name="T84" fmla="*/ 289818763 w 312"/>
                <a:gd name="T85" fmla="*/ 42843450 h 500"/>
                <a:gd name="T86" fmla="*/ 234375325 w 312"/>
                <a:gd name="T87" fmla="*/ 78125638 h 500"/>
                <a:gd name="T88" fmla="*/ 221773750 w 312"/>
                <a:gd name="T89" fmla="*/ 30241875 h 500"/>
                <a:gd name="T90" fmla="*/ 199093138 w 312"/>
                <a:gd name="T91" fmla="*/ 17641888 h 500"/>
                <a:gd name="T92" fmla="*/ 100806250 w 312"/>
                <a:gd name="T93" fmla="*/ 259576888 h 500"/>
                <a:gd name="T94" fmla="*/ 108367513 w 312"/>
                <a:gd name="T95" fmla="*/ 307459063 h 500"/>
                <a:gd name="T96" fmla="*/ 100806250 w 312"/>
                <a:gd name="T97" fmla="*/ 350302513 h 500"/>
                <a:gd name="T98" fmla="*/ 83165950 w 312"/>
                <a:gd name="T99" fmla="*/ 380544388 h 500"/>
                <a:gd name="T100" fmla="*/ 95765938 w 312"/>
                <a:gd name="T101" fmla="*/ 509071563 h 500"/>
                <a:gd name="T102" fmla="*/ 60483750 w 312"/>
                <a:gd name="T103" fmla="*/ 574595625 h 500"/>
                <a:gd name="T104" fmla="*/ 70564375 w 312"/>
                <a:gd name="T105" fmla="*/ 622479388 h 500"/>
                <a:gd name="T106" fmla="*/ 47883763 w 312"/>
                <a:gd name="T107" fmla="*/ 630039063 h 500"/>
                <a:gd name="T108" fmla="*/ 47883763 w 312"/>
                <a:gd name="T109" fmla="*/ 665321250 h 500"/>
                <a:gd name="T110" fmla="*/ 17641888 w 312"/>
                <a:gd name="T111" fmla="*/ 660280938 h 5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2" h="500">
                  <a:moveTo>
                    <a:pt x="0" y="269"/>
                  </a:moveTo>
                  <a:lnTo>
                    <a:pt x="60" y="449"/>
                  </a:lnTo>
                  <a:lnTo>
                    <a:pt x="62" y="452"/>
                  </a:lnTo>
                  <a:lnTo>
                    <a:pt x="60" y="461"/>
                  </a:lnTo>
                  <a:lnTo>
                    <a:pt x="62" y="464"/>
                  </a:lnTo>
                  <a:lnTo>
                    <a:pt x="76" y="476"/>
                  </a:lnTo>
                  <a:lnTo>
                    <a:pt x="79" y="476"/>
                  </a:lnTo>
                  <a:lnTo>
                    <a:pt x="81" y="483"/>
                  </a:lnTo>
                  <a:lnTo>
                    <a:pt x="81" y="485"/>
                  </a:lnTo>
                  <a:lnTo>
                    <a:pt x="91" y="500"/>
                  </a:lnTo>
                  <a:lnTo>
                    <a:pt x="91" y="497"/>
                  </a:lnTo>
                  <a:lnTo>
                    <a:pt x="93" y="485"/>
                  </a:lnTo>
                  <a:lnTo>
                    <a:pt x="96" y="473"/>
                  </a:lnTo>
                  <a:lnTo>
                    <a:pt x="103" y="459"/>
                  </a:lnTo>
                  <a:lnTo>
                    <a:pt x="105" y="440"/>
                  </a:lnTo>
                  <a:lnTo>
                    <a:pt x="115" y="432"/>
                  </a:lnTo>
                  <a:lnTo>
                    <a:pt x="115" y="428"/>
                  </a:lnTo>
                  <a:lnTo>
                    <a:pt x="110" y="425"/>
                  </a:lnTo>
                  <a:lnTo>
                    <a:pt x="108" y="413"/>
                  </a:lnTo>
                  <a:lnTo>
                    <a:pt x="127" y="394"/>
                  </a:lnTo>
                  <a:lnTo>
                    <a:pt x="129" y="396"/>
                  </a:lnTo>
                  <a:lnTo>
                    <a:pt x="134" y="406"/>
                  </a:lnTo>
                  <a:lnTo>
                    <a:pt x="136" y="408"/>
                  </a:lnTo>
                  <a:lnTo>
                    <a:pt x="139" y="406"/>
                  </a:lnTo>
                  <a:lnTo>
                    <a:pt x="139" y="396"/>
                  </a:lnTo>
                  <a:lnTo>
                    <a:pt x="141" y="392"/>
                  </a:lnTo>
                  <a:lnTo>
                    <a:pt x="156" y="389"/>
                  </a:lnTo>
                  <a:lnTo>
                    <a:pt x="163" y="382"/>
                  </a:lnTo>
                  <a:lnTo>
                    <a:pt x="163" y="375"/>
                  </a:lnTo>
                  <a:lnTo>
                    <a:pt x="165" y="372"/>
                  </a:lnTo>
                  <a:lnTo>
                    <a:pt x="172" y="372"/>
                  </a:lnTo>
                  <a:lnTo>
                    <a:pt x="177" y="370"/>
                  </a:lnTo>
                  <a:lnTo>
                    <a:pt x="180" y="365"/>
                  </a:lnTo>
                  <a:lnTo>
                    <a:pt x="185" y="353"/>
                  </a:lnTo>
                  <a:lnTo>
                    <a:pt x="182" y="341"/>
                  </a:lnTo>
                  <a:lnTo>
                    <a:pt x="192" y="331"/>
                  </a:lnTo>
                  <a:lnTo>
                    <a:pt x="192" y="324"/>
                  </a:lnTo>
                  <a:lnTo>
                    <a:pt x="197" y="324"/>
                  </a:lnTo>
                  <a:lnTo>
                    <a:pt x="209" y="327"/>
                  </a:lnTo>
                  <a:lnTo>
                    <a:pt x="213" y="324"/>
                  </a:lnTo>
                  <a:lnTo>
                    <a:pt x="216" y="317"/>
                  </a:lnTo>
                  <a:lnTo>
                    <a:pt x="221" y="307"/>
                  </a:lnTo>
                  <a:lnTo>
                    <a:pt x="225" y="307"/>
                  </a:lnTo>
                  <a:lnTo>
                    <a:pt x="230" y="295"/>
                  </a:lnTo>
                  <a:lnTo>
                    <a:pt x="242" y="295"/>
                  </a:lnTo>
                  <a:lnTo>
                    <a:pt x="252" y="305"/>
                  </a:lnTo>
                  <a:lnTo>
                    <a:pt x="264" y="283"/>
                  </a:lnTo>
                  <a:lnTo>
                    <a:pt x="273" y="279"/>
                  </a:lnTo>
                  <a:lnTo>
                    <a:pt x="288" y="264"/>
                  </a:lnTo>
                  <a:lnTo>
                    <a:pt x="293" y="257"/>
                  </a:lnTo>
                  <a:lnTo>
                    <a:pt x="295" y="255"/>
                  </a:lnTo>
                  <a:lnTo>
                    <a:pt x="300" y="255"/>
                  </a:lnTo>
                  <a:lnTo>
                    <a:pt x="307" y="250"/>
                  </a:lnTo>
                  <a:lnTo>
                    <a:pt x="312" y="240"/>
                  </a:lnTo>
                  <a:lnTo>
                    <a:pt x="309" y="235"/>
                  </a:lnTo>
                  <a:lnTo>
                    <a:pt x="302" y="231"/>
                  </a:lnTo>
                  <a:lnTo>
                    <a:pt x="302" y="233"/>
                  </a:lnTo>
                  <a:lnTo>
                    <a:pt x="297" y="231"/>
                  </a:lnTo>
                  <a:lnTo>
                    <a:pt x="300" y="223"/>
                  </a:lnTo>
                  <a:lnTo>
                    <a:pt x="302" y="221"/>
                  </a:lnTo>
                  <a:lnTo>
                    <a:pt x="302" y="216"/>
                  </a:lnTo>
                  <a:lnTo>
                    <a:pt x="297" y="202"/>
                  </a:lnTo>
                  <a:lnTo>
                    <a:pt x="288" y="197"/>
                  </a:lnTo>
                  <a:lnTo>
                    <a:pt x="283" y="199"/>
                  </a:lnTo>
                  <a:lnTo>
                    <a:pt x="281" y="202"/>
                  </a:lnTo>
                  <a:lnTo>
                    <a:pt x="273" y="204"/>
                  </a:lnTo>
                  <a:lnTo>
                    <a:pt x="266" y="202"/>
                  </a:lnTo>
                  <a:lnTo>
                    <a:pt x="259" y="173"/>
                  </a:lnTo>
                  <a:lnTo>
                    <a:pt x="261" y="170"/>
                  </a:lnTo>
                  <a:lnTo>
                    <a:pt x="261" y="166"/>
                  </a:lnTo>
                  <a:lnTo>
                    <a:pt x="259" y="163"/>
                  </a:lnTo>
                  <a:lnTo>
                    <a:pt x="252" y="163"/>
                  </a:lnTo>
                  <a:lnTo>
                    <a:pt x="249" y="166"/>
                  </a:lnTo>
                  <a:lnTo>
                    <a:pt x="240" y="161"/>
                  </a:lnTo>
                  <a:lnTo>
                    <a:pt x="233" y="161"/>
                  </a:lnTo>
                  <a:lnTo>
                    <a:pt x="228" y="158"/>
                  </a:lnTo>
                  <a:lnTo>
                    <a:pt x="223" y="142"/>
                  </a:lnTo>
                  <a:lnTo>
                    <a:pt x="223" y="137"/>
                  </a:lnTo>
                  <a:lnTo>
                    <a:pt x="187" y="21"/>
                  </a:lnTo>
                  <a:lnTo>
                    <a:pt x="153" y="0"/>
                  </a:lnTo>
                  <a:lnTo>
                    <a:pt x="144" y="0"/>
                  </a:lnTo>
                  <a:lnTo>
                    <a:pt x="136" y="0"/>
                  </a:lnTo>
                  <a:lnTo>
                    <a:pt x="134" y="5"/>
                  </a:lnTo>
                  <a:lnTo>
                    <a:pt x="132" y="9"/>
                  </a:lnTo>
                  <a:lnTo>
                    <a:pt x="127" y="9"/>
                  </a:lnTo>
                  <a:lnTo>
                    <a:pt x="115" y="17"/>
                  </a:lnTo>
                  <a:lnTo>
                    <a:pt x="98" y="29"/>
                  </a:lnTo>
                  <a:lnTo>
                    <a:pt x="93" y="31"/>
                  </a:lnTo>
                  <a:lnTo>
                    <a:pt x="86" y="24"/>
                  </a:lnTo>
                  <a:lnTo>
                    <a:pt x="88" y="12"/>
                  </a:lnTo>
                  <a:lnTo>
                    <a:pt x="86" y="7"/>
                  </a:lnTo>
                  <a:lnTo>
                    <a:pt x="79" y="7"/>
                  </a:lnTo>
                  <a:lnTo>
                    <a:pt x="67" y="12"/>
                  </a:lnTo>
                  <a:lnTo>
                    <a:pt x="40" y="103"/>
                  </a:lnTo>
                  <a:lnTo>
                    <a:pt x="38" y="115"/>
                  </a:lnTo>
                  <a:lnTo>
                    <a:pt x="43" y="122"/>
                  </a:lnTo>
                  <a:lnTo>
                    <a:pt x="45" y="132"/>
                  </a:lnTo>
                  <a:lnTo>
                    <a:pt x="40" y="139"/>
                  </a:lnTo>
                  <a:lnTo>
                    <a:pt x="38" y="144"/>
                  </a:lnTo>
                  <a:lnTo>
                    <a:pt x="33" y="151"/>
                  </a:lnTo>
                  <a:lnTo>
                    <a:pt x="43" y="190"/>
                  </a:lnTo>
                  <a:lnTo>
                    <a:pt x="38" y="202"/>
                  </a:lnTo>
                  <a:lnTo>
                    <a:pt x="38" y="211"/>
                  </a:lnTo>
                  <a:lnTo>
                    <a:pt x="24" y="228"/>
                  </a:lnTo>
                  <a:lnTo>
                    <a:pt x="24" y="235"/>
                  </a:lnTo>
                  <a:lnTo>
                    <a:pt x="28" y="247"/>
                  </a:lnTo>
                  <a:lnTo>
                    <a:pt x="26" y="250"/>
                  </a:lnTo>
                  <a:lnTo>
                    <a:pt x="19" y="250"/>
                  </a:lnTo>
                  <a:lnTo>
                    <a:pt x="21" y="259"/>
                  </a:lnTo>
                  <a:lnTo>
                    <a:pt x="19" y="264"/>
                  </a:lnTo>
                  <a:lnTo>
                    <a:pt x="14" y="264"/>
                  </a:lnTo>
                  <a:lnTo>
                    <a:pt x="7" y="262"/>
                  </a:lnTo>
                  <a:lnTo>
                    <a:pt x="0" y="269"/>
                  </a:lnTo>
                  <a:close/>
                </a:path>
              </a:pathLst>
            </a:custGeom>
            <a:solidFill>
              <a:srgbClr val="FC9D5E"/>
            </a:solidFill>
            <a:ln w="9525">
              <a:solidFill>
                <a:schemeClr val="bg1">
                  <a:lumMod val="95000"/>
                </a:schemeClr>
              </a:solidFill>
              <a:round/>
              <a:headEnd/>
              <a:tailEnd/>
            </a:ln>
            <a:extLst/>
          </p:spPr>
          <p:txBody>
            <a:bodyPr/>
            <a:lstStyle/>
            <a:p>
              <a:endParaRPr lang="en-US" dirty="0"/>
            </a:p>
          </p:txBody>
        </p:sp>
        <p:sp>
          <p:nvSpPr>
            <p:cNvPr id="44" name="Freeform 32">
              <a:extLst>
                <a:ext uri="{FF2B5EF4-FFF2-40B4-BE49-F238E27FC236}">
                  <a16:creationId xmlns:a16="http://schemas.microsoft.com/office/drawing/2014/main" id="{6750CB01-676C-4D8F-B74E-A62135D2ADD3}"/>
                </a:ext>
              </a:extLst>
            </p:cNvPr>
            <p:cNvSpPr>
              <a:spLocks/>
            </p:cNvSpPr>
            <p:nvPr/>
          </p:nvSpPr>
          <p:spPr bwMode="auto">
            <a:xfrm>
              <a:off x="8783637" y="3455428"/>
              <a:ext cx="792163" cy="511175"/>
            </a:xfrm>
            <a:custGeom>
              <a:avLst/>
              <a:gdLst>
                <a:gd name="T0" fmla="*/ 315020524 w 499"/>
                <a:gd name="T1" fmla="*/ 768648450 h 322"/>
                <a:gd name="T2" fmla="*/ 877014929 w 499"/>
                <a:gd name="T3" fmla="*/ 660280938 h 322"/>
                <a:gd name="T4" fmla="*/ 1058466293 w 499"/>
                <a:gd name="T5" fmla="*/ 630039063 h 322"/>
                <a:gd name="T6" fmla="*/ 1058466293 w 499"/>
                <a:gd name="T7" fmla="*/ 622479388 h 322"/>
                <a:gd name="T8" fmla="*/ 1071067876 w 499"/>
                <a:gd name="T9" fmla="*/ 622479388 h 322"/>
                <a:gd name="T10" fmla="*/ 1071067876 w 499"/>
                <a:gd name="T11" fmla="*/ 604837500 h 322"/>
                <a:gd name="T12" fmla="*/ 1088708187 w 499"/>
                <a:gd name="T13" fmla="*/ 587197200 h 322"/>
                <a:gd name="T14" fmla="*/ 1113909766 w 499"/>
                <a:gd name="T15" fmla="*/ 579635938 h 322"/>
                <a:gd name="T16" fmla="*/ 1131551664 w 499"/>
                <a:gd name="T17" fmla="*/ 587197200 h 322"/>
                <a:gd name="T18" fmla="*/ 1179433869 w 499"/>
                <a:gd name="T19" fmla="*/ 549394063 h 322"/>
                <a:gd name="T20" fmla="*/ 1184474185 w 499"/>
                <a:gd name="T21" fmla="*/ 519152188 h 322"/>
                <a:gd name="T22" fmla="*/ 1222277346 w 499"/>
                <a:gd name="T23" fmla="*/ 488910313 h 322"/>
                <a:gd name="T24" fmla="*/ 1252519241 w 499"/>
                <a:gd name="T25" fmla="*/ 471270013 h 322"/>
                <a:gd name="T26" fmla="*/ 1257559556 w 499"/>
                <a:gd name="T27" fmla="*/ 466229700 h 322"/>
                <a:gd name="T28" fmla="*/ 1227317662 w 499"/>
                <a:gd name="T29" fmla="*/ 441028138 h 322"/>
                <a:gd name="T30" fmla="*/ 1214716079 w 499"/>
                <a:gd name="T31" fmla="*/ 428426563 h 322"/>
                <a:gd name="T32" fmla="*/ 1197075768 w 499"/>
                <a:gd name="T33" fmla="*/ 423386250 h 322"/>
                <a:gd name="T34" fmla="*/ 1192035452 w 499"/>
                <a:gd name="T35" fmla="*/ 415826575 h 322"/>
                <a:gd name="T36" fmla="*/ 1174393554 w 499"/>
                <a:gd name="T37" fmla="*/ 405745950 h 322"/>
                <a:gd name="T38" fmla="*/ 1161793558 w 499"/>
                <a:gd name="T39" fmla="*/ 375504075 h 322"/>
                <a:gd name="T40" fmla="*/ 1136591980 w 499"/>
                <a:gd name="T41" fmla="*/ 375504075 h 322"/>
                <a:gd name="T42" fmla="*/ 1131551664 w 499"/>
                <a:gd name="T43" fmla="*/ 367942813 h 322"/>
                <a:gd name="T44" fmla="*/ 1131551664 w 499"/>
                <a:gd name="T45" fmla="*/ 320060638 h 322"/>
                <a:gd name="T46" fmla="*/ 1144151660 w 499"/>
                <a:gd name="T47" fmla="*/ 307459063 h 322"/>
                <a:gd name="T48" fmla="*/ 1136591980 w 499"/>
                <a:gd name="T49" fmla="*/ 284778450 h 322"/>
                <a:gd name="T50" fmla="*/ 1123990397 w 499"/>
                <a:gd name="T51" fmla="*/ 264617200 h 322"/>
                <a:gd name="T52" fmla="*/ 1123990397 w 499"/>
                <a:gd name="T53" fmla="*/ 259576888 h 322"/>
                <a:gd name="T54" fmla="*/ 1123990397 w 499"/>
                <a:gd name="T55" fmla="*/ 246975313 h 322"/>
                <a:gd name="T56" fmla="*/ 1149191975 w 499"/>
                <a:gd name="T57" fmla="*/ 224294700 h 322"/>
                <a:gd name="T58" fmla="*/ 1161793558 w 499"/>
                <a:gd name="T59" fmla="*/ 186491563 h 322"/>
                <a:gd name="T60" fmla="*/ 1161793558 w 499"/>
                <a:gd name="T61" fmla="*/ 173891575 h 322"/>
                <a:gd name="T62" fmla="*/ 1174393554 w 499"/>
                <a:gd name="T63" fmla="*/ 151209375 h 322"/>
                <a:gd name="T64" fmla="*/ 1184474185 w 499"/>
                <a:gd name="T65" fmla="*/ 143649700 h 322"/>
                <a:gd name="T66" fmla="*/ 1166833874 w 499"/>
                <a:gd name="T67" fmla="*/ 131048125 h 322"/>
                <a:gd name="T68" fmla="*/ 1118950081 w 499"/>
                <a:gd name="T69" fmla="*/ 126007813 h 322"/>
                <a:gd name="T70" fmla="*/ 1113909766 w 499"/>
                <a:gd name="T71" fmla="*/ 120967500 h 322"/>
                <a:gd name="T72" fmla="*/ 1106350086 w 499"/>
                <a:gd name="T73" fmla="*/ 113407825 h 322"/>
                <a:gd name="T74" fmla="*/ 1101309770 w 499"/>
                <a:gd name="T75" fmla="*/ 90725625 h 322"/>
                <a:gd name="T76" fmla="*/ 1071067876 w 499"/>
                <a:gd name="T77" fmla="*/ 40322500 h 322"/>
                <a:gd name="T78" fmla="*/ 1058466293 w 499"/>
                <a:gd name="T79" fmla="*/ 35282188 h 322"/>
                <a:gd name="T80" fmla="*/ 1053425977 w 499"/>
                <a:gd name="T81" fmla="*/ 30241875 h 322"/>
                <a:gd name="T82" fmla="*/ 1045866298 w 499"/>
                <a:gd name="T83" fmla="*/ 30241875 h 322"/>
                <a:gd name="T84" fmla="*/ 1040825982 w 499"/>
                <a:gd name="T85" fmla="*/ 22682200 h 322"/>
                <a:gd name="T86" fmla="*/ 1033264715 w 499"/>
                <a:gd name="T87" fmla="*/ 10080625 h 322"/>
                <a:gd name="T88" fmla="*/ 1015624404 w 499"/>
                <a:gd name="T89" fmla="*/ 0 h 322"/>
                <a:gd name="T90" fmla="*/ 151209470 w 499"/>
                <a:gd name="T91" fmla="*/ 173891575 h 322"/>
                <a:gd name="T92" fmla="*/ 133569159 w 499"/>
                <a:gd name="T93" fmla="*/ 100806250 h 322"/>
                <a:gd name="T94" fmla="*/ 90725682 w 499"/>
                <a:gd name="T95" fmla="*/ 143649700 h 322"/>
                <a:gd name="T96" fmla="*/ 78125687 w 499"/>
                <a:gd name="T97" fmla="*/ 151209375 h 322"/>
                <a:gd name="T98" fmla="*/ 73085371 w 499"/>
                <a:gd name="T99" fmla="*/ 143649700 h 322"/>
                <a:gd name="T100" fmla="*/ 65524104 w 499"/>
                <a:gd name="T101" fmla="*/ 143649700 h 322"/>
                <a:gd name="T102" fmla="*/ 52924108 w 499"/>
                <a:gd name="T103" fmla="*/ 168851263 h 322"/>
                <a:gd name="T104" fmla="*/ 17641899 w 499"/>
                <a:gd name="T105" fmla="*/ 204133450 h 322"/>
                <a:gd name="T106" fmla="*/ 0 w 499"/>
                <a:gd name="T107" fmla="*/ 216733438 h 322"/>
                <a:gd name="T108" fmla="*/ 65524104 w 499"/>
                <a:gd name="T109" fmla="*/ 569555313 h 322"/>
                <a:gd name="T110" fmla="*/ 103327265 w 499"/>
                <a:gd name="T111" fmla="*/ 811490313 h 322"/>
                <a:gd name="T112" fmla="*/ 315020524 w 499"/>
                <a:gd name="T113" fmla="*/ 768648450 h 3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99" h="322">
                  <a:moveTo>
                    <a:pt x="125" y="305"/>
                  </a:moveTo>
                  <a:lnTo>
                    <a:pt x="348" y="262"/>
                  </a:lnTo>
                  <a:lnTo>
                    <a:pt x="420" y="250"/>
                  </a:lnTo>
                  <a:lnTo>
                    <a:pt x="420" y="247"/>
                  </a:lnTo>
                  <a:lnTo>
                    <a:pt x="425" y="247"/>
                  </a:lnTo>
                  <a:lnTo>
                    <a:pt x="425" y="240"/>
                  </a:lnTo>
                  <a:lnTo>
                    <a:pt x="432" y="233"/>
                  </a:lnTo>
                  <a:lnTo>
                    <a:pt x="442" y="230"/>
                  </a:lnTo>
                  <a:lnTo>
                    <a:pt x="449" y="233"/>
                  </a:lnTo>
                  <a:lnTo>
                    <a:pt x="468" y="218"/>
                  </a:lnTo>
                  <a:lnTo>
                    <a:pt x="470" y="206"/>
                  </a:lnTo>
                  <a:lnTo>
                    <a:pt x="485" y="194"/>
                  </a:lnTo>
                  <a:lnTo>
                    <a:pt x="497" y="187"/>
                  </a:lnTo>
                  <a:lnTo>
                    <a:pt x="499" y="185"/>
                  </a:lnTo>
                  <a:lnTo>
                    <a:pt x="487" y="175"/>
                  </a:lnTo>
                  <a:lnTo>
                    <a:pt x="482" y="170"/>
                  </a:lnTo>
                  <a:lnTo>
                    <a:pt x="475" y="168"/>
                  </a:lnTo>
                  <a:lnTo>
                    <a:pt x="473" y="165"/>
                  </a:lnTo>
                  <a:lnTo>
                    <a:pt x="466" y="161"/>
                  </a:lnTo>
                  <a:lnTo>
                    <a:pt x="461" y="149"/>
                  </a:lnTo>
                  <a:lnTo>
                    <a:pt x="451" y="149"/>
                  </a:lnTo>
                  <a:lnTo>
                    <a:pt x="449" y="146"/>
                  </a:lnTo>
                  <a:lnTo>
                    <a:pt x="449" y="127"/>
                  </a:lnTo>
                  <a:lnTo>
                    <a:pt x="454" y="122"/>
                  </a:lnTo>
                  <a:lnTo>
                    <a:pt x="451" y="113"/>
                  </a:lnTo>
                  <a:lnTo>
                    <a:pt x="446" y="105"/>
                  </a:lnTo>
                  <a:lnTo>
                    <a:pt x="446" y="103"/>
                  </a:lnTo>
                  <a:lnTo>
                    <a:pt x="446" y="98"/>
                  </a:lnTo>
                  <a:lnTo>
                    <a:pt x="456" y="89"/>
                  </a:lnTo>
                  <a:lnTo>
                    <a:pt x="461" y="74"/>
                  </a:lnTo>
                  <a:lnTo>
                    <a:pt x="461" y="69"/>
                  </a:lnTo>
                  <a:lnTo>
                    <a:pt x="466" y="60"/>
                  </a:lnTo>
                  <a:lnTo>
                    <a:pt x="470" y="57"/>
                  </a:lnTo>
                  <a:lnTo>
                    <a:pt x="463" y="52"/>
                  </a:lnTo>
                  <a:lnTo>
                    <a:pt x="444" y="50"/>
                  </a:lnTo>
                  <a:lnTo>
                    <a:pt x="442" y="48"/>
                  </a:lnTo>
                  <a:lnTo>
                    <a:pt x="439" y="45"/>
                  </a:lnTo>
                  <a:lnTo>
                    <a:pt x="437" y="36"/>
                  </a:lnTo>
                  <a:lnTo>
                    <a:pt x="425" y="16"/>
                  </a:lnTo>
                  <a:lnTo>
                    <a:pt x="420" y="14"/>
                  </a:lnTo>
                  <a:lnTo>
                    <a:pt x="418" y="12"/>
                  </a:lnTo>
                  <a:lnTo>
                    <a:pt x="415" y="12"/>
                  </a:lnTo>
                  <a:lnTo>
                    <a:pt x="413" y="9"/>
                  </a:lnTo>
                  <a:lnTo>
                    <a:pt x="410" y="4"/>
                  </a:lnTo>
                  <a:lnTo>
                    <a:pt x="403" y="0"/>
                  </a:lnTo>
                  <a:lnTo>
                    <a:pt x="60" y="69"/>
                  </a:lnTo>
                  <a:lnTo>
                    <a:pt x="53" y="40"/>
                  </a:lnTo>
                  <a:lnTo>
                    <a:pt x="36" y="57"/>
                  </a:lnTo>
                  <a:lnTo>
                    <a:pt x="31" y="60"/>
                  </a:lnTo>
                  <a:lnTo>
                    <a:pt x="29" y="57"/>
                  </a:lnTo>
                  <a:lnTo>
                    <a:pt x="26" y="57"/>
                  </a:lnTo>
                  <a:lnTo>
                    <a:pt x="21" y="67"/>
                  </a:lnTo>
                  <a:lnTo>
                    <a:pt x="7" y="81"/>
                  </a:lnTo>
                  <a:lnTo>
                    <a:pt x="0" y="86"/>
                  </a:lnTo>
                  <a:lnTo>
                    <a:pt x="26" y="226"/>
                  </a:lnTo>
                  <a:lnTo>
                    <a:pt x="41" y="322"/>
                  </a:lnTo>
                  <a:lnTo>
                    <a:pt x="125" y="305"/>
                  </a:lnTo>
                  <a:close/>
                </a:path>
              </a:pathLst>
            </a:custGeom>
            <a:solidFill>
              <a:srgbClr val="FC9D5E"/>
            </a:solidFill>
            <a:ln w="9525">
              <a:solidFill>
                <a:schemeClr val="bg1">
                  <a:lumMod val="95000"/>
                </a:schemeClr>
              </a:solidFill>
              <a:round/>
              <a:headEnd/>
              <a:tailEnd/>
            </a:ln>
            <a:extLst/>
          </p:spPr>
          <p:txBody>
            <a:bodyPr/>
            <a:lstStyle/>
            <a:p>
              <a:endParaRPr lang="en-US" dirty="0"/>
            </a:p>
          </p:txBody>
        </p:sp>
        <p:sp>
          <p:nvSpPr>
            <p:cNvPr id="45" name="Freeform 35">
              <a:extLst>
                <a:ext uri="{FF2B5EF4-FFF2-40B4-BE49-F238E27FC236}">
                  <a16:creationId xmlns:a16="http://schemas.microsoft.com/office/drawing/2014/main" id="{26A0723F-A963-424E-BEF3-3333550ED88A}"/>
                </a:ext>
              </a:extLst>
            </p:cNvPr>
            <p:cNvSpPr>
              <a:spLocks/>
            </p:cNvSpPr>
            <p:nvPr/>
          </p:nvSpPr>
          <p:spPr bwMode="auto">
            <a:xfrm>
              <a:off x="9652000" y="3170164"/>
              <a:ext cx="446087" cy="233362"/>
            </a:xfrm>
            <a:custGeom>
              <a:avLst/>
              <a:gdLst>
                <a:gd name="T0" fmla="*/ 146168899 w 281"/>
                <a:gd name="T1" fmla="*/ 128526900 h 147"/>
                <a:gd name="T2" fmla="*/ 375503654 w 281"/>
                <a:gd name="T3" fmla="*/ 60483620 h 147"/>
                <a:gd name="T4" fmla="*/ 393143934 w 281"/>
                <a:gd name="T5" fmla="*/ 60483620 h 147"/>
                <a:gd name="T6" fmla="*/ 393143934 w 281"/>
                <a:gd name="T7" fmla="*/ 42841771 h 147"/>
                <a:gd name="T8" fmla="*/ 423385775 w 281"/>
                <a:gd name="T9" fmla="*/ 7559659 h 147"/>
                <a:gd name="T10" fmla="*/ 453627617 w 281"/>
                <a:gd name="T11" fmla="*/ 7559659 h 147"/>
                <a:gd name="T12" fmla="*/ 491430712 w 281"/>
                <a:gd name="T13" fmla="*/ 60483620 h 147"/>
                <a:gd name="T14" fmla="*/ 491430712 w 281"/>
                <a:gd name="T15" fmla="*/ 85685129 h 147"/>
                <a:gd name="T16" fmla="*/ 466229177 w 281"/>
                <a:gd name="T17" fmla="*/ 115926939 h 147"/>
                <a:gd name="T18" fmla="*/ 461188871 w 281"/>
                <a:gd name="T19" fmla="*/ 158768710 h 147"/>
                <a:gd name="T20" fmla="*/ 514111299 w 281"/>
                <a:gd name="T21" fmla="*/ 176410560 h 147"/>
                <a:gd name="T22" fmla="*/ 569554674 w 281"/>
                <a:gd name="T23" fmla="*/ 241934482 h 147"/>
                <a:gd name="T24" fmla="*/ 635078663 w 281"/>
                <a:gd name="T25" fmla="*/ 267135990 h 147"/>
                <a:gd name="T26" fmla="*/ 685481732 w 281"/>
                <a:gd name="T27" fmla="*/ 224292632 h 147"/>
                <a:gd name="T28" fmla="*/ 655239891 w 281"/>
                <a:gd name="T29" fmla="*/ 199091123 h 147"/>
                <a:gd name="T30" fmla="*/ 630038356 w 281"/>
                <a:gd name="T31" fmla="*/ 176410560 h 147"/>
                <a:gd name="T32" fmla="*/ 660280197 w 281"/>
                <a:gd name="T33" fmla="*/ 176410560 h 147"/>
                <a:gd name="T34" fmla="*/ 708163906 w 281"/>
                <a:gd name="T35" fmla="*/ 267135990 h 147"/>
                <a:gd name="T36" fmla="*/ 690522039 w 281"/>
                <a:gd name="T37" fmla="*/ 279735951 h 147"/>
                <a:gd name="T38" fmla="*/ 630038356 w 281"/>
                <a:gd name="T39" fmla="*/ 309977761 h 147"/>
                <a:gd name="T40" fmla="*/ 587196542 w 281"/>
                <a:gd name="T41" fmla="*/ 340219571 h 147"/>
                <a:gd name="T42" fmla="*/ 582156235 w 281"/>
                <a:gd name="T43" fmla="*/ 322579309 h 147"/>
                <a:gd name="T44" fmla="*/ 569554674 w 281"/>
                <a:gd name="T45" fmla="*/ 297377800 h 147"/>
                <a:gd name="T46" fmla="*/ 526712860 w 281"/>
                <a:gd name="T47" fmla="*/ 362901722 h 147"/>
                <a:gd name="T48" fmla="*/ 504030685 w 281"/>
                <a:gd name="T49" fmla="*/ 352821119 h 147"/>
                <a:gd name="T50" fmla="*/ 491430712 w 281"/>
                <a:gd name="T51" fmla="*/ 345259873 h 147"/>
                <a:gd name="T52" fmla="*/ 473788844 w 281"/>
                <a:gd name="T53" fmla="*/ 327619611 h 147"/>
                <a:gd name="T54" fmla="*/ 435987336 w 281"/>
                <a:gd name="T55" fmla="*/ 309977761 h 147"/>
                <a:gd name="T56" fmla="*/ 413305162 w 281"/>
                <a:gd name="T57" fmla="*/ 279735951 h 147"/>
                <a:gd name="T58" fmla="*/ 327619945 w 281"/>
                <a:gd name="T59" fmla="*/ 272176292 h 147"/>
                <a:gd name="T60" fmla="*/ 146168899 w 281"/>
                <a:gd name="T61" fmla="*/ 327619611 h 147"/>
                <a:gd name="T62" fmla="*/ 128528618 w 281"/>
                <a:gd name="T63" fmla="*/ 322579309 h 147"/>
                <a:gd name="T64" fmla="*/ 0 w 281"/>
                <a:gd name="T65" fmla="*/ 345259873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1" h="147">
                  <a:moveTo>
                    <a:pt x="0" y="63"/>
                  </a:moveTo>
                  <a:lnTo>
                    <a:pt x="58" y="51"/>
                  </a:lnTo>
                  <a:lnTo>
                    <a:pt x="149" y="29"/>
                  </a:lnTo>
                  <a:lnTo>
                    <a:pt x="149" y="24"/>
                  </a:lnTo>
                  <a:lnTo>
                    <a:pt x="152" y="22"/>
                  </a:lnTo>
                  <a:lnTo>
                    <a:pt x="156" y="24"/>
                  </a:lnTo>
                  <a:lnTo>
                    <a:pt x="156" y="22"/>
                  </a:lnTo>
                  <a:lnTo>
                    <a:pt x="156" y="17"/>
                  </a:lnTo>
                  <a:lnTo>
                    <a:pt x="164" y="15"/>
                  </a:lnTo>
                  <a:lnTo>
                    <a:pt x="168" y="3"/>
                  </a:lnTo>
                  <a:lnTo>
                    <a:pt x="176" y="0"/>
                  </a:lnTo>
                  <a:lnTo>
                    <a:pt x="180" y="3"/>
                  </a:lnTo>
                  <a:lnTo>
                    <a:pt x="183" y="17"/>
                  </a:lnTo>
                  <a:lnTo>
                    <a:pt x="195" y="24"/>
                  </a:lnTo>
                  <a:lnTo>
                    <a:pt x="197" y="29"/>
                  </a:lnTo>
                  <a:lnTo>
                    <a:pt x="195" y="34"/>
                  </a:lnTo>
                  <a:lnTo>
                    <a:pt x="190" y="36"/>
                  </a:lnTo>
                  <a:lnTo>
                    <a:pt x="185" y="46"/>
                  </a:lnTo>
                  <a:lnTo>
                    <a:pt x="183" y="58"/>
                  </a:lnTo>
                  <a:lnTo>
                    <a:pt x="183" y="63"/>
                  </a:lnTo>
                  <a:lnTo>
                    <a:pt x="195" y="63"/>
                  </a:lnTo>
                  <a:lnTo>
                    <a:pt x="204" y="70"/>
                  </a:lnTo>
                  <a:lnTo>
                    <a:pt x="221" y="87"/>
                  </a:lnTo>
                  <a:lnTo>
                    <a:pt x="226" y="96"/>
                  </a:lnTo>
                  <a:lnTo>
                    <a:pt x="233" y="106"/>
                  </a:lnTo>
                  <a:lnTo>
                    <a:pt x="252" y="106"/>
                  </a:lnTo>
                  <a:lnTo>
                    <a:pt x="264" y="101"/>
                  </a:lnTo>
                  <a:lnTo>
                    <a:pt x="272" y="89"/>
                  </a:lnTo>
                  <a:lnTo>
                    <a:pt x="267" y="87"/>
                  </a:lnTo>
                  <a:lnTo>
                    <a:pt x="260" y="79"/>
                  </a:lnTo>
                  <a:lnTo>
                    <a:pt x="250" y="75"/>
                  </a:lnTo>
                  <a:lnTo>
                    <a:pt x="250" y="70"/>
                  </a:lnTo>
                  <a:lnTo>
                    <a:pt x="257" y="70"/>
                  </a:lnTo>
                  <a:lnTo>
                    <a:pt x="262" y="70"/>
                  </a:lnTo>
                  <a:lnTo>
                    <a:pt x="274" y="89"/>
                  </a:lnTo>
                  <a:lnTo>
                    <a:pt x="281" y="106"/>
                  </a:lnTo>
                  <a:lnTo>
                    <a:pt x="281" y="115"/>
                  </a:lnTo>
                  <a:lnTo>
                    <a:pt x="274" y="111"/>
                  </a:lnTo>
                  <a:lnTo>
                    <a:pt x="264" y="118"/>
                  </a:lnTo>
                  <a:lnTo>
                    <a:pt x="250" y="123"/>
                  </a:lnTo>
                  <a:lnTo>
                    <a:pt x="238" y="135"/>
                  </a:lnTo>
                  <a:lnTo>
                    <a:pt x="233" y="135"/>
                  </a:lnTo>
                  <a:lnTo>
                    <a:pt x="231" y="132"/>
                  </a:lnTo>
                  <a:lnTo>
                    <a:pt x="231" y="128"/>
                  </a:lnTo>
                  <a:lnTo>
                    <a:pt x="228" y="118"/>
                  </a:lnTo>
                  <a:lnTo>
                    <a:pt x="226" y="118"/>
                  </a:lnTo>
                  <a:lnTo>
                    <a:pt x="219" y="132"/>
                  </a:lnTo>
                  <a:lnTo>
                    <a:pt x="209" y="144"/>
                  </a:lnTo>
                  <a:lnTo>
                    <a:pt x="204" y="147"/>
                  </a:lnTo>
                  <a:lnTo>
                    <a:pt x="200" y="140"/>
                  </a:lnTo>
                  <a:lnTo>
                    <a:pt x="200" y="137"/>
                  </a:lnTo>
                  <a:lnTo>
                    <a:pt x="195" y="137"/>
                  </a:lnTo>
                  <a:lnTo>
                    <a:pt x="195" y="135"/>
                  </a:lnTo>
                  <a:lnTo>
                    <a:pt x="188" y="130"/>
                  </a:lnTo>
                  <a:lnTo>
                    <a:pt x="188" y="128"/>
                  </a:lnTo>
                  <a:lnTo>
                    <a:pt x="173" y="123"/>
                  </a:lnTo>
                  <a:lnTo>
                    <a:pt x="168" y="113"/>
                  </a:lnTo>
                  <a:lnTo>
                    <a:pt x="164" y="111"/>
                  </a:lnTo>
                  <a:lnTo>
                    <a:pt x="161" y="101"/>
                  </a:lnTo>
                  <a:lnTo>
                    <a:pt x="130" y="108"/>
                  </a:lnTo>
                  <a:lnTo>
                    <a:pt x="58" y="128"/>
                  </a:lnTo>
                  <a:lnTo>
                    <a:pt x="58" y="130"/>
                  </a:lnTo>
                  <a:lnTo>
                    <a:pt x="56" y="132"/>
                  </a:lnTo>
                  <a:lnTo>
                    <a:pt x="51" y="128"/>
                  </a:lnTo>
                  <a:lnTo>
                    <a:pt x="3" y="140"/>
                  </a:lnTo>
                  <a:lnTo>
                    <a:pt x="0" y="137"/>
                  </a:lnTo>
                  <a:lnTo>
                    <a:pt x="0" y="63"/>
                  </a:lnTo>
                  <a:close/>
                </a:path>
              </a:pathLst>
            </a:custGeom>
            <a:solidFill>
              <a:srgbClr val="FC9D5E"/>
            </a:solidFill>
            <a:ln w="9525">
              <a:solidFill>
                <a:schemeClr val="bg1">
                  <a:lumMod val="95000"/>
                </a:schemeClr>
              </a:solidFill>
              <a:round/>
              <a:headEnd/>
              <a:tailEnd/>
            </a:ln>
            <a:extLst/>
          </p:spPr>
          <p:txBody>
            <a:bodyPr/>
            <a:lstStyle/>
            <a:p>
              <a:endParaRPr lang="en-US" dirty="0"/>
            </a:p>
          </p:txBody>
        </p:sp>
        <p:sp>
          <p:nvSpPr>
            <p:cNvPr id="46" name="Freeform 36">
              <a:extLst>
                <a:ext uri="{FF2B5EF4-FFF2-40B4-BE49-F238E27FC236}">
                  <a16:creationId xmlns:a16="http://schemas.microsoft.com/office/drawing/2014/main" id="{8E50B128-010B-4E7B-9E4E-F81159842CEA}"/>
                </a:ext>
              </a:extLst>
            </p:cNvPr>
            <p:cNvSpPr>
              <a:spLocks/>
            </p:cNvSpPr>
            <p:nvPr/>
          </p:nvSpPr>
          <p:spPr bwMode="auto">
            <a:xfrm>
              <a:off x="9858375" y="3336365"/>
              <a:ext cx="117475" cy="130175"/>
            </a:xfrm>
            <a:custGeom>
              <a:avLst/>
              <a:gdLst>
                <a:gd name="T0" fmla="*/ 0 w 74"/>
                <a:gd name="T1" fmla="*/ 17641888 h 82"/>
                <a:gd name="T2" fmla="*/ 47883763 w 74"/>
                <a:gd name="T3" fmla="*/ 168851263 h 82"/>
                <a:gd name="T4" fmla="*/ 42843450 w 74"/>
                <a:gd name="T5" fmla="*/ 181451250 h 82"/>
                <a:gd name="T6" fmla="*/ 35282188 w 74"/>
                <a:gd name="T7" fmla="*/ 194052825 h 82"/>
                <a:gd name="T8" fmla="*/ 35282188 w 74"/>
                <a:gd name="T9" fmla="*/ 199093138 h 82"/>
                <a:gd name="T10" fmla="*/ 42843450 w 74"/>
                <a:gd name="T11" fmla="*/ 206652813 h 82"/>
                <a:gd name="T12" fmla="*/ 47883763 w 74"/>
                <a:gd name="T13" fmla="*/ 206652813 h 82"/>
                <a:gd name="T14" fmla="*/ 90725625 w 74"/>
                <a:gd name="T15" fmla="*/ 181451250 h 82"/>
                <a:gd name="T16" fmla="*/ 115927188 w 74"/>
                <a:gd name="T17" fmla="*/ 158770638 h 82"/>
                <a:gd name="T18" fmla="*/ 115927188 w 74"/>
                <a:gd name="T19" fmla="*/ 146169063 h 82"/>
                <a:gd name="T20" fmla="*/ 103327200 w 74"/>
                <a:gd name="T21" fmla="*/ 133569075 h 82"/>
                <a:gd name="T22" fmla="*/ 103327200 w 74"/>
                <a:gd name="T23" fmla="*/ 108367513 h 82"/>
                <a:gd name="T24" fmla="*/ 120967500 w 74"/>
                <a:gd name="T25" fmla="*/ 90725625 h 82"/>
                <a:gd name="T26" fmla="*/ 126007813 w 74"/>
                <a:gd name="T27" fmla="*/ 98286888 h 82"/>
                <a:gd name="T28" fmla="*/ 126007813 w 74"/>
                <a:gd name="T29" fmla="*/ 108367513 h 82"/>
                <a:gd name="T30" fmla="*/ 126007813 w 74"/>
                <a:gd name="T31" fmla="*/ 146169063 h 82"/>
                <a:gd name="T32" fmla="*/ 133569075 w 74"/>
                <a:gd name="T33" fmla="*/ 151209375 h 82"/>
                <a:gd name="T34" fmla="*/ 146169063 w 74"/>
                <a:gd name="T35" fmla="*/ 151209375 h 82"/>
                <a:gd name="T36" fmla="*/ 146169063 w 74"/>
                <a:gd name="T37" fmla="*/ 133569075 h 82"/>
                <a:gd name="T38" fmla="*/ 156249688 w 74"/>
                <a:gd name="T39" fmla="*/ 133569075 h 82"/>
                <a:gd name="T40" fmla="*/ 168851263 w 74"/>
                <a:gd name="T41" fmla="*/ 120967500 h 82"/>
                <a:gd name="T42" fmla="*/ 186491563 w 74"/>
                <a:gd name="T43" fmla="*/ 115927188 h 82"/>
                <a:gd name="T44" fmla="*/ 186491563 w 74"/>
                <a:gd name="T45" fmla="*/ 115927188 h 82"/>
                <a:gd name="T46" fmla="*/ 176410938 w 74"/>
                <a:gd name="T47" fmla="*/ 98286888 h 82"/>
                <a:gd name="T48" fmla="*/ 176410938 w 74"/>
                <a:gd name="T49" fmla="*/ 90725625 h 82"/>
                <a:gd name="T50" fmla="*/ 163810950 w 74"/>
                <a:gd name="T51" fmla="*/ 90725625 h 82"/>
                <a:gd name="T52" fmla="*/ 163810950 w 74"/>
                <a:gd name="T53" fmla="*/ 85685313 h 82"/>
                <a:gd name="T54" fmla="*/ 146169063 w 74"/>
                <a:gd name="T55" fmla="*/ 73085325 h 82"/>
                <a:gd name="T56" fmla="*/ 146169063 w 74"/>
                <a:gd name="T57" fmla="*/ 68045013 h 82"/>
                <a:gd name="T58" fmla="*/ 108367513 w 74"/>
                <a:gd name="T59" fmla="*/ 55443438 h 82"/>
                <a:gd name="T60" fmla="*/ 95765938 w 74"/>
                <a:gd name="T61" fmla="*/ 30241875 h 82"/>
                <a:gd name="T62" fmla="*/ 85685313 w 74"/>
                <a:gd name="T63" fmla="*/ 25201563 h 82"/>
                <a:gd name="T64" fmla="*/ 78125638 w 74"/>
                <a:gd name="T65" fmla="*/ 0 h 82"/>
                <a:gd name="T66" fmla="*/ 0 w 74"/>
                <a:gd name="T67" fmla="*/ 17641888 h 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4" h="82">
                  <a:moveTo>
                    <a:pt x="0" y="7"/>
                  </a:moveTo>
                  <a:lnTo>
                    <a:pt x="19" y="67"/>
                  </a:lnTo>
                  <a:lnTo>
                    <a:pt x="17" y="72"/>
                  </a:lnTo>
                  <a:lnTo>
                    <a:pt x="14" y="77"/>
                  </a:lnTo>
                  <a:lnTo>
                    <a:pt x="14" y="79"/>
                  </a:lnTo>
                  <a:lnTo>
                    <a:pt x="17" y="82"/>
                  </a:lnTo>
                  <a:lnTo>
                    <a:pt x="19" y="82"/>
                  </a:lnTo>
                  <a:lnTo>
                    <a:pt x="36" y="72"/>
                  </a:lnTo>
                  <a:lnTo>
                    <a:pt x="46" y="63"/>
                  </a:lnTo>
                  <a:lnTo>
                    <a:pt x="46" y="58"/>
                  </a:lnTo>
                  <a:lnTo>
                    <a:pt x="41" y="53"/>
                  </a:lnTo>
                  <a:lnTo>
                    <a:pt x="41" y="43"/>
                  </a:lnTo>
                  <a:lnTo>
                    <a:pt x="48" y="36"/>
                  </a:lnTo>
                  <a:lnTo>
                    <a:pt x="50" y="39"/>
                  </a:lnTo>
                  <a:lnTo>
                    <a:pt x="50" y="43"/>
                  </a:lnTo>
                  <a:lnTo>
                    <a:pt x="50" y="58"/>
                  </a:lnTo>
                  <a:lnTo>
                    <a:pt x="53" y="60"/>
                  </a:lnTo>
                  <a:lnTo>
                    <a:pt x="58" y="60"/>
                  </a:lnTo>
                  <a:lnTo>
                    <a:pt x="58" y="53"/>
                  </a:lnTo>
                  <a:lnTo>
                    <a:pt x="62" y="53"/>
                  </a:lnTo>
                  <a:lnTo>
                    <a:pt x="67" y="48"/>
                  </a:lnTo>
                  <a:lnTo>
                    <a:pt x="74" y="46"/>
                  </a:lnTo>
                  <a:lnTo>
                    <a:pt x="70" y="39"/>
                  </a:lnTo>
                  <a:lnTo>
                    <a:pt x="70" y="36"/>
                  </a:lnTo>
                  <a:lnTo>
                    <a:pt x="65" y="36"/>
                  </a:lnTo>
                  <a:lnTo>
                    <a:pt x="65" y="34"/>
                  </a:lnTo>
                  <a:lnTo>
                    <a:pt x="58" y="29"/>
                  </a:lnTo>
                  <a:lnTo>
                    <a:pt x="58" y="27"/>
                  </a:lnTo>
                  <a:lnTo>
                    <a:pt x="43" y="22"/>
                  </a:lnTo>
                  <a:lnTo>
                    <a:pt x="38" y="12"/>
                  </a:lnTo>
                  <a:lnTo>
                    <a:pt x="34" y="10"/>
                  </a:lnTo>
                  <a:lnTo>
                    <a:pt x="31" y="0"/>
                  </a:lnTo>
                  <a:lnTo>
                    <a:pt x="0" y="7"/>
                  </a:lnTo>
                  <a:close/>
                </a:path>
              </a:pathLst>
            </a:custGeom>
            <a:solidFill>
              <a:srgbClr val="FC9D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7" name="Freeform 37">
              <a:extLst>
                <a:ext uri="{FF2B5EF4-FFF2-40B4-BE49-F238E27FC236}">
                  <a16:creationId xmlns:a16="http://schemas.microsoft.com/office/drawing/2014/main" id="{E93F3F0D-E5C2-4B84-ACF7-908585F7F944}"/>
                </a:ext>
              </a:extLst>
            </p:cNvPr>
            <p:cNvSpPr>
              <a:spLocks/>
            </p:cNvSpPr>
            <p:nvPr/>
          </p:nvSpPr>
          <p:spPr bwMode="auto">
            <a:xfrm>
              <a:off x="9656762" y="3347479"/>
              <a:ext cx="231775" cy="228600"/>
            </a:xfrm>
            <a:custGeom>
              <a:avLst/>
              <a:gdLst>
                <a:gd name="T0" fmla="*/ 0 w 146"/>
                <a:gd name="T1" fmla="*/ 80645000 h 144"/>
                <a:gd name="T2" fmla="*/ 120967500 w 146"/>
                <a:gd name="T3" fmla="*/ 50403125 h 144"/>
                <a:gd name="T4" fmla="*/ 133569075 w 146"/>
                <a:gd name="T5" fmla="*/ 60483750 h 144"/>
                <a:gd name="T6" fmla="*/ 138609388 w 146"/>
                <a:gd name="T7" fmla="*/ 55443438 h 144"/>
                <a:gd name="T8" fmla="*/ 138609388 w 146"/>
                <a:gd name="T9" fmla="*/ 50403125 h 144"/>
                <a:gd name="T10" fmla="*/ 320060638 w 146"/>
                <a:gd name="T11" fmla="*/ 0 h 144"/>
                <a:gd name="T12" fmla="*/ 367942813 w 146"/>
                <a:gd name="T13" fmla="*/ 151209375 h 144"/>
                <a:gd name="T14" fmla="*/ 362902500 w 146"/>
                <a:gd name="T15" fmla="*/ 163810950 h 144"/>
                <a:gd name="T16" fmla="*/ 355342825 w 146"/>
                <a:gd name="T17" fmla="*/ 176410938 h 144"/>
                <a:gd name="T18" fmla="*/ 355342825 w 146"/>
                <a:gd name="T19" fmla="*/ 181451250 h 144"/>
                <a:gd name="T20" fmla="*/ 362902500 w 146"/>
                <a:gd name="T21" fmla="*/ 189012513 h 144"/>
                <a:gd name="T22" fmla="*/ 337700938 w 146"/>
                <a:gd name="T23" fmla="*/ 194052825 h 144"/>
                <a:gd name="T24" fmla="*/ 277217188 w 146"/>
                <a:gd name="T25" fmla="*/ 219254388 h 144"/>
                <a:gd name="T26" fmla="*/ 259576888 w 146"/>
                <a:gd name="T27" fmla="*/ 211693125 h 144"/>
                <a:gd name="T28" fmla="*/ 254536575 w 146"/>
                <a:gd name="T29" fmla="*/ 219254388 h 144"/>
                <a:gd name="T30" fmla="*/ 254536575 w 146"/>
                <a:gd name="T31" fmla="*/ 231854375 h 144"/>
                <a:gd name="T32" fmla="*/ 246975313 w 146"/>
                <a:gd name="T33" fmla="*/ 236894688 h 144"/>
                <a:gd name="T34" fmla="*/ 211693125 w 146"/>
                <a:gd name="T35" fmla="*/ 241935000 h 144"/>
                <a:gd name="T36" fmla="*/ 156249688 w 146"/>
                <a:gd name="T37" fmla="*/ 262096250 h 144"/>
                <a:gd name="T38" fmla="*/ 151209375 w 146"/>
                <a:gd name="T39" fmla="*/ 254536575 h 144"/>
                <a:gd name="T40" fmla="*/ 126007813 w 146"/>
                <a:gd name="T41" fmla="*/ 292338125 h 144"/>
                <a:gd name="T42" fmla="*/ 52924075 w 146"/>
                <a:gd name="T43" fmla="*/ 345262200 h 144"/>
                <a:gd name="T44" fmla="*/ 22682200 w 146"/>
                <a:gd name="T45" fmla="*/ 362902500 h 144"/>
                <a:gd name="T46" fmla="*/ 5040313 w 146"/>
                <a:gd name="T47" fmla="*/ 340221888 h 144"/>
                <a:gd name="T48" fmla="*/ 35282188 w 146"/>
                <a:gd name="T49" fmla="*/ 309980013 h 144"/>
                <a:gd name="T50" fmla="*/ 42843450 w 146"/>
                <a:gd name="T51" fmla="*/ 292338125 h 144"/>
                <a:gd name="T52" fmla="*/ 22682200 w 146"/>
                <a:gd name="T53" fmla="*/ 272176875 h 144"/>
                <a:gd name="T54" fmla="*/ 0 w 146"/>
                <a:gd name="T55" fmla="*/ 80645000 h 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6" h="144">
                  <a:moveTo>
                    <a:pt x="0" y="32"/>
                  </a:moveTo>
                  <a:lnTo>
                    <a:pt x="48" y="20"/>
                  </a:lnTo>
                  <a:lnTo>
                    <a:pt x="53" y="24"/>
                  </a:lnTo>
                  <a:lnTo>
                    <a:pt x="55" y="22"/>
                  </a:lnTo>
                  <a:lnTo>
                    <a:pt x="55" y="20"/>
                  </a:lnTo>
                  <a:lnTo>
                    <a:pt x="127" y="0"/>
                  </a:lnTo>
                  <a:lnTo>
                    <a:pt x="146" y="60"/>
                  </a:lnTo>
                  <a:lnTo>
                    <a:pt x="144" y="65"/>
                  </a:lnTo>
                  <a:lnTo>
                    <a:pt x="141" y="70"/>
                  </a:lnTo>
                  <a:lnTo>
                    <a:pt x="141" y="72"/>
                  </a:lnTo>
                  <a:lnTo>
                    <a:pt x="144" y="75"/>
                  </a:lnTo>
                  <a:lnTo>
                    <a:pt x="134" y="77"/>
                  </a:lnTo>
                  <a:lnTo>
                    <a:pt x="110" y="87"/>
                  </a:lnTo>
                  <a:lnTo>
                    <a:pt x="103" y="84"/>
                  </a:lnTo>
                  <a:lnTo>
                    <a:pt x="101" y="87"/>
                  </a:lnTo>
                  <a:lnTo>
                    <a:pt x="101" y="92"/>
                  </a:lnTo>
                  <a:lnTo>
                    <a:pt x="98" y="94"/>
                  </a:lnTo>
                  <a:lnTo>
                    <a:pt x="84" y="96"/>
                  </a:lnTo>
                  <a:lnTo>
                    <a:pt x="62" y="104"/>
                  </a:lnTo>
                  <a:lnTo>
                    <a:pt x="60" y="101"/>
                  </a:lnTo>
                  <a:lnTo>
                    <a:pt x="50" y="116"/>
                  </a:lnTo>
                  <a:lnTo>
                    <a:pt x="21" y="137"/>
                  </a:lnTo>
                  <a:lnTo>
                    <a:pt x="9" y="144"/>
                  </a:lnTo>
                  <a:lnTo>
                    <a:pt x="2" y="135"/>
                  </a:lnTo>
                  <a:lnTo>
                    <a:pt x="14" y="123"/>
                  </a:lnTo>
                  <a:lnTo>
                    <a:pt x="17" y="116"/>
                  </a:lnTo>
                  <a:lnTo>
                    <a:pt x="9" y="108"/>
                  </a:lnTo>
                  <a:lnTo>
                    <a:pt x="0" y="32"/>
                  </a:lnTo>
                  <a:close/>
                </a:path>
              </a:pathLst>
            </a:custGeom>
            <a:solidFill>
              <a:schemeClr val="bg2">
                <a:lumMod val="90000"/>
              </a:schemeClr>
            </a:solidFill>
            <a:ln w="9525">
              <a:solidFill>
                <a:schemeClr val="bg1">
                  <a:lumMod val="95000"/>
                </a:schemeClr>
              </a:solidFill>
              <a:round/>
              <a:headEnd/>
              <a:tailEnd/>
            </a:ln>
            <a:extLst/>
          </p:spPr>
          <p:txBody>
            <a:bodyPr/>
            <a:lstStyle/>
            <a:p>
              <a:endParaRPr lang="en-US" dirty="0"/>
            </a:p>
          </p:txBody>
        </p:sp>
        <p:sp>
          <p:nvSpPr>
            <p:cNvPr id="48" name="Freeform 42">
              <a:extLst>
                <a:ext uri="{FF2B5EF4-FFF2-40B4-BE49-F238E27FC236}">
                  <a16:creationId xmlns:a16="http://schemas.microsoft.com/office/drawing/2014/main" id="{6E6C1FB8-DB17-4E01-A91D-B447C9BC4055}"/>
                </a:ext>
              </a:extLst>
            </p:cNvPr>
            <p:cNvSpPr>
              <a:spLocks/>
            </p:cNvSpPr>
            <p:nvPr/>
          </p:nvSpPr>
          <p:spPr bwMode="auto">
            <a:xfrm>
              <a:off x="8421687" y="4393640"/>
              <a:ext cx="1185863" cy="514350"/>
            </a:xfrm>
            <a:custGeom>
              <a:avLst/>
              <a:gdLst>
                <a:gd name="T0" fmla="*/ 22682210 w 747"/>
                <a:gd name="T1" fmla="*/ 660280938 h 324"/>
                <a:gd name="T2" fmla="*/ 47883783 w 747"/>
                <a:gd name="T3" fmla="*/ 622479388 h 324"/>
                <a:gd name="T4" fmla="*/ 70564405 w 747"/>
                <a:gd name="T5" fmla="*/ 574595625 h 324"/>
                <a:gd name="T6" fmla="*/ 216733529 w 747"/>
                <a:gd name="T7" fmla="*/ 496471575 h 324"/>
                <a:gd name="T8" fmla="*/ 277217304 w 747"/>
                <a:gd name="T9" fmla="*/ 435987825 h 324"/>
                <a:gd name="T10" fmla="*/ 302418878 w 747"/>
                <a:gd name="T11" fmla="*/ 423386250 h 324"/>
                <a:gd name="T12" fmla="*/ 332660765 w 747"/>
                <a:gd name="T13" fmla="*/ 398184688 h 324"/>
                <a:gd name="T14" fmla="*/ 362902653 w 747"/>
                <a:gd name="T15" fmla="*/ 393144375 h 324"/>
                <a:gd name="T16" fmla="*/ 441028323 w 747"/>
                <a:gd name="T17" fmla="*/ 362902500 h 324"/>
                <a:gd name="T18" fmla="*/ 514112092 w 747"/>
                <a:gd name="T19" fmla="*/ 267136563 h 324"/>
                <a:gd name="T20" fmla="*/ 519152406 w 747"/>
                <a:gd name="T21" fmla="*/ 211693125 h 324"/>
                <a:gd name="T22" fmla="*/ 574595867 w 747"/>
                <a:gd name="T23" fmla="*/ 206652813 h 324"/>
                <a:gd name="T24" fmla="*/ 665321531 w 747"/>
                <a:gd name="T25" fmla="*/ 194052825 h 324"/>
                <a:gd name="T26" fmla="*/ 1779231063 w 747"/>
                <a:gd name="T27" fmla="*/ 12601575 h 324"/>
                <a:gd name="T28" fmla="*/ 1809472950 w 747"/>
                <a:gd name="T29" fmla="*/ 30241875 h 324"/>
                <a:gd name="T30" fmla="*/ 1839714838 w 747"/>
                <a:gd name="T31" fmla="*/ 78125638 h 324"/>
                <a:gd name="T32" fmla="*/ 1827114845 w 747"/>
                <a:gd name="T33" fmla="*/ 90725625 h 324"/>
                <a:gd name="T34" fmla="*/ 1796872958 w 747"/>
                <a:gd name="T35" fmla="*/ 83165950 h 324"/>
                <a:gd name="T36" fmla="*/ 1784271377 w 747"/>
                <a:gd name="T37" fmla="*/ 90725625 h 324"/>
                <a:gd name="T38" fmla="*/ 1718747287 w 747"/>
                <a:gd name="T39" fmla="*/ 133569075 h 324"/>
                <a:gd name="T40" fmla="*/ 1663303826 w 747"/>
                <a:gd name="T41" fmla="*/ 176410938 h 324"/>
                <a:gd name="T42" fmla="*/ 1680945721 w 747"/>
                <a:gd name="T43" fmla="*/ 181451250 h 324"/>
                <a:gd name="T44" fmla="*/ 1766631070 w 747"/>
                <a:gd name="T45" fmla="*/ 146169063 h 324"/>
                <a:gd name="T46" fmla="*/ 1796872958 w 747"/>
                <a:gd name="T47" fmla="*/ 168851263 h 324"/>
                <a:gd name="T48" fmla="*/ 1827114845 w 747"/>
                <a:gd name="T49" fmla="*/ 181451250 h 324"/>
                <a:gd name="T50" fmla="*/ 1862397048 w 747"/>
                <a:gd name="T51" fmla="*/ 146169063 h 324"/>
                <a:gd name="T52" fmla="*/ 1882558306 w 747"/>
                <a:gd name="T53" fmla="*/ 229335013 h 324"/>
                <a:gd name="T54" fmla="*/ 1852316418 w 747"/>
                <a:gd name="T55" fmla="*/ 272176875 h 324"/>
                <a:gd name="T56" fmla="*/ 1809472950 w 747"/>
                <a:gd name="T57" fmla="*/ 307459063 h 324"/>
                <a:gd name="T58" fmla="*/ 1741429497 w 747"/>
                <a:gd name="T59" fmla="*/ 315020325 h 324"/>
                <a:gd name="T60" fmla="*/ 1728827916 w 747"/>
                <a:gd name="T61" fmla="*/ 302418750 h 324"/>
                <a:gd name="T62" fmla="*/ 1711187609 w 747"/>
                <a:gd name="T63" fmla="*/ 284778450 h 324"/>
                <a:gd name="T64" fmla="*/ 1706147294 w 747"/>
                <a:gd name="T65" fmla="*/ 332660625 h 324"/>
                <a:gd name="T66" fmla="*/ 1728827916 w 747"/>
                <a:gd name="T67" fmla="*/ 345262200 h 324"/>
                <a:gd name="T68" fmla="*/ 1741429497 w 747"/>
                <a:gd name="T69" fmla="*/ 393144375 h 324"/>
                <a:gd name="T70" fmla="*/ 1663303826 w 747"/>
                <a:gd name="T71" fmla="*/ 435987825 h 324"/>
                <a:gd name="T72" fmla="*/ 1658263512 w 747"/>
                <a:gd name="T73" fmla="*/ 453628125 h 324"/>
                <a:gd name="T74" fmla="*/ 1771671384 w 747"/>
                <a:gd name="T75" fmla="*/ 423386250 h 324"/>
                <a:gd name="T76" fmla="*/ 1801913272 w 747"/>
                <a:gd name="T77" fmla="*/ 428426563 h 324"/>
                <a:gd name="T78" fmla="*/ 1718747287 w 747"/>
                <a:gd name="T79" fmla="*/ 501511888 h 324"/>
                <a:gd name="T80" fmla="*/ 1620461946 w 747"/>
                <a:gd name="T81" fmla="*/ 582156888 h 324"/>
                <a:gd name="T82" fmla="*/ 1607860365 w 747"/>
                <a:gd name="T83" fmla="*/ 592237513 h 324"/>
                <a:gd name="T84" fmla="*/ 1517134702 w 747"/>
                <a:gd name="T85" fmla="*/ 703124388 h 324"/>
                <a:gd name="T86" fmla="*/ 1476812185 w 747"/>
                <a:gd name="T87" fmla="*/ 793850013 h 324"/>
                <a:gd name="T88" fmla="*/ 1088707959 w 747"/>
                <a:gd name="T89" fmla="*/ 617439075 h 324"/>
                <a:gd name="T90" fmla="*/ 791329396 w 747"/>
                <a:gd name="T91" fmla="*/ 582156888 h 324"/>
                <a:gd name="T92" fmla="*/ 768648774 w 747"/>
                <a:gd name="T93" fmla="*/ 569555313 h 324"/>
                <a:gd name="T94" fmla="*/ 471270211 w 747"/>
                <a:gd name="T95" fmla="*/ 599797188 h 324"/>
                <a:gd name="T96" fmla="*/ 405746121 w 747"/>
                <a:gd name="T97" fmla="*/ 642640638 h 324"/>
                <a:gd name="T98" fmla="*/ 0 w 747"/>
                <a:gd name="T99" fmla="*/ 720764688 h 3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47" h="324">
                  <a:moveTo>
                    <a:pt x="0" y="286"/>
                  </a:moveTo>
                  <a:lnTo>
                    <a:pt x="2" y="262"/>
                  </a:lnTo>
                  <a:lnTo>
                    <a:pt x="9" y="262"/>
                  </a:lnTo>
                  <a:lnTo>
                    <a:pt x="12" y="259"/>
                  </a:lnTo>
                  <a:lnTo>
                    <a:pt x="19" y="255"/>
                  </a:lnTo>
                  <a:lnTo>
                    <a:pt x="19" y="247"/>
                  </a:lnTo>
                  <a:lnTo>
                    <a:pt x="19" y="243"/>
                  </a:lnTo>
                  <a:lnTo>
                    <a:pt x="21" y="238"/>
                  </a:lnTo>
                  <a:lnTo>
                    <a:pt x="28" y="228"/>
                  </a:lnTo>
                  <a:lnTo>
                    <a:pt x="45" y="221"/>
                  </a:lnTo>
                  <a:lnTo>
                    <a:pt x="67" y="216"/>
                  </a:lnTo>
                  <a:lnTo>
                    <a:pt x="86" y="197"/>
                  </a:lnTo>
                  <a:lnTo>
                    <a:pt x="93" y="194"/>
                  </a:lnTo>
                  <a:lnTo>
                    <a:pt x="105" y="182"/>
                  </a:lnTo>
                  <a:lnTo>
                    <a:pt x="110" y="173"/>
                  </a:lnTo>
                  <a:lnTo>
                    <a:pt x="117" y="173"/>
                  </a:lnTo>
                  <a:lnTo>
                    <a:pt x="120" y="168"/>
                  </a:lnTo>
                  <a:lnTo>
                    <a:pt x="122" y="166"/>
                  </a:lnTo>
                  <a:lnTo>
                    <a:pt x="127" y="158"/>
                  </a:lnTo>
                  <a:lnTo>
                    <a:pt x="132" y="158"/>
                  </a:lnTo>
                  <a:lnTo>
                    <a:pt x="137" y="163"/>
                  </a:lnTo>
                  <a:lnTo>
                    <a:pt x="144" y="158"/>
                  </a:lnTo>
                  <a:lnTo>
                    <a:pt x="144" y="156"/>
                  </a:lnTo>
                  <a:lnTo>
                    <a:pt x="156" y="149"/>
                  </a:lnTo>
                  <a:lnTo>
                    <a:pt x="163" y="144"/>
                  </a:lnTo>
                  <a:lnTo>
                    <a:pt x="175" y="144"/>
                  </a:lnTo>
                  <a:lnTo>
                    <a:pt x="189" y="120"/>
                  </a:lnTo>
                  <a:lnTo>
                    <a:pt x="201" y="113"/>
                  </a:lnTo>
                  <a:lnTo>
                    <a:pt x="204" y="106"/>
                  </a:lnTo>
                  <a:lnTo>
                    <a:pt x="204" y="98"/>
                  </a:lnTo>
                  <a:lnTo>
                    <a:pt x="204" y="91"/>
                  </a:lnTo>
                  <a:lnTo>
                    <a:pt x="206" y="84"/>
                  </a:lnTo>
                  <a:lnTo>
                    <a:pt x="206" y="82"/>
                  </a:lnTo>
                  <a:lnTo>
                    <a:pt x="228" y="77"/>
                  </a:lnTo>
                  <a:lnTo>
                    <a:pt x="228" y="82"/>
                  </a:lnTo>
                  <a:lnTo>
                    <a:pt x="249" y="79"/>
                  </a:lnTo>
                  <a:lnTo>
                    <a:pt x="259" y="77"/>
                  </a:lnTo>
                  <a:lnTo>
                    <a:pt x="264" y="77"/>
                  </a:lnTo>
                  <a:lnTo>
                    <a:pt x="490" y="41"/>
                  </a:lnTo>
                  <a:lnTo>
                    <a:pt x="703" y="0"/>
                  </a:lnTo>
                  <a:lnTo>
                    <a:pt x="706" y="5"/>
                  </a:lnTo>
                  <a:lnTo>
                    <a:pt x="708" y="7"/>
                  </a:lnTo>
                  <a:lnTo>
                    <a:pt x="713" y="12"/>
                  </a:lnTo>
                  <a:lnTo>
                    <a:pt x="718" y="12"/>
                  </a:lnTo>
                  <a:lnTo>
                    <a:pt x="722" y="17"/>
                  </a:lnTo>
                  <a:lnTo>
                    <a:pt x="725" y="21"/>
                  </a:lnTo>
                  <a:lnTo>
                    <a:pt x="730" y="31"/>
                  </a:lnTo>
                  <a:lnTo>
                    <a:pt x="727" y="33"/>
                  </a:lnTo>
                  <a:lnTo>
                    <a:pt x="727" y="36"/>
                  </a:lnTo>
                  <a:lnTo>
                    <a:pt x="725" y="36"/>
                  </a:lnTo>
                  <a:lnTo>
                    <a:pt x="725" y="31"/>
                  </a:lnTo>
                  <a:lnTo>
                    <a:pt x="718" y="33"/>
                  </a:lnTo>
                  <a:lnTo>
                    <a:pt x="713" y="33"/>
                  </a:lnTo>
                  <a:lnTo>
                    <a:pt x="708" y="31"/>
                  </a:lnTo>
                  <a:lnTo>
                    <a:pt x="706" y="33"/>
                  </a:lnTo>
                  <a:lnTo>
                    <a:pt x="708" y="36"/>
                  </a:lnTo>
                  <a:lnTo>
                    <a:pt x="708" y="38"/>
                  </a:lnTo>
                  <a:lnTo>
                    <a:pt x="686" y="48"/>
                  </a:lnTo>
                  <a:lnTo>
                    <a:pt x="682" y="53"/>
                  </a:lnTo>
                  <a:lnTo>
                    <a:pt x="674" y="60"/>
                  </a:lnTo>
                  <a:lnTo>
                    <a:pt x="662" y="62"/>
                  </a:lnTo>
                  <a:lnTo>
                    <a:pt x="660" y="70"/>
                  </a:lnTo>
                  <a:lnTo>
                    <a:pt x="660" y="72"/>
                  </a:lnTo>
                  <a:lnTo>
                    <a:pt x="662" y="74"/>
                  </a:lnTo>
                  <a:lnTo>
                    <a:pt x="667" y="72"/>
                  </a:lnTo>
                  <a:lnTo>
                    <a:pt x="679" y="67"/>
                  </a:lnTo>
                  <a:lnTo>
                    <a:pt x="694" y="62"/>
                  </a:lnTo>
                  <a:lnTo>
                    <a:pt x="701" y="58"/>
                  </a:lnTo>
                  <a:lnTo>
                    <a:pt x="713" y="58"/>
                  </a:lnTo>
                  <a:lnTo>
                    <a:pt x="715" y="60"/>
                  </a:lnTo>
                  <a:lnTo>
                    <a:pt x="713" y="67"/>
                  </a:lnTo>
                  <a:lnTo>
                    <a:pt x="715" y="72"/>
                  </a:lnTo>
                  <a:lnTo>
                    <a:pt x="718" y="74"/>
                  </a:lnTo>
                  <a:lnTo>
                    <a:pt x="725" y="72"/>
                  </a:lnTo>
                  <a:lnTo>
                    <a:pt x="725" y="67"/>
                  </a:lnTo>
                  <a:lnTo>
                    <a:pt x="732" y="58"/>
                  </a:lnTo>
                  <a:lnTo>
                    <a:pt x="739" y="58"/>
                  </a:lnTo>
                  <a:lnTo>
                    <a:pt x="744" y="70"/>
                  </a:lnTo>
                  <a:lnTo>
                    <a:pt x="747" y="86"/>
                  </a:lnTo>
                  <a:lnTo>
                    <a:pt x="747" y="91"/>
                  </a:lnTo>
                  <a:lnTo>
                    <a:pt x="747" y="94"/>
                  </a:lnTo>
                  <a:lnTo>
                    <a:pt x="737" y="103"/>
                  </a:lnTo>
                  <a:lnTo>
                    <a:pt x="735" y="108"/>
                  </a:lnTo>
                  <a:lnTo>
                    <a:pt x="732" y="113"/>
                  </a:lnTo>
                  <a:lnTo>
                    <a:pt x="725" y="120"/>
                  </a:lnTo>
                  <a:lnTo>
                    <a:pt x="718" y="122"/>
                  </a:lnTo>
                  <a:lnTo>
                    <a:pt x="710" y="127"/>
                  </a:lnTo>
                  <a:lnTo>
                    <a:pt x="696" y="125"/>
                  </a:lnTo>
                  <a:lnTo>
                    <a:pt x="691" y="125"/>
                  </a:lnTo>
                  <a:lnTo>
                    <a:pt x="689" y="125"/>
                  </a:lnTo>
                  <a:lnTo>
                    <a:pt x="686" y="120"/>
                  </a:lnTo>
                  <a:lnTo>
                    <a:pt x="686" y="115"/>
                  </a:lnTo>
                  <a:lnTo>
                    <a:pt x="684" y="113"/>
                  </a:lnTo>
                  <a:lnTo>
                    <a:pt x="679" y="113"/>
                  </a:lnTo>
                  <a:lnTo>
                    <a:pt x="677" y="115"/>
                  </a:lnTo>
                  <a:lnTo>
                    <a:pt x="679" y="127"/>
                  </a:lnTo>
                  <a:lnTo>
                    <a:pt x="677" y="132"/>
                  </a:lnTo>
                  <a:lnTo>
                    <a:pt x="677" y="130"/>
                  </a:lnTo>
                  <a:lnTo>
                    <a:pt x="679" y="137"/>
                  </a:lnTo>
                  <a:lnTo>
                    <a:pt x="686" y="137"/>
                  </a:lnTo>
                  <a:lnTo>
                    <a:pt x="691" y="144"/>
                  </a:lnTo>
                  <a:lnTo>
                    <a:pt x="689" y="151"/>
                  </a:lnTo>
                  <a:lnTo>
                    <a:pt x="691" y="156"/>
                  </a:lnTo>
                  <a:lnTo>
                    <a:pt x="674" y="175"/>
                  </a:lnTo>
                  <a:lnTo>
                    <a:pt x="670" y="175"/>
                  </a:lnTo>
                  <a:lnTo>
                    <a:pt x="660" y="173"/>
                  </a:lnTo>
                  <a:lnTo>
                    <a:pt x="653" y="173"/>
                  </a:lnTo>
                  <a:lnTo>
                    <a:pt x="653" y="175"/>
                  </a:lnTo>
                  <a:lnTo>
                    <a:pt x="658" y="180"/>
                  </a:lnTo>
                  <a:lnTo>
                    <a:pt x="677" y="180"/>
                  </a:lnTo>
                  <a:lnTo>
                    <a:pt x="686" y="175"/>
                  </a:lnTo>
                  <a:lnTo>
                    <a:pt x="703" y="168"/>
                  </a:lnTo>
                  <a:lnTo>
                    <a:pt x="706" y="163"/>
                  </a:lnTo>
                  <a:lnTo>
                    <a:pt x="708" y="163"/>
                  </a:lnTo>
                  <a:lnTo>
                    <a:pt x="715" y="170"/>
                  </a:lnTo>
                  <a:lnTo>
                    <a:pt x="708" y="182"/>
                  </a:lnTo>
                  <a:lnTo>
                    <a:pt x="696" y="197"/>
                  </a:lnTo>
                  <a:lnTo>
                    <a:pt x="682" y="199"/>
                  </a:lnTo>
                  <a:lnTo>
                    <a:pt x="674" y="204"/>
                  </a:lnTo>
                  <a:lnTo>
                    <a:pt x="658" y="207"/>
                  </a:lnTo>
                  <a:lnTo>
                    <a:pt x="643" y="231"/>
                  </a:lnTo>
                  <a:lnTo>
                    <a:pt x="636" y="231"/>
                  </a:lnTo>
                  <a:lnTo>
                    <a:pt x="636" y="233"/>
                  </a:lnTo>
                  <a:lnTo>
                    <a:pt x="638" y="235"/>
                  </a:lnTo>
                  <a:lnTo>
                    <a:pt x="622" y="245"/>
                  </a:lnTo>
                  <a:lnTo>
                    <a:pt x="612" y="257"/>
                  </a:lnTo>
                  <a:lnTo>
                    <a:pt x="602" y="279"/>
                  </a:lnTo>
                  <a:lnTo>
                    <a:pt x="598" y="303"/>
                  </a:lnTo>
                  <a:lnTo>
                    <a:pt x="593" y="310"/>
                  </a:lnTo>
                  <a:lnTo>
                    <a:pt x="586" y="315"/>
                  </a:lnTo>
                  <a:lnTo>
                    <a:pt x="550" y="319"/>
                  </a:lnTo>
                  <a:lnTo>
                    <a:pt x="545" y="324"/>
                  </a:lnTo>
                  <a:lnTo>
                    <a:pt x="432" y="245"/>
                  </a:lnTo>
                  <a:lnTo>
                    <a:pt x="333" y="257"/>
                  </a:lnTo>
                  <a:lnTo>
                    <a:pt x="331" y="243"/>
                  </a:lnTo>
                  <a:lnTo>
                    <a:pt x="314" y="231"/>
                  </a:lnTo>
                  <a:lnTo>
                    <a:pt x="307" y="233"/>
                  </a:lnTo>
                  <a:lnTo>
                    <a:pt x="302" y="231"/>
                  </a:lnTo>
                  <a:lnTo>
                    <a:pt x="305" y="226"/>
                  </a:lnTo>
                  <a:lnTo>
                    <a:pt x="302" y="223"/>
                  </a:lnTo>
                  <a:lnTo>
                    <a:pt x="189" y="238"/>
                  </a:lnTo>
                  <a:lnTo>
                    <a:pt x="187" y="238"/>
                  </a:lnTo>
                  <a:lnTo>
                    <a:pt x="185" y="240"/>
                  </a:lnTo>
                  <a:lnTo>
                    <a:pt x="161" y="250"/>
                  </a:lnTo>
                  <a:lnTo>
                    <a:pt x="161" y="255"/>
                  </a:lnTo>
                  <a:lnTo>
                    <a:pt x="153" y="255"/>
                  </a:lnTo>
                  <a:lnTo>
                    <a:pt x="127" y="267"/>
                  </a:lnTo>
                  <a:lnTo>
                    <a:pt x="0" y="286"/>
                  </a:lnTo>
                  <a:close/>
                </a:path>
              </a:pathLst>
            </a:custGeom>
            <a:solidFill>
              <a:srgbClr val="FC9D5E"/>
            </a:solidFill>
            <a:ln w="9525">
              <a:solidFill>
                <a:schemeClr val="bg1">
                  <a:lumMod val="95000"/>
                </a:schemeClr>
              </a:solidFill>
              <a:round/>
              <a:headEnd/>
              <a:tailEnd/>
            </a:ln>
            <a:extLst/>
          </p:spPr>
          <p:txBody>
            <a:bodyPr/>
            <a:lstStyle/>
            <a:p>
              <a:endParaRPr lang="en-US" dirty="0"/>
            </a:p>
          </p:txBody>
        </p:sp>
        <p:sp>
          <p:nvSpPr>
            <p:cNvPr id="49" name="Freeform 44">
              <a:extLst>
                <a:ext uri="{FF2B5EF4-FFF2-40B4-BE49-F238E27FC236}">
                  <a16:creationId xmlns:a16="http://schemas.microsoft.com/office/drawing/2014/main" id="{B7AAEF15-BD5A-490B-9E24-501FEB0F8348}"/>
                </a:ext>
              </a:extLst>
            </p:cNvPr>
            <p:cNvSpPr>
              <a:spLocks/>
            </p:cNvSpPr>
            <p:nvPr/>
          </p:nvSpPr>
          <p:spPr bwMode="auto">
            <a:xfrm>
              <a:off x="8596312" y="4747653"/>
              <a:ext cx="690563" cy="523875"/>
            </a:xfrm>
            <a:custGeom>
              <a:avLst/>
              <a:gdLst>
                <a:gd name="T0" fmla="*/ 647681419 w 435"/>
                <a:gd name="T1" fmla="*/ 831651563 h 330"/>
                <a:gd name="T2" fmla="*/ 604837938 w 435"/>
                <a:gd name="T3" fmla="*/ 824091888 h 330"/>
                <a:gd name="T4" fmla="*/ 587197625 w 435"/>
                <a:gd name="T5" fmla="*/ 751006563 h 330"/>
                <a:gd name="T6" fmla="*/ 526713831 w 435"/>
                <a:gd name="T7" fmla="*/ 703124388 h 330"/>
                <a:gd name="T8" fmla="*/ 483870350 w 435"/>
                <a:gd name="T9" fmla="*/ 617439075 h 330"/>
                <a:gd name="T10" fmla="*/ 461189721 w 435"/>
                <a:gd name="T11" fmla="*/ 582156888 h 330"/>
                <a:gd name="T12" fmla="*/ 393144660 w 435"/>
                <a:gd name="T13" fmla="*/ 539313438 h 330"/>
                <a:gd name="T14" fmla="*/ 370464031 w 435"/>
                <a:gd name="T15" fmla="*/ 504031250 h 330"/>
                <a:gd name="T16" fmla="*/ 345262450 w 435"/>
                <a:gd name="T17" fmla="*/ 473789375 h 330"/>
                <a:gd name="T18" fmla="*/ 241935175 w 435"/>
                <a:gd name="T19" fmla="*/ 395665325 h 330"/>
                <a:gd name="T20" fmla="*/ 199093282 w 435"/>
                <a:gd name="T21" fmla="*/ 357862188 h 330"/>
                <a:gd name="T22" fmla="*/ 151209484 w 435"/>
                <a:gd name="T23" fmla="*/ 292338125 h 330"/>
                <a:gd name="T24" fmla="*/ 120967588 w 435"/>
                <a:gd name="T25" fmla="*/ 254536575 h 330"/>
                <a:gd name="T26" fmla="*/ 17641900 w 435"/>
                <a:gd name="T27" fmla="*/ 219254388 h 330"/>
                <a:gd name="T28" fmla="*/ 17641900 w 435"/>
                <a:gd name="T29" fmla="*/ 151209375 h 330"/>
                <a:gd name="T30" fmla="*/ 42843481 w 435"/>
                <a:gd name="T31" fmla="*/ 128528763 h 330"/>
                <a:gd name="T32" fmla="*/ 42843481 w 435"/>
                <a:gd name="T33" fmla="*/ 110886875 h 330"/>
                <a:gd name="T34" fmla="*/ 128528856 w 435"/>
                <a:gd name="T35" fmla="*/ 80645000 h 330"/>
                <a:gd name="T36" fmla="*/ 189012649 w 435"/>
                <a:gd name="T37" fmla="*/ 42843450 h 330"/>
                <a:gd name="T38" fmla="*/ 199093282 w 435"/>
                <a:gd name="T39" fmla="*/ 37803138 h 330"/>
                <a:gd name="T40" fmla="*/ 491431618 w 435"/>
                <a:gd name="T41" fmla="*/ 7561263 h 330"/>
                <a:gd name="T42" fmla="*/ 496471934 w 435"/>
                <a:gd name="T43" fmla="*/ 25201563 h 330"/>
                <a:gd name="T44" fmla="*/ 556955728 w 435"/>
                <a:gd name="T45" fmla="*/ 50403125 h 330"/>
                <a:gd name="T46" fmla="*/ 811490900 w 435"/>
                <a:gd name="T47" fmla="*/ 55443438 h 330"/>
                <a:gd name="T48" fmla="*/ 1088708288 w 435"/>
                <a:gd name="T49" fmla="*/ 262096250 h 330"/>
                <a:gd name="T50" fmla="*/ 1048385759 w 435"/>
                <a:gd name="T51" fmla="*/ 304939700 h 330"/>
                <a:gd name="T52" fmla="*/ 997982598 w 435"/>
                <a:gd name="T53" fmla="*/ 375504075 h 330"/>
                <a:gd name="T54" fmla="*/ 987901965 w 435"/>
                <a:gd name="T55" fmla="*/ 435987825 h 330"/>
                <a:gd name="T56" fmla="*/ 980342285 w 435"/>
                <a:gd name="T57" fmla="*/ 473789375 h 330"/>
                <a:gd name="T58" fmla="*/ 957660068 w 435"/>
                <a:gd name="T59" fmla="*/ 486390950 h 330"/>
                <a:gd name="T60" fmla="*/ 932458488 w 435"/>
                <a:gd name="T61" fmla="*/ 516632825 h 330"/>
                <a:gd name="T62" fmla="*/ 902216591 w 435"/>
                <a:gd name="T63" fmla="*/ 556955325 h 330"/>
                <a:gd name="T64" fmla="*/ 846773113 w 435"/>
                <a:gd name="T65" fmla="*/ 617439075 h 330"/>
                <a:gd name="T66" fmla="*/ 806450584 w 435"/>
                <a:gd name="T67" fmla="*/ 655240625 h 330"/>
                <a:gd name="T68" fmla="*/ 776208687 w 435"/>
                <a:gd name="T69" fmla="*/ 680442188 h 330"/>
                <a:gd name="T70" fmla="*/ 738407110 w 435"/>
                <a:gd name="T71" fmla="*/ 698084075 h 330"/>
                <a:gd name="T72" fmla="*/ 733366793 w 435"/>
                <a:gd name="T73" fmla="*/ 710684063 h 330"/>
                <a:gd name="T74" fmla="*/ 720765209 w 435"/>
                <a:gd name="T75" fmla="*/ 740925938 h 330"/>
                <a:gd name="T76" fmla="*/ 682963632 w 435"/>
                <a:gd name="T77" fmla="*/ 751006563 h 330"/>
                <a:gd name="T78" fmla="*/ 677923316 w 435"/>
                <a:gd name="T79" fmla="*/ 763608138 h 330"/>
                <a:gd name="T80" fmla="*/ 690523312 w 435"/>
                <a:gd name="T81" fmla="*/ 771167813 h 330"/>
                <a:gd name="T82" fmla="*/ 695563629 w 435"/>
                <a:gd name="T83" fmla="*/ 788809700 h 330"/>
                <a:gd name="T84" fmla="*/ 665321732 w 435"/>
                <a:gd name="T85" fmla="*/ 811490313 h 330"/>
                <a:gd name="T86" fmla="*/ 660281416 w 435"/>
                <a:gd name="T87" fmla="*/ 831651563 h 3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35" h="330">
                  <a:moveTo>
                    <a:pt x="262" y="330"/>
                  </a:moveTo>
                  <a:lnTo>
                    <a:pt x="257" y="330"/>
                  </a:lnTo>
                  <a:lnTo>
                    <a:pt x="245" y="330"/>
                  </a:lnTo>
                  <a:lnTo>
                    <a:pt x="240" y="327"/>
                  </a:lnTo>
                  <a:lnTo>
                    <a:pt x="238" y="320"/>
                  </a:lnTo>
                  <a:lnTo>
                    <a:pt x="233" y="298"/>
                  </a:lnTo>
                  <a:lnTo>
                    <a:pt x="221" y="284"/>
                  </a:lnTo>
                  <a:lnTo>
                    <a:pt x="209" y="279"/>
                  </a:lnTo>
                  <a:lnTo>
                    <a:pt x="202" y="258"/>
                  </a:lnTo>
                  <a:lnTo>
                    <a:pt x="192" y="245"/>
                  </a:lnTo>
                  <a:lnTo>
                    <a:pt x="190" y="233"/>
                  </a:lnTo>
                  <a:lnTo>
                    <a:pt x="183" y="231"/>
                  </a:lnTo>
                  <a:lnTo>
                    <a:pt x="166" y="226"/>
                  </a:lnTo>
                  <a:lnTo>
                    <a:pt x="156" y="214"/>
                  </a:lnTo>
                  <a:lnTo>
                    <a:pt x="147" y="207"/>
                  </a:lnTo>
                  <a:lnTo>
                    <a:pt x="147" y="200"/>
                  </a:lnTo>
                  <a:lnTo>
                    <a:pt x="142" y="190"/>
                  </a:lnTo>
                  <a:lnTo>
                    <a:pt x="137" y="188"/>
                  </a:lnTo>
                  <a:lnTo>
                    <a:pt x="123" y="181"/>
                  </a:lnTo>
                  <a:lnTo>
                    <a:pt x="96" y="157"/>
                  </a:lnTo>
                  <a:lnTo>
                    <a:pt x="84" y="152"/>
                  </a:lnTo>
                  <a:lnTo>
                    <a:pt x="79" y="142"/>
                  </a:lnTo>
                  <a:lnTo>
                    <a:pt x="67" y="133"/>
                  </a:lnTo>
                  <a:lnTo>
                    <a:pt x="60" y="116"/>
                  </a:lnTo>
                  <a:lnTo>
                    <a:pt x="51" y="108"/>
                  </a:lnTo>
                  <a:lnTo>
                    <a:pt x="48" y="101"/>
                  </a:lnTo>
                  <a:lnTo>
                    <a:pt x="31" y="96"/>
                  </a:lnTo>
                  <a:lnTo>
                    <a:pt x="7" y="87"/>
                  </a:lnTo>
                  <a:lnTo>
                    <a:pt x="0" y="80"/>
                  </a:lnTo>
                  <a:lnTo>
                    <a:pt x="7" y="60"/>
                  </a:lnTo>
                  <a:lnTo>
                    <a:pt x="15" y="56"/>
                  </a:lnTo>
                  <a:lnTo>
                    <a:pt x="17" y="51"/>
                  </a:lnTo>
                  <a:lnTo>
                    <a:pt x="19" y="46"/>
                  </a:lnTo>
                  <a:lnTo>
                    <a:pt x="17" y="44"/>
                  </a:lnTo>
                  <a:lnTo>
                    <a:pt x="43" y="32"/>
                  </a:lnTo>
                  <a:lnTo>
                    <a:pt x="51" y="32"/>
                  </a:lnTo>
                  <a:lnTo>
                    <a:pt x="51" y="27"/>
                  </a:lnTo>
                  <a:lnTo>
                    <a:pt x="75" y="17"/>
                  </a:lnTo>
                  <a:lnTo>
                    <a:pt x="77" y="15"/>
                  </a:lnTo>
                  <a:lnTo>
                    <a:pt x="79" y="15"/>
                  </a:lnTo>
                  <a:lnTo>
                    <a:pt x="192" y="0"/>
                  </a:lnTo>
                  <a:lnTo>
                    <a:pt x="195" y="3"/>
                  </a:lnTo>
                  <a:lnTo>
                    <a:pt x="192" y="8"/>
                  </a:lnTo>
                  <a:lnTo>
                    <a:pt x="197" y="10"/>
                  </a:lnTo>
                  <a:lnTo>
                    <a:pt x="204" y="8"/>
                  </a:lnTo>
                  <a:lnTo>
                    <a:pt x="221" y="20"/>
                  </a:lnTo>
                  <a:lnTo>
                    <a:pt x="223" y="34"/>
                  </a:lnTo>
                  <a:lnTo>
                    <a:pt x="322" y="22"/>
                  </a:lnTo>
                  <a:lnTo>
                    <a:pt x="435" y="101"/>
                  </a:lnTo>
                  <a:lnTo>
                    <a:pt x="432" y="104"/>
                  </a:lnTo>
                  <a:lnTo>
                    <a:pt x="423" y="108"/>
                  </a:lnTo>
                  <a:lnTo>
                    <a:pt x="416" y="121"/>
                  </a:lnTo>
                  <a:lnTo>
                    <a:pt x="404" y="135"/>
                  </a:lnTo>
                  <a:lnTo>
                    <a:pt x="396" y="149"/>
                  </a:lnTo>
                  <a:lnTo>
                    <a:pt x="392" y="161"/>
                  </a:lnTo>
                  <a:lnTo>
                    <a:pt x="392" y="173"/>
                  </a:lnTo>
                  <a:lnTo>
                    <a:pt x="392" y="183"/>
                  </a:lnTo>
                  <a:lnTo>
                    <a:pt x="389" y="188"/>
                  </a:lnTo>
                  <a:lnTo>
                    <a:pt x="387" y="193"/>
                  </a:lnTo>
                  <a:lnTo>
                    <a:pt x="380" y="193"/>
                  </a:lnTo>
                  <a:lnTo>
                    <a:pt x="375" y="197"/>
                  </a:lnTo>
                  <a:lnTo>
                    <a:pt x="370" y="205"/>
                  </a:lnTo>
                  <a:lnTo>
                    <a:pt x="363" y="214"/>
                  </a:lnTo>
                  <a:lnTo>
                    <a:pt x="358" y="221"/>
                  </a:lnTo>
                  <a:lnTo>
                    <a:pt x="344" y="231"/>
                  </a:lnTo>
                  <a:lnTo>
                    <a:pt x="336" y="245"/>
                  </a:lnTo>
                  <a:lnTo>
                    <a:pt x="329" y="250"/>
                  </a:lnTo>
                  <a:lnTo>
                    <a:pt x="320" y="260"/>
                  </a:lnTo>
                  <a:lnTo>
                    <a:pt x="312" y="265"/>
                  </a:lnTo>
                  <a:lnTo>
                    <a:pt x="308" y="270"/>
                  </a:lnTo>
                  <a:lnTo>
                    <a:pt x="298" y="274"/>
                  </a:lnTo>
                  <a:lnTo>
                    <a:pt x="293" y="277"/>
                  </a:lnTo>
                  <a:lnTo>
                    <a:pt x="291" y="279"/>
                  </a:lnTo>
                  <a:lnTo>
                    <a:pt x="291" y="282"/>
                  </a:lnTo>
                  <a:lnTo>
                    <a:pt x="291" y="284"/>
                  </a:lnTo>
                  <a:lnTo>
                    <a:pt x="286" y="294"/>
                  </a:lnTo>
                  <a:lnTo>
                    <a:pt x="279" y="298"/>
                  </a:lnTo>
                  <a:lnTo>
                    <a:pt x="271" y="298"/>
                  </a:lnTo>
                  <a:lnTo>
                    <a:pt x="271" y="301"/>
                  </a:lnTo>
                  <a:lnTo>
                    <a:pt x="269" y="303"/>
                  </a:lnTo>
                  <a:lnTo>
                    <a:pt x="271" y="306"/>
                  </a:lnTo>
                  <a:lnTo>
                    <a:pt x="274" y="306"/>
                  </a:lnTo>
                  <a:lnTo>
                    <a:pt x="276" y="308"/>
                  </a:lnTo>
                  <a:lnTo>
                    <a:pt x="276" y="313"/>
                  </a:lnTo>
                  <a:lnTo>
                    <a:pt x="271" y="315"/>
                  </a:lnTo>
                  <a:lnTo>
                    <a:pt x="264" y="322"/>
                  </a:lnTo>
                  <a:lnTo>
                    <a:pt x="262" y="327"/>
                  </a:lnTo>
                  <a:lnTo>
                    <a:pt x="262" y="330"/>
                  </a:lnTo>
                  <a:close/>
                </a:path>
              </a:pathLst>
            </a:custGeom>
            <a:solidFill>
              <a:srgbClr val="FC9D5E"/>
            </a:solidFill>
            <a:ln w="9525">
              <a:solidFill>
                <a:schemeClr val="bg1">
                  <a:lumMod val="95000"/>
                </a:schemeClr>
              </a:solidFill>
              <a:round/>
              <a:headEnd/>
              <a:tailEnd/>
            </a:ln>
            <a:extLst/>
          </p:spPr>
          <p:txBody>
            <a:bodyPr/>
            <a:lstStyle/>
            <a:p>
              <a:endParaRPr lang="en-US" dirty="0"/>
            </a:p>
          </p:txBody>
        </p:sp>
        <p:sp>
          <p:nvSpPr>
            <p:cNvPr id="50" name="Freeform 53">
              <a:extLst>
                <a:ext uri="{FF2B5EF4-FFF2-40B4-BE49-F238E27FC236}">
                  <a16:creationId xmlns:a16="http://schemas.microsoft.com/office/drawing/2014/main" id="{6A64B1CD-97FC-4954-8A43-B820813A4CCF}"/>
                </a:ext>
              </a:extLst>
            </p:cNvPr>
            <p:cNvSpPr>
              <a:spLocks/>
            </p:cNvSpPr>
            <p:nvPr/>
          </p:nvSpPr>
          <p:spPr bwMode="auto">
            <a:xfrm>
              <a:off x="9488487" y="3545915"/>
              <a:ext cx="182563" cy="415925"/>
            </a:xfrm>
            <a:custGeom>
              <a:avLst/>
              <a:gdLst>
                <a:gd name="T0" fmla="*/ 0 w 115"/>
                <a:gd name="T1" fmla="*/ 491431263 h 262"/>
                <a:gd name="T2" fmla="*/ 5040326 w 115"/>
                <a:gd name="T3" fmla="*/ 496471575 h 262"/>
                <a:gd name="T4" fmla="*/ 35282284 w 115"/>
                <a:gd name="T5" fmla="*/ 539313438 h 262"/>
                <a:gd name="T6" fmla="*/ 95766200 w 115"/>
                <a:gd name="T7" fmla="*/ 582156888 h 262"/>
                <a:gd name="T8" fmla="*/ 146169463 w 115"/>
                <a:gd name="T9" fmla="*/ 594756875 h 262"/>
                <a:gd name="T10" fmla="*/ 163811399 w 115"/>
                <a:gd name="T11" fmla="*/ 630039063 h 262"/>
                <a:gd name="T12" fmla="*/ 176411421 w 115"/>
                <a:gd name="T13" fmla="*/ 660280938 h 262"/>
                <a:gd name="T14" fmla="*/ 199093683 w 115"/>
                <a:gd name="T15" fmla="*/ 612398763 h 262"/>
                <a:gd name="T16" fmla="*/ 224295314 w 115"/>
                <a:gd name="T17" fmla="*/ 546874700 h 262"/>
                <a:gd name="T18" fmla="*/ 241935663 w 115"/>
                <a:gd name="T19" fmla="*/ 405745950 h 262"/>
                <a:gd name="T20" fmla="*/ 289819556 w 115"/>
                <a:gd name="T21" fmla="*/ 413305625 h 262"/>
                <a:gd name="T22" fmla="*/ 284779230 w 115"/>
                <a:gd name="T23" fmla="*/ 297378438 h 262"/>
                <a:gd name="T24" fmla="*/ 259577598 w 115"/>
                <a:gd name="T25" fmla="*/ 206652813 h 262"/>
                <a:gd name="T26" fmla="*/ 224295314 w 115"/>
                <a:gd name="T27" fmla="*/ 224294700 h 262"/>
                <a:gd name="T28" fmla="*/ 206653378 w 115"/>
                <a:gd name="T29" fmla="*/ 211693125 h 262"/>
                <a:gd name="T30" fmla="*/ 194053356 w 115"/>
                <a:gd name="T31" fmla="*/ 219254388 h 262"/>
                <a:gd name="T32" fmla="*/ 206653378 w 115"/>
                <a:gd name="T33" fmla="*/ 171370625 h 262"/>
                <a:gd name="T34" fmla="*/ 229335641 w 115"/>
                <a:gd name="T35" fmla="*/ 163810950 h 262"/>
                <a:gd name="T36" fmla="*/ 229335641 w 115"/>
                <a:gd name="T37" fmla="*/ 115927188 h 262"/>
                <a:gd name="T38" fmla="*/ 254537272 w 115"/>
                <a:gd name="T39" fmla="*/ 90725625 h 262"/>
                <a:gd name="T40" fmla="*/ 65524242 w 115"/>
                <a:gd name="T41" fmla="*/ 0 h 262"/>
                <a:gd name="T42" fmla="*/ 42843567 w 115"/>
                <a:gd name="T43" fmla="*/ 30241875 h 262"/>
                <a:gd name="T44" fmla="*/ 30241958 w 115"/>
                <a:gd name="T45" fmla="*/ 80645000 h 262"/>
                <a:gd name="T46" fmla="*/ 5040326 w 115"/>
                <a:gd name="T47" fmla="*/ 115927188 h 262"/>
                <a:gd name="T48" fmla="*/ 17641936 w 115"/>
                <a:gd name="T49" fmla="*/ 141128750 h 262"/>
                <a:gd name="T50" fmla="*/ 12601610 w 115"/>
                <a:gd name="T51" fmla="*/ 176410938 h 262"/>
                <a:gd name="T52" fmla="*/ 17641936 w 115"/>
                <a:gd name="T53" fmla="*/ 231854375 h 262"/>
                <a:gd name="T54" fmla="*/ 55443589 w 115"/>
                <a:gd name="T55" fmla="*/ 262096250 h 262"/>
                <a:gd name="T56" fmla="*/ 78125851 w 115"/>
                <a:gd name="T57" fmla="*/ 279738138 h 262"/>
                <a:gd name="T58" fmla="*/ 108367809 w 115"/>
                <a:gd name="T59" fmla="*/ 297378438 h 262"/>
                <a:gd name="T60" fmla="*/ 133569441 w 115"/>
                <a:gd name="T61" fmla="*/ 327620313 h 262"/>
                <a:gd name="T62" fmla="*/ 65524242 w 115"/>
                <a:gd name="T63" fmla="*/ 375504075 h 262"/>
                <a:gd name="T64" fmla="*/ 12601610 w 115"/>
                <a:gd name="T65" fmla="*/ 443547500 h 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5" h="262">
                  <a:moveTo>
                    <a:pt x="5" y="176"/>
                  </a:moveTo>
                  <a:lnTo>
                    <a:pt x="0" y="195"/>
                  </a:lnTo>
                  <a:lnTo>
                    <a:pt x="0" y="200"/>
                  </a:lnTo>
                  <a:lnTo>
                    <a:pt x="2" y="197"/>
                  </a:lnTo>
                  <a:lnTo>
                    <a:pt x="7" y="207"/>
                  </a:lnTo>
                  <a:lnTo>
                    <a:pt x="14" y="214"/>
                  </a:lnTo>
                  <a:lnTo>
                    <a:pt x="19" y="221"/>
                  </a:lnTo>
                  <a:lnTo>
                    <a:pt x="38" y="231"/>
                  </a:lnTo>
                  <a:lnTo>
                    <a:pt x="46" y="233"/>
                  </a:lnTo>
                  <a:lnTo>
                    <a:pt x="58" y="236"/>
                  </a:lnTo>
                  <a:lnTo>
                    <a:pt x="63" y="236"/>
                  </a:lnTo>
                  <a:lnTo>
                    <a:pt x="65" y="250"/>
                  </a:lnTo>
                  <a:lnTo>
                    <a:pt x="63" y="257"/>
                  </a:lnTo>
                  <a:lnTo>
                    <a:pt x="70" y="262"/>
                  </a:lnTo>
                  <a:lnTo>
                    <a:pt x="75" y="255"/>
                  </a:lnTo>
                  <a:lnTo>
                    <a:pt x="79" y="243"/>
                  </a:lnTo>
                  <a:lnTo>
                    <a:pt x="79" y="231"/>
                  </a:lnTo>
                  <a:lnTo>
                    <a:pt x="89" y="217"/>
                  </a:lnTo>
                  <a:lnTo>
                    <a:pt x="94" y="205"/>
                  </a:lnTo>
                  <a:lnTo>
                    <a:pt x="96" y="161"/>
                  </a:lnTo>
                  <a:lnTo>
                    <a:pt x="111" y="173"/>
                  </a:lnTo>
                  <a:lnTo>
                    <a:pt x="115" y="164"/>
                  </a:lnTo>
                  <a:lnTo>
                    <a:pt x="115" y="154"/>
                  </a:lnTo>
                  <a:lnTo>
                    <a:pt x="113" y="118"/>
                  </a:lnTo>
                  <a:lnTo>
                    <a:pt x="111" y="92"/>
                  </a:lnTo>
                  <a:lnTo>
                    <a:pt x="103" y="82"/>
                  </a:lnTo>
                  <a:lnTo>
                    <a:pt x="91" y="84"/>
                  </a:lnTo>
                  <a:lnTo>
                    <a:pt x="89" y="89"/>
                  </a:lnTo>
                  <a:lnTo>
                    <a:pt x="84" y="87"/>
                  </a:lnTo>
                  <a:lnTo>
                    <a:pt x="82" y="84"/>
                  </a:lnTo>
                  <a:lnTo>
                    <a:pt x="79" y="87"/>
                  </a:lnTo>
                  <a:lnTo>
                    <a:pt x="77" y="87"/>
                  </a:lnTo>
                  <a:lnTo>
                    <a:pt x="77" y="82"/>
                  </a:lnTo>
                  <a:lnTo>
                    <a:pt x="82" y="68"/>
                  </a:lnTo>
                  <a:lnTo>
                    <a:pt x="87" y="65"/>
                  </a:lnTo>
                  <a:lnTo>
                    <a:pt x="91" y="65"/>
                  </a:lnTo>
                  <a:lnTo>
                    <a:pt x="91" y="53"/>
                  </a:lnTo>
                  <a:lnTo>
                    <a:pt x="91" y="46"/>
                  </a:lnTo>
                  <a:lnTo>
                    <a:pt x="96" y="41"/>
                  </a:lnTo>
                  <a:lnTo>
                    <a:pt x="101" y="36"/>
                  </a:lnTo>
                  <a:lnTo>
                    <a:pt x="96" y="24"/>
                  </a:lnTo>
                  <a:lnTo>
                    <a:pt x="26" y="0"/>
                  </a:lnTo>
                  <a:lnTo>
                    <a:pt x="22" y="3"/>
                  </a:lnTo>
                  <a:lnTo>
                    <a:pt x="17" y="12"/>
                  </a:lnTo>
                  <a:lnTo>
                    <a:pt x="17" y="17"/>
                  </a:lnTo>
                  <a:lnTo>
                    <a:pt x="12" y="32"/>
                  </a:lnTo>
                  <a:lnTo>
                    <a:pt x="2" y="41"/>
                  </a:lnTo>
                  <a:lnTo>
                    <a:pt x="2" y="46"/>
                  </a:lnTo>
                  <a:lnTo>
                    <a:pt x="2" y="48"/>
                  </a:lnTo>
                  <a:lnTo>
                    <a:pt x="7" y="56"/>
                  </a:lnTo>
                  <a:lnTo>
                    <a:pt x="10" y="65"/>
                  </a:lnTo>
                  <a:lnTo>
                    <a:pt x="5" y="70"/>
                  </a:lnTo>
                  <a:lnTo>
                    <a:pt x="5" y="89"/>
                  </a:lnTo>
                  <a:lnTo>
                    <a:pt x="7" y="92"/>
                  </a:lnTo>
                  <a:lnTo>
                    <a:pt x="17" y="92"/>
                  </a:lnTo>
                  <a:lnTo>
                    <a:pt x="22" y="104"/>
                  </a:lnTo>
                  <a:lnTo>
                    <a:pt x="29" y="108"/>
                  </a:lnTo>
                  <a:lnTo>
                    <a:pt x="31" y="111"/>
                  </a:lnTo>
                  <a:lnTo>
                    <a:pt x="38" y="113"/>
                  </a:lnTo>
                  <a:lnTo>
                    <a:pt x="43" y="118"/>
                  </a:lnTo>
                  <a:lnTo>
                    <a:pt x="55" y="128"/>
                  </a:lnTo>
                  <a:lnTo>
                    <a:pt x="53" y="130"/>
                  </a:lnTo>
                  <a:lnTo>
                    <a:pt x="41" y="137"/>
                  </a:lnTo>
                  <a:lnTo>
                    <a:pt x="26" y="149"/>
                  </a:lnTo>
                  <a:lnTo>
                    <a:pt x="24" y="161"/>
                  </a:lnTo>
                  <a:lnTo>
                    <a:pt x="5" y="176"/>
                  </a:lnTo>
                  <a:close/>
                </a:path>
              </a:pathLst>
            </a:custGeom>
            <a:solidFill>
              <a:srgbClr val="FC9D5E"/>
            </a:solidFill>
            <a:ln w="9525">
              <a:solidFill>
                <a:schemeClr val="bg1">
                  <a:lumMod val="95000"/>
                </a:schemeClr>
              </a:solidFill>
              <a:round/>
              <a:headEnd/>
              <a:tailEnd/>
            </a:ln>
            <a:extLst/>
          </p:spPr>
          <p:txBody>
            <a:bodyPr/>
            <a:lstStyle/>
            <a:p>
              <a:endParaRPr lang="en-US" dirty="0"/>
            </a:p>
          </p:txBody>
        </p:sp>
        <p:sp>
          <p:nvSpPr>
            <p:cNvPr id="51" name="Freeform 54">
              <a:extLst>
                <a:ext uri="{FF2B5EF4-FFF2-40B4-BE49-F238E27FC236}">
                  <a16:creationId xmlns:a16="http://schemas.microsoft.com/office/drawing/2014/main" id="{5BAA1BE8-C01B-441A-ABE6-4E95890AC42A}"/>
                </a:ext>
              </a:extLst>
            </p:cNvPr>
            <p:cNvSpPr>
              <a:spLocks/>
            </p:cNvSpPr>
            <p:nvPr/>
          </p:nvSpPr>
          <p:spPr bwMode="auto">
            <a:xfrm>
              <a:off x="9545637" y="2847415"/>
              <a:ext cx="233363" cy="428625"/>
            </a:xfrm>
            <a:custGeom>
              <a:avLst/>
              <a:gdLst>
                <a:gd name="T0" fmla="*/ 0 w 147"/>
                <a:gd name="T1" fmla="*/ 85685313 h 270"/>
                <a:gd name="T2" fmla="*/ 12601602 w 147"/>
                <a:gd name="T3" fmla="*/ 115927188 h 270"/>
                <a:gd name="T4" fmla="*/ 5040323 w 147"/>
                <a:gd name="T5" fmla="*/ 128528763 h 270"/>
                <a:gd name="T6" fmla="*/ 17641925 w 147"/>
                <a:gd name="T7" fmla="*/ 141128750 h 270"/>
                <a:gd name="T8" fmla="*/ 17641925 w 147"/>
                <a:gd name="T9" fmla="*/ 146169063 h 270"/>
                <a:gd name="T10" fmla="*/ 47883865 w 147"/>
                <a:gd name="T11" fmla="*/ 224294700 h 270"/>
                <a:gd name="T12" fmla="*/ 60483880 w 147"/>
                <a:gd name="T13" fmla="*/ 284778450 h 270"/>
                <a:gd name="T14" fmla="*/ 47883865 w 147"/>
                <a:gd name="T15" fmla="*/ 309980013 h 270"/>
                <a:gd name="T16" fmla="*/ 47883865 w 147"/>
                <a:gd name="T17" fmla="*/ 340221888 h 270"/>
                <a:gd name="T18" fmla="*/ 85685496 w 147"/>
                <a:gd name="T19" fmla="*/ 418345938 h 270"/>
                <a:gd name="T20" fmla="*/ 78125805 w 147"/>
                <a:gd name="T21" fmla="*/ 448587813 h 270"/>
                <a:gd name="T22" fmla="*/ 85685496 w 147"/>
                <a:gd name="T23" fmla="*/ 461189388 h 270"/>
                <a:gd name="T24" fmla="*/ 90725819 w 147"/>
                <a:gd name="T25" fmla="*/ 461189388 h 270"/>
                <a:gd name="T26" fmla="*/ 85685496 w 147"/>
                <a:gd name="T27" fmla="*/ 448587813 h 270"/>
                <a:gd name="T28" fmla="*/ 98287098 w 147"/>
                <a:gd name="T29" fmla="*/ 448587813 h 270"/>
                <a:gd name="T30" fmla="*/ 120967759 w 147"/>
                <a:gd name="T31" fmla="*/ 486390950 h 270"/>
                <a:gd name="T32" fmla="*/ 133569361 w 147"/>
                <a:gd name="T33" fmla="*/ 551915013 h 270"/>
                <a:gd name="T34" fmla="*/ 133569361 w 147"/>
                <a:gd name="T35" fmla="*/ 589716563 h 270"/>
                <a:gd name="T36" fmla="*/ 146169376 w 147"/>
                <a:gd name="T37" fmla="*/ 637600325 h 270"/>
                <a:gd name="T38" fmla="*/ 168851624 w 147"/>
                <a:gd name="T39" fmla="*/ 680442188 h 270"/>
                <a:gd name="T40" fmla="*/ 315021000 w 147"/>
                <a:gd name="T41" fmla="*/ 650200313 h 270"/>
                <a:gd name="T42" fmla="*/ 309980677 w 147"/>
                <a:gd name="T43" fmla="*/ 630039063 h 270"/>
                <a:gd name="T44" fmla="*/ 289819383 w 147"/>
                <a:gd name="T45" fmla="*/ 612398763 h 270"/>
                <a:gd name="T46" fmla="*/ 297379075 w 147"/>
                <a:gd name="T47" fmla="*/ 589716563 h 270"/>
                <a:gd name="T48" fmla="*/ 302419398 w 147"/>
                <a:gd name="T49" fmla="*/ 577116575 h 270"/>
                <a:gd name="T50" fmla="*/ 289819383 w 147"/>
                <a:gd name="T51" fmla="*/ 551915013 h 270"/>
                <a:gd name="T52" fmla="*/ 284779060 w 147"/>
                <a:gd name="T53" fmla="*/ 443547500 h 270"/>
                <a:gd name="T54" fmla="*/ 284779060 w 147"/>
                <a:gd name="T55" fmla="*/ 405745950 h 270"/>
                <a:gd name="T56" fmla="*/ 297379075 w 147"/>
                <a:gd name="T57" fmla="*/ 345262200 h 270"/>
                <a:gd name="T58" fmla="*/ 309980677 w 147"/>
                <a:gd name="T59" fmla="*/ 304939700 h 270"/>
                <a:gd name="T60" fmla="*/ 309980677 w 147"/>
                <a:gd name="T61" fmla="*/ 274697825 h 270"/>
                <a:gd name="T62" fmla="*/ 297379075 w 147"/>
                <a:gd name="T63" fmla="*/ 249496263 h 270"/>
                <a:gd name="T64" fmla="*/ 297379075 w 147"/>
                <a:gd name="T65" fmla="*/ 224294700 h 270"/>
                <a:gd name="T66" fmla="*/ 309980677 w 147"/>
                <a:gd name="T67" fmla="*/ 206652813 h 270"/>
                <a:gd name="T68" fmla="*/ 350303263 w 147"/>
                <a:gd name="T69" fmla="*/ 171370625 h 270"/>
                <a:gd name="T70" fmla="*/ 370464556 w 147"/>
                <a:gd name="T71" fmla="*/ 115927188 h 270"/>
                <a:gd name="T72" fmla="*/ 350303263 w 147"/>
                <a:gd name="T73" fmla="*/ 80645000 h 270"/>
                <a:gd name="T74" fmla="*/ 345262940 w 147"/>
                <a:gd name="T75" fmla="*/ 60483750 h 270"/>
                <a:gd name="T76" fmla="*/ 350303263 w 147"/>
                <a:gd name="T77" fmla="*/ 55443438 h 270"/>
                <a:gd name="T78" fmla="*/ 350303263 w 147"/>
                <a:gd name="T79" fmla="*/ 42843450 h 270"/>
                <a:gd name="T80" fmla="*/ 345262940 w 147"/>
                <a:gd name="T81" fmla="*/ 0 h 270"/>
                <a:gd name="T82" fmla="*/ 0 w 147"/>
                <a:gd name="T83" fmla="*/ 85685313 h 270"/>
                <a:gd name="T84" fmla="*/ 0 w 147"/>
                <a:gd name="T85" fmla="*/ 85685313 h 2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7" h="270">
                  <a:moveTo>
                    <a:pt x="0" y="34"/>
                  </a:moveTo>
                  <a:lnTo>
                    <a:pt x="5" y="46"/>
                  </a:lnTo>
                  <a:lnTo>
                    <a:pt x="2" y="51"/>
                  </a:lnTo>
                  <a:lnTo>
                    <a:pt x="7" y="56"/>
                  </a:lnTo>
                  <a:lnTo>
                    <a:pt x="7" y="58"/>
                  </a:lnTo>
                  <a:lnTo>
                    <a:pt x="19" y="89"/>
                  </a:lnTo>
                  <a:lnTo>
                    <a:pt x="24" y="113"/>
                  </a:lnTo>
                  <a:lnTo>
                    <a:pt x="19" y="123"/>
                  </a:lnTo>
                  <a:lnTo>
                    <a:pt x="19" y="135"/>
                  </a:lnTo>
                  <a:lnTo>
                    <a:pt x="34" y="166"/>
                  </a:lnTo>
                  <a:lnTo>
                    <a:pt x="31" y="178"/>
                  </a:lnTo>
                  <a:lnTo>
                    <a:pt x="34" y="183"/>
                  </a:lnTo>
                  <a:lnTo>
                    <a:pt x="36" y="183"/>
                  </a:lnTo>
                  <a:lnTo>
                    <a:pt x="34" y="178"/>
                  </a:lnTo>
                  <a:lnTo>
                    <a:pt x="39" y="178"/>
                  </a:lnTo>
                  <a:lnTo>
                    <a:pt x="48" y="193"/>
                  </a:lnTo>
                  <a:lnTo>
                    <a:pt x="53" y="219"/>
                  </a:lnTo>
                  <a:lnTo>
                    <a:pt x="53" y="234"/>
                  </a:lnTo>
                  <a:lnTo>
                    <a:pt x="58" y="253"/>
                  </a:lnTo>
                  <a:lnTo>
                    <a:pt x="67" y="270"/>
                  </a:lnTo>
                  <a:lnTo>
                    <a:pt x="125" y="258"/>
                  </a:lnTo>
                  <a:lnTo>
                    <a:pt x="123" y="250"/>
                  </a:lnTo>
                  <a:lnTo>
                    <a:pt x="115" y="243"/>
                  </a:lnTo>
                  <a:lnTo>
                    <a:pt x="118" y="234"/>
                  </a:lnTo>
                  <a:lnTo>
                    <a:pt x="120" y="229"/>
                  </a:lnTo>
                  <a:lnTo>
                    <a:pt x="115" y="219"/>
                  </a:lnTo>
                  <a:lnTo>
                    <a:pt x="113" y="176"/>
                  </a:lnTo>
                  <a:lnTo>
                    <a:pt x="113" y="161"/>
                  </a:lnTo>
                  <a:lnTo>
                    <a:pt x="118" y="137"/>
                  </a:lnTo>
                  <a:lnTo>
                    <a:pt x="123" y="121"/>
                  </a:lnTo>
                  <a:lnTo>
                    <a:pt x="123" y="109"/>
                  </a:lnTo>
                  <a:lnTo>
                    <a:pt x="118" y="99"/>
                  </a:lnTo>
                  <a:lnTo>
                    <a:pt x="118" y="89"/>
                  </a:lnTo>
                  <a:lnTo>
                    <a:pt x="123" y="82"/>
                  </a:lnTo>
                  <a:lnTo>
                    <a:pt x="139" y="68"/>
                  </a:lnTo>
                  <a:lnTo>
                    <a:pt x="147" y="46"/>
                  </a:lnTo>
                  <a:lnTo>
                    <a:pt x="139" y="32"/>
                  </a:lnTo>
                  <a:lnTo>
                    <a:pt x="137" y="24"/>
                  </a:lnTo>
                  <a:lnTo>
                    <a:pt x="139" y="22"/>
                  </a:lnTo>
                  <a:lnTo>
                    <a:pt x="139" y="17"/>
                  </a:lnTo>
                  <a:lnTo>
                    <a:pt x="137" y="0"/>
                  </a:lnTo>
                  <a:lnTo>
                    <a:pt x="0" y="34"/>
                  </a:lnTo>
                  <a:close/>
                </a:path>
              </a:pathLst>
            </a:custGeom>
            <a:solidFill>
              <a:schemeClr val="bg2">
                <a:lumMod val="90000"/>
              </a:schemeClr>
            </a:solidFill>
            <a:ln w="9525">
              <a:solidFill>
                <a:schemeClr val="bg1">
                  <a:lumMod val="95000"/>
                </a:schemeClr>
              </a:solidFill>
              <a:round/>
              <a:headEnd/>
              <a:tailEnd/>
            </a:ln>
            <a:extLst/>
          </p:spPr>
          <p:txBody>
            <a:bodyPr/>
            <a:lstStyle/>
            <a:p>
              <a:endParaRPr lang="en-US" dirty="0"/>
            </a:p>
          </p:txBody>
        </p:sp>
        <p:sp>
          <p:nvSpPr>
            <p:cNvPr id="52" name="Freeform 55">
              <a:extLst>
                <a:ext uri="{FF2B5EF4-FFF2-40B4-BE49-F238E27FC236}">
                  <a16:creationId xmlns:a16="http://schemas.microsoft.com/office/drawing/2014/main" id="{CB471B22-290E-4840-B4EF-34B447134ABB}"/>
                </a:ext>
              </a:extLst>
            </p:cNvPr>
            <p:cNvSpPr>
              <a:spLocks/>
            </p:cNvSpPr>
            <p:nvPr/>
          </p:nvSpPr>
          <p:spPr bwMode="auto">
            <a:xfrm>
              <a:off x="9725025" y="2787090"/>
              <a:ext cx="217487" cy="469900"/>
            </a:xfrm>
            <a:custGeom>
              <a:avLst/>
              <a:gdLst>
                <a:gd name="T0" fmla="*/ 337700161 w 137"/>
                <a:gd name="T1" fmla="*/ 624998750 h 296"/>
                <a:gd name="T2" fmla="*/ 327619559 w 137"/>
                <a:gd name="T3" fmla="*/ 617439075 h 296"/>
                <a:gd name="T4" fmla="*/ 307458356 w 137"/>
                <a:gd name="T5" fmla="*/ 624998750 h 296"/>
                <a:gd name="T6" fmla="*/ 297377754 w 137"/>
                <a:gd name="T7" fmla="*/ 655240625 h 296"/>
                <a:gd name="T8" fmla="*/ 277216550 w 137"/>
                <a:gd name="T9" fmla="*/ 660280938 h 296"/>
                <a:gd name="T10" fmla="*/ 277216550 w 137"/>
                <a:gd name="T11" fmla="*/ 672882513 h 296"/>
                <a:gd name="T12" fmla="*/ 277216550 w 137"/>
                <a:gd name="T13" fmla="*/ 677922825 h 296"/>
                <a:gd name="T14" fmla="*/ 267135948 w 137"/>
                <a:gd name="T15" fmla="*/ 672882513 h 296"/>
                <a:gd name="T16" fmla="*/ 259576291 w 137"/>
                <a:gd name="T17" fmla="*/ 677922825 h 296"/>
                <a:gd name="T18" fmla="*/ 259576291 w 137"/>
                <a:gd name="T19" fmla="*/ 690522813 h 296"/>
                <a:gd name="T20" fmla="*/ 30241805 w 137"/>
                <a:gd name="T21" fmla="*/ 745966250 h 296"/>
                <a:gd name="T22" fmla="*/ 25201505 w 137"/>
                <a:gd name="T23" fmla="*/ 725805000 h 296"/>
                <a:gd name="T24" fmla="*/ 5040301 w 137"/>
                <a:gd name="T25" fmla="*/ 708164700 h 296"/>
                <a:gd name="T26" fmla="*/ 12601546 w 137"/>
                <a:gd name="T27" fmla="*/ 685482500 h 296"/>
                <a:gd name="T28" fmla="*/ 17641847 w 137"/>
                <a:gd name="T29" fmla="*/ 672882513 h 296"/>
                <a:gd name="T30" fmla="*/ 5040301 w 137"/>
                <a:gd name="T31" fmla="*/ 647680950 h 296"/>
                <a:gd name="T32" fmla="*/ 0 w 137"/>
                <a:gd name="T33" fmla="*/ 539313438 h 296"/>
                <a:gd name="T34" fmla="*/ 0 w 137"/>
                <a:gd name="T35" fmla="*/ 501511888 h 296"/>
                <a:gd name="T36" fmla="*/ 12601546 w 137"/>
                <a:gd name="T37" fmla="*/ 441028138 h 296"/>
                <a:gd name="T38" fmla="*/ 25201505 w 137"/>
                <a:gd name="T39" fmla="*/ 400705638 h 296"/>
                <a:gd name="T40" fmla="*/ 25201505 w 137"/>
                <a:gd name="T41" fmla="*/ 370463763 h 296"/>
                <a:gd name="T42" fmla="*/ 12601546 w 137"/>
                <a:gd name="T43" fmla="*/ 345262200 h 296"/>
                <a:gd name="T44" fmla="*/ 12601546 w 137"/>
                <a:gd name="T45" fmla="*/ 320060638 h 296"/>
                <a:gd name="T46" fmla="*/ 25201505 w 137"/>
                <a:gd name="T47" fmla="*/ 302418750 h 296"/>
                <a:gd name="T48" fmla="*/ 65523912 w 137"/>
                <a:gd name="T49" fmla="*/ 267136563 h 296"/>
                <a:gd name="T50" fmla="*/ 85685116 w 137"/>
                <a:gd name="T51" fmla="*/ 211693125 h 296"/>
                <a:gd name="T52" fmla="*/ 65523912 w 137"/>
                <a:gd name="T53" fmla="*/ 176410938 h 296"/>
                <a:gd name="T54" fmla="*/ 60483611 w 137"/>
                <a:gd name="T55" fmla="*/ 156249688 h 296"/>
                <a:gd name="T56" fmla="*/ 65523912 w 137"/>
                <a:gd name="T57" fmla="*/ 151209375 h 296"/>
                <a:gd name="T58" fmla="*/ 65523912 w 137"/>
                <a:gd name="T59" fmla="*/ 138609388 h 296"/>
                <a:gd name="T60" fmla="*/ 60483611 w 137"/>
                <a:gd name="T61" fmla="*/ 95765938 h 296"/>
                <a:gd name="T62" fmla="*/ 65523912 w 137"/>
                <a:gd name="T63" fmla="*/ 47883763 h 296"/>
                <a:gd name="T64" fmla="*/ 55443310 w 137"/>
                <a:gd name="T65" fmla="*/ 30241875 h 296"/>
                <a:gd name="T66" fmla="*/ 60483611 w 137"/>
                <a:gd name="T67" fmla="*/ 25201563 h 296"/>
                <a:gd name="T68" fmla="*/ 73085157 w 137"/>
                <a:gd name="T69" fmla="*/ 25201563 h 296"/>
                <a:gd name="T70" fmla="*/ 78125458 w 137"/>
                <a:gd name="T71" fmla="*/ 5040313 h 296"/>
                <a:gd name="T72" fmla="*/ 90725416 w 137"/>
                <a:gd name="T73" fmla="*/ 12601575 h 296"/>
                <a:gd name="T74" fmla="*/ 108367263 w 137"/>
                <a:gd name="T75" fmla="*/ 5040313 h 296"/>
                <a:gd name="T76" fmla="*/ 115926921 w 137"/>
                <a:gd name="T77" fmla="*/ 0 h 296"/>
                <a:gd name="T78" fmla="*/ 267135948 w 137"/>
                <a:gd name="T79" fmla="*/ 453628125 h 296"/>
                <a:gd name="T80" fmla="*/ 272176249 w 137"/>
                <a:gd name="T81" fmla="*/ 461189388 h 296"/>
                <a:gd name="T82" fmla="*/ 267135948 w 137"/>
                <a:gd name="T83" fmla="*/ 483870000 h 296"/>
                <a:gd name="T84" fmla="*/ 272176249 w 137"/>
                <a:gd name="T85" fmla="*/ 491431263 h 296"/>
                <a:gd name="T86" fmla="*/ 307458356 w 137"/>
                <a:gd name="T87" fmla="*/ 521673138 h 296"/>
                <a:gd name="T88" fmla="*/ 315019601 w 137"/>
                <a:gd name="T89" fmla="*/ 521673138 h 296"/>
                <a:gd name="T90" fmla="*/ 320059902 w 137"/>
                <a:gd name="T91" fmla="*/ 539313438 h 296"/>
                <a:gd name="T92" fmla="*/ 320059902 w 137"/>
                <a:gd name="T93" fmla="*/ 544353750 h 296"/>
                <a:gd name="T94" fmla="*/ 345261406 w 137"/>
                <a:gd name="T95" fmla="*/ 582156888 h 296"/>
                <a:gd name="T96" fmla="*/ 337700161 w 137"/>
                <a:gd name="T97" fmla="*/ 587197200 h 296"/>
                <a:gd name="T98" fmla="*/ 337700161 w 137"/>
                <a:gd name="T99" fmla="*/ 612398763 h 296"/>
                <a:gd name="T100" fmla="*/ 337700161 w 137"/>
                <a:gd name="T101" fmla="*/ 624998750 h 2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7" h="296">
                  <a:moveTo>
                    <a:pt x="134" y="248"/>
                  </a:moveTo>
                  <a:lnTo>
                    <a:pt x="130" y="245"/>
                  </a:lnTo>
                  <a:lnTo>
                    <a:pt x="122" y="248"/>
                  </a:lnTo>
                  <a:lnTo>
                    <a:pt x="118" y="260"/>
                  </a:lnTo>
                  <a:lnTo>
                    <a:pt x="110" y="262"/>
                  </a:lnTo>
                  <a:lnTo>
                    <a:pt x="110" y="267"/>
                  </a:lnTo>
                  <a:lnTo>
                    <a:pt x="110" y="269"/>
                  </a:lnTo>
                  <a:lnTo>
                    <a:pt x="106" y="267"/>
                  </a:lnTo>
                  <a:lnTo>
                    <a:pt x="103" y="269"/>
                  </a:lnTo>
                  <a:lnTo>
                    <a:pt x="103" y="274"/>
                  </a:lnTo>
                  <a:lnTo>
                    <a:pt x="12" y="296"/>
                  </a:lnTo>
                  <a:lnTo>
                    <a:pt x="10" y="288"/>
                  </a:lnTo>
                  <a:lnTo>
                    <a:pt x="2" y="281"/>
                  </a:lnTo>
                  <a:lnTo>
                    <a:pt x="5" y="272"/>
                  </a:lnTo>
                  <a:lnTo>
                    <a:pt x="7" y="267"/>
                  </a:lnTo>
                  <a:lnTo>
                    <a:pt x="2" y="257"/>
                  </a:lnTo>
                  <a:lnTo>
                    <a:pt x="0" y="214"/>
                  </a:lnTo>
                  <a:lnTo>
                    <a:pt x="0" y="199"/>
                  </a:lnTo>
                  <a:lnTo>
                    <a:pt x="5" y="175"/>
                  </a:lnTo>
                  <a:lnTo>
                    <a:pt x="10" y="159"/>
                  </a:lnTo>
                  <a:lnTo>
                    <a:pt x="10" y="147"/>
                  </a:lnTo>
                  <a:lnTo>
                    <a:pt x="5" y="137"/>
                  </a:lnTo>
                  <a:lnTo>
                    <a:pt x="5" y="127"/>
                  </a:lnTo>
                  <a:lnTo>
                    <a:pt x="10" y="120"/>
                  </a:lnTo>
                  <a:lnTo>
                    <a:pt x="26" y="106"/>
                  </a:lnTo>
                  <a:lnTo>
                    <a:pt x="34" y="84"/>
                  </a:lnTo>
                  <a:lnTo>
                    <a:pt x="26" y="70"/>
                  </a:lnTo>
                  <a:lnTo>
                    <a:pt x="24" y="62"/>
                  </a:lnTo>
                  <a:lnTo>
                    <a:pt x="26" y="60"/>
                  </a:lnTo>
                  <a:lnTo>
                    <a:pt x="26" y="55"/>
                  </a:lnTo>
                  <a:lnTo>
                    <a:pt x="24" y="38"/>
                  </a:lnTo>
                  <a:lnTo>
                    <a:pt x="26" y="19"/>
                  </a:lnTo>
                  <a:lnTo>
                    <a:pt x="22" y="12"/>
                  </a:lnTo>
                  <a:lnTo>
                    <a:pt x="24" y="10"/>
                  </a:lnTo>
                  <a:lnTo>
                    <a:pt x="29" y="10"/>
                  </a:lnTo>
                  <a:lnTo>
                    <a:pt x="31" y="2"/>
                  </a:lnTo>
                  <a:lnTo>
                    <a:pt x="36" y="5"/>
                  </a:lnTo>
                  <a:lnTo>
                    <a:pt x="43" y="2"/>
                  </a:lnTo>
                  <a:lnTo>
                    <a:pt x="46" y="0"/>
                  </a:lnTo>
                  <a:lnTo>
                    <a:pt x="106" y="180"/>
                  </a:lnTo>
                  <a:lnTo>
                    <a:pt x="108" y="183"/>
                  </a:lnTo>
                  <a:lnTo>
                    <a:pt x="106" y="192"/>
                  </a:lnTo>
                  <a:lnTo>
                    <a:pt x="108" y="195"/>
                  </a:lnTo>
                  <a:lnTo>
                    <a:pt x="122" y="207"/>
                  </a:lnTo>
                  <a:lnTo>
                    <a:pt x="125" y="207"/>
                  </a:lnTo>
                  <a:lnTo>
                    <a:pt x="127" y="214"/>
                  </a:lnTo>
                  <a:lnTo>
                    <a:pt x="127" y="216"/>
                  </a:lnTo>
                  <a:lnTo>
                    <a:pt x="137" y="231"/>
                  </a:lnTo>
                  <a:lnTo>
                    <a:pt x="134" y="233"/>
                  </a:lnTo>
                  <a:lnTo>
                    <a:pt x="134" y="243"/>
                  </a:lnTo>
                  <a:lnTo>
                    <a:pt x="134" y="248"/>
                  </a:lnTo>
                  <a:close/>
                </a:path>
              </a:pathLst>
            </a:custGeom>
            <a:solidFill>
              <a:srgbClr val="FC9D5E"/>
            </a:solidFill>
            <a:ln w="9525">
              <a:solidFill>
                <a:schemeClr val="bg1">
                  <a:lumMod val="95000"/>
                </a:schemeClr>
              </a:solidFill>
              <a:round/>
              <a:headEnd/>
              <a:tailEnd/>
            </a:ln>
            <a:extLst/>
          </p:spPr>
          <p:txBody>
            <a:bodyPr/>
            <a:lstStyle/>
            <a:p>
              <a:endParaRPr lang="en-US" dirty="0"/>
            </a:p>
          </p:txBody>
        </p:sp>
        <p:sp>
          <p:nvSpPr>
            <p:cNvPr id="53" name="Freeform 56">
              <a:extLst>
                <a:ext uri="{FF2B5EF4-FFF2-40B4-BE49-F238E27FC236}">
                  <a16:creationId xmlns:a16="http://schemas.microsoft.com/office/drawing/2014/main" id="{2ABF1EFA-E92C-4B20-AFB1-07A1E5C0CA35}"/>
                </a:ext>
              </a:extLst>
            </p:cNvPr>
            <p:cNvSpPr>
              <a:spLocks/>
            </p:cNvSpPr>
            <p:nvPr/>
          </p:nvSpPr>
          <p:spPr bwMode="auto">
            <a:xfrm>
              <a:off x="9450387" y="3820553"/>
              <a:ext cx="149225" cy="241300"/>
            </a:xfrm>
            <a:custGeom>
              <a:avLst/>
              <a:gdLst>
                <a:gd name="T0" fmla="*/ 236894688 w 94"/>
                <a:gd name="T1" fmla="*/ 352821875 h 152"/>
                <a:gd name="T2" fmla="*/ 229335013 w 94"/>
                <a:gd name="T3" fmla="*/ 327620313 h 152"/>
                <a:gd name="T4" fmla="*/ 219254388 w 94"/>
                <a:gd name="T5" fmla="*/ 284778450 h 152"/>
                <a:gd name="T6" fmla="*/ 194052825 w 94"/>
                <a:gd name="T7" fmla="*/ 262096250 h 152"/>
                <a:gd name="T8" fmla="*/ 151209375 w 94"/>
                <a:gd name="T9" fmla="*/ 236894688 h 152"/>
                <a:gd name="T10" fmla="*/ 138609388 w 94"/>
                <a:gd name="T11" fmla="*/ 219254388 h 152"/>
                <a:gd name="T12" fmla="*/ 133569075 w 94"/>
                <a:gd name="T13" fmla="*/ 201612500 h 152"/>
                <a:gd name="T14" fmla="*/ 103327200 w 94"/>
                <a:gd name="T15" fmla="*/ 151209375 h 152"/>
                <a:gd name="T16" fmla="*/ 90725625 w 94"/>
                <a:gd name="T17" fmla="*/ 128528763 h 152"/>
                <a:gd name="T18" fmla="*/ 65524063 w 94"/>
                <a:gd name="T19" fmla="*/ 103327200 h 152"/>
                <a:gd name="T20" fmla="*/ 60483750 w 94"/>
                <a:gd name="T21" fmla="*/ 85685313 h 152"/>
                <a:gd name="T22" fmla="*/ 55443438 w 94"/>
                <a:gd name="T23" fmla="*/ 68045013 h 152"/>
                <a:gd name="T24" fmla="*/ 60483750 w 94"/>
                <a:gd name="T25" fmla="*/ 68045013 h 152"/>
                <a:gd name="T26" fmla="*/ 60483750 w 94"/>
                <a:gd name="T27" fmla="*/ 55443438 h 152"/>
                <a:gd name="T28" fmla="*/ 73085325 w 94"/>
                <a:gd name="T29" fmla="*/ 7561263 h 152"/>
                <a:gd name="T30" fmla="*/ 55443438 w 94"/>
                <a:gd name="T31" fmla="*/ 0 h 152"/>
                <a:gd name="T32" fmla="*/ 30241875 w 94"/>
                <a:gd name="T33" fmla="*/ 7561263 h 152"/>
                <a:gd name="T34" fmla="*/ 12601575 w 94"/>
                <a:gd name="T35" fmla="*/ 25201563 h 152"/>
                <a:gd name="T36" fmla="*/ 12601575 w 94"/>
                <a:gd name="T37" fmla="*/ 42843450 h 152"/>
                <a:gd name="T38" fmla="*/ 0 w 94"/>
                <a:gd name="T39" fmla="*/ 42843450 h 152"/>
                <a:gd name="T40" fmla="*/ 0 w 94"/>
                <a:gd name="T41" fmla="*/ 50403125 h 152"/>
                <a:gd name="T42" fmla="*/ 103327200 w 94"/>
                <a:gd name="T43" fmla="*/ 383063750 h 152"/>
                <a:gd name="T44" fmla="*/ 236894688 w 94"/>
                <a:gd name="T45" fmla="*/ 352821875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 h="152">
                  <a:moveTo>
                    <a:pt x="94" y="140"/>
                  </a:moveTo>
                  <a:lnTo>
                    <a:pt x="91" y="130"/>
                  </a:lnTo>
                  <a:lnTo>
                    <a:pt x="87" y="113"/>
                  </a:lnTo>
                  <a:lnTo>
                    <a:pt x="77" y="104"/>
                  </a:lnTo>
                  <a:lnTo>
                    <a:pt x="60" y="94"/>
                  </a:lnTo>
                  <a:lnTo>
                    <a:pt x="55" y="87"/>
                  </a:lnTo>
                  <a:lnTo>
                    <a:pt x="53" y="80"/>
                  </a:lnTo>
                  <a:lnTo>
                    <a:pt x="41" y="60"/>
                  </a:lnTo>
                  <a:lnTo>
                    <a:pt x="36" y="51"/>
                  </a:lnTo>
                  <a:lnTo>
                    <a:pt x="26" y="41"/>
                  </a:lnTo>
                  <a:lnTo>
                    <a:pt x="24" y="34"/>
                  </a:lnTo>
                  <a:lnTo>
                    <a:pt x="22" y="27"/>
                  </a:lnTo>
                  <a:lnTo>
                    <a:pt x="24" y="27"/>
                  </a:lnTo>
                  <a:lnTo>
                    <a:pt x="24" y="22"/>
                  </a:lnTo>
                  <a:lnTo>
                    <a:pt x="29" y="3"/>
                  </a:lnTo>
                  <a:lnTo>
                    <a:pt x="22" y="0"/>
                  </a:lnTo>
                  <a:lnTo>
                    <a:pt x="12" y="3"/>
                  </a:lnTo>
                  <a:lnTo>
                    <a:pt x="5" y="10"/>
                  </a:lnTo>
                  <a:lnTo>
                    <a:pt x="5" y="17"/>
                  </a:lnTo>
                  <a:lnTo>
                    <a:pt x="0" y="17"/>
                  </a:lnTo>
                  <a:lnTo>
                    <a:pt x="0" y="20"/>
                  </a:lnTo>
                  <a:lnTo>
                    <a:pt x="41" y="152"/>
                  </a:lnTo>
                  <a:lnTo>
                    <a:pt x="94" y="140"/>
                  </a:lnTo>
                  <a:close/>
                </a:path>
              </a:pathLst>
            </a:custGeom>
            <a:solidFill>
              <a:srgbClr val="FC9D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4" name="Freeform 57">
              <a:extLst>
                <a:ext uri="{FF2B5EF4-FFF2-40B4-BE49-F238E27FC236}">
                  <a16:creationId xmlns:a16="http://schemas.microsoft.com/office/drawing/2014/main" id="{D31F8638-5465-4D3B-BCAC-0EDB7BBA0A2E}"/>
                </a:ext>
              </a:extLst>
            </p:cNvPr>
            <p:cNvSpPr>
              <a:spLocks/>
            </p:cNvSpPr>
            <p:nvPr/>
          </p:nvSpPr>
          <p:spPr bwMode="auto">
            <a:xfrm>
              <a:off x="9301162" y="4007878"/>
              <a:ext cx="46038" cy="53975"/>
            </a:xfrm>
            <a:custGeom>
              <a:avLst/>
              <a:gdLst>
                <a:gd name="T0" fmla="*/ 0 w 29"/>
                <a:gd name="T1" fmla="*/ 30241875 h 34"/>
                <a:gd name="T2" fmla="*/ 37803548 w 29"/>
                <a:gd name="T3" fmla="*/ 0 h 34"/>
                <a:gd name="T4" fmla="*/ 73086119 w 29"/>
                <a:gd name="T5" fmla="*/ 55443438 h 34"/>
                <a:gd name="T6" fmla="*/ 30242203 w 29"/>
                <a:gd name="T7" fmla="*/ 85685313 h 34"/>
                <a:gd name="T8" fmla="*/ 0 w 29"/>
                <a:gd name="T9" fmla="*/ 30241875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4">
                  <a:moveTo>
                    <a:pt x="0" y="12"/>
                  </a:moveTo>
                  <a:lnTo>
                    <a:pt x="15" y="0"/>
                  </a:lnTo>
                  <a:lnTo>
                    <a:pt x="29" y="22"/>
                  </a:lnTo>
                  <a:lnTo>
                    <a:pt x="12" y="34"/>
                  </a:lnTo>
                  <a:lnTo>
                    <a:pt x="0" y="12"/>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55" name="Oval 54"/>
          <p:cNvSpPr/>
          <p:nvPr/>
        </p:nvSpPr>
        <p:spPr>
          <a:xfrm>
            <a:off x="10589530" y="4828526"/>
            <a:ext cx="345416" cy="345416"/>
          </a:xfrm>
          <a:prstGeom prst="ellipse">
            <a:avLst/>
          </a:prstGeom>
          <a:solidFill>
            <a:srgbClr val="FC9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10873733" y="4661768"/>
            <a:ext cx="1076325" cy="646331"/>
          </a:xfrm>
          <a:prstGeom prst="rect">
            <a:avLst/>
          </a:prstGeom>
          <a:noFill/>
        </p:spPr>
        <p:txBody>
          <a:bodyPr wrap="square" rtlCol="0">
            <a:spAutoFit/>
          </a:bodyPr>
          <a:lstStyle/>
          <a:p>
            <a:r>
              <a:rPr lang="en-US" dirty="0">
                <a:solidFill>
                  <a:srgbClr val="3E719A"/>
                </a:solidFill>
              </a:rPr>
              <a:t>State with Tolls</a:t>
            </a:r>
          </a:p>
        </p:txBody>
      </p:sp>
      <p:pic>
        <p:nvPicPr>
          <p:cNvPr id="57" name="Picture 2" descr="Image result for Maine transp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102" y="712461"/>
            <a:ext cx="664282" cy="21921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Image result for Maine transp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0991" y="1054059"/>
            <a:ext cx="664282" cy="21921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Maine transp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0991" y="1418203"/>
            <a:ext cx="664282" cy="21921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Image result for Mass pay by pl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17954" y="1418203"/>
            <a:ext cx="737781" cy="21921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mage result for Maine transp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1229" y="1674489"/>
            <a:ext cx="664282" cy="21921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Maine transp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0513" y="1113203"/>
            <a:ext cx="664282" cy="21921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Maine transp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1296" y="2038795"/>
            <a:ext cx="664282" cy="21921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Image result for Maine transp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40977" y="2356131"/>
            <a:ext cx="664282" cy="21921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Image result for Maine transp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029" y="2542483"/>
            <a:ext cx="664282" cy="21921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mage result for Maine transp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3496" y="2682647"/>
            <a:ext cx="664282" cy="21921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Image result for NC quick pa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9620" y="3066011"/>
            <a:ext cx="864027" cy="40627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Image result for Maine transp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2579" y="2868453"/>
            <a:ext cx="664282" cy="21921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Image result for peach pas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36988" y="3140979"/>
            <a:ext cx="360240" cy="32196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4" descr="Image result for palmetto pas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4129" y="3906701"/>
            <a:ext cx="598617" cy="4408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6" descr="Image result for pal pas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33712" y="3878336"/>
            <a:ext cx="819394" cy="36816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Image result for peach pas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89013" y="4398079"/>
            <a:ext cx="360240" cy="32196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2" descr="Image result for sunpa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5710" y="5101235"/>
            <a:ext cx="630307" cy="630307"/>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Straight Connector 73"/>
          <p:cNvCxnSpPr>
            <a:stCxn id="67" idx="2"/>
          </p:cNvCxnSpPr>
          <p:nvPr/>
        </p:nvCxnSpPr>
        <p:spPr>
          <a:xfrm flipH="1">
            <a:off x="9602603" y="3472285"/>
            <a:ext cx="8490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0" idx="1"/>
          </p:cNvCxnSpPr>
          <p:nvPr/>
        </p:nvCxnSpPr>
        <p:spPr>
          <a:xfrm flipH="1">
            <a:off x="9155691" y="4127101"/>
            <a:ext cx="3284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2" idx="1"/>
          </p:cNvCxnSpPr>
          <p:nvPr/>
        </p:nvCxnSpPr>
        <p:spPr>
          <a:xfrm flipH="1" flipV="1">
            <a:off x="8943696" y="4559061"/>
            <a:ext cx="245317"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3"/>
          </p:cNvCxnSpPr>
          <p:nvPr/>
        </p:nvCxnSpPr>
        <p:spPr>
          <a:xfrm flipV="1">
            <a:off x="8726017" y="5400550"/>
            <a:ext cx="382692" cy="15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8737733" y="1995036"/>
            <a:ext cx="2853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9023069" y="2343901"/>
            <a:ext cx="657457" cy="27452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9596492" y="2828725"/>
            <a:ext cx="294402" cy="81653"/>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64" idx="1"/>
          </p:cNvCxnSpPr>
          <p:nvPr/>
        </p:nvCxnSpPr>
        <p:spPr>
          <a:xfrm flipH="1">
            <a:off x="9880578" y="2465738"/>
            <a:ext cx="260399" cy="6447"/>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63" idx="1"/>
          </p:cNvCxnSpPr>
          <p:nvPr/>
        </p:nvCxnSpPr>
        <p:spPr>
          <a:xfrm flipH="1" flipV="1">
            <a:off x="10062961" y="2107574"/>
            <a:ext cx="118335" cy="40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61" idx="1"/>
          </p:cNvCxnSpPr>
          <p:nvPr/>
        </p:nvCxnSpPr>
        <p:spPr>
          <a:xfrm flipH="1" flipV="1">
            <a:off x="10451633" y="1586167"/>
            <a:ext cx="59596" cy="197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10449698" y="1439259"/>
            <a:ext cx="178612" cy="60905"/>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57" idx="1"/>
          </p:cNvCxnSpPr>
          <p:nvPr/>
        </p:nvCxnSpPr>
        <p:spPr>
          <a:xfrm>
            <a:off x="10719881" y="728282"/>
            <a:ext cx="299221" cy="93786"/>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endCxn id="58" idx="1"/>
          </p:cNvCxnSpPr>
          <p:nvPr/>
        </p:nvCxnSpPr>
        <p:spPr>
          <a:xfrm flipV="1">
            <a:off x="10338287" y="1163666"/>
            <a:ext cx="302704" cy="33986"/>
          </a:xfrm>
          <a:prstGeom prst="line">
            <a:avLst/>
          </a:prstGeom>
        </p:spPr>
        <p:style>
          <a:lnRef idx="1">
            <a:schemeClr val="accent1"/>
          </a:lnRef>
          <a:fillRef idx="0">
            <a:schemeClr val="accent1"/>
          </a:fillRef>
          <a:effectRef idx="0">
            <a:schemeClr val="accent1"/>
          </a:effectRef>
          <a:fontRef idx="minor">
            <a:schemeClr val="tx1"/>
          </a:fontRef>
        </p:style>
      </p:cxnSp>
      <p:sp>
        <p:nvSpPr>
          <p:cNvPr id="87" name="Content Placeholder 2"/>
          <p:cNvSpPr>
            <a:spLocks noGrp="1"/>
          </p:cNvSpPr>
          <p:nvPr>
            <p:ph idx="1"/>
          </p:nvPr>
        </p:nvSpPr>
        <p:spPr>
          <a:xfrm>
            <a:off x="588083" y="1345775"/>
            <a:ext cx="8167480" cy="2794444"/>
          </a:xfrm>
        </p:spPr>
        <p:txBody>
          <a:bodyPr>
            <a:noAutofit/>
          </a:bodyPr>
          <a:lstStyle/>
          <a:p>
            <a:pPr indent="-342900">
              <a:spcAft>
                <a:spcPts val="600"/>
              </a:spcAft>
              <a:buClr>
                <a:srgbClr val="002060"/>
              </a:buClr>
              <a:buSzPct val="100000"/>
            </a:pPr>
            <a:r>
              <a:rPr lang="en-US" sz="2400" b="1" dirty="0">
                <a:solidFill>
                  <a:srgbClr val="002060"/>
                </a:solidFill>
              </a:rPr>
              <a:t>Advance violation enforcement reciprocity agreements</a:t>
            </a:r>
          </a:p>
          <a:p>
            <a:pPr indent="-342900">
              <a:spcAft>
                <a:spcPts val="600"/>
              </a:spcAft>
              <a:buClr>
                <a:srgbClr val="002060"/>
              </a:buClr>
              <a:buSzPct val="100000"/>
            </a:pPr>
            <a:r>
              <a:rPr lang="en-US" sz="2400" b="1" dirty="0">
                <a:solidFill>
                  <a:srgbClr val="002060"/>
                </a:solidFill>
              </a:rPr>
              <a:t>Bring stakeholders together</a:t>
            </a:r>
          </a:p>
          <a:p>
            <a:pPr indent="-342900">
              <a:spcAft>
                <a:spcPts val="600"/>
              </a:spcAft>
              <a:buClr>
                <a:srgbClr val="002060"/>
              </a:buClr>
              <a:buSzPct val="100000"/>
            </a:pPr>
            <a:r>
              <a:rPr lang="en-US" sz="2400" b="1" dirty="0">
                <a:solidFill>
                  <a:srgbClr val="002060"/>
                </a:solidFill>
              </a:rPr>
              <a:t>Leverage existing work and partners</a:t>
            </a:r>
          </a:p>
          <a:p>
            <a:pPr indent="-342900">
              <a:spcAft>
                <a:spcPts val="600"/>
              </a:spcAft>
              <a:buClr>
                <a:srgbClr val="002060"/>
              </a:buClr>
              <a:buSzPct val="100000"/>
            </a:pPr>
            <a:r>
              <a:rPr lang="en-US" sz="2400" b="1" dirty="0">
                <a:solidFill>
                  <a:srgbClr val="002060"/>
                </a:solidFill>
              </a:rPr>
              <a:t>Gather and share information across members</a:t>
            </a:r>
          </a:p>
          <a:p>
            <a:pPr indent="-342900">
              <a:spcAft>
                <a:spcPts val="600"/>
              </a:spcAft>
              <a:buClr>
                <a:srgbClr val="002060"/>
              </a:buClr>
              <a:buSzPct val="100000"/>
            </a:pPr>
            <a:r>
              <a:rPr lang="en-US" sz="2400" b="1" dirty="0">
                <a:solidFill>
                  <a:srgbClr val="002060"/>
                </a:solidFill>
              </a:rPr>
              <a:t>Focus on legislative, political and </a:t>
            </a:r>
            <a:r>
              <a:rPr lang="en-US" sz="2400" b="1" dirty="0" smtClean="0">
                <a:solidFill>
                  <a:srgbClr val="002060"/>
                </a:solidFill>
              </a:rPr>
              <a:t>cross-agency</a:t>
            </a:r>
            <a:br>
              <a:rPr lang="en-US" sz="2400" b="1" dirty="0" smtClean="0">
                <a:solidFill>
                  <a:srgbClr val="002060"/>
                </a:solidFill>
              </a:rPr>
            </a:br>
            <a:r>
              <a:rPr lang="en-US" sz="2400" b="1" dirty="0" smtClean="0">
                <a:solidFill>
                  <a:srgbClr val="002060"/>
                </a:solidFill>
              </a:rPr>
              <a:t> challenges</a:t>
            </a:r>
            <a:endParaRPr lang="en-US" sz="2400" b="1" dirty="0">
              <a:solidFill>
                <a:srgbClr val="002060"/>
              </a:solidFill>
            </a:endParaRPr>
          </a:p>
        </p:txBody>
      </p:sp>
      <p:sp>
        <p:nvSpPr>
          <p:cNvPr id="88" name="Right Arrow 87"/>
          <p:cNvSpPr/>
          <p:nvPr/>
        </p:nvSpPr>
        <p:spPr>
          <a:xfrm>
            <a:off x="1944107" y="5461122"/>
            <a:ext cx="771525" cy="268990"/>
          </a:xfrm>
          <a:prstGeom prst="rightArrow">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dirty="0"/>
          </a:p>
        </p:txBody>
      </p:sp>
      <p:sp>
        <p:nvSpPr>
          <p:cNvPr id="89" name="Right Arrow 88"/>
          <p:cNvSpPr/>
          <p:nvPr/>
        </p:nvSpPr>
        <p:spPr>
          <a:xfrm>
            <a:off x="4953000" y="5438804"/>
            <a:ext cx="771525" cy="268990"/>
          </a:xfrm>
          <a:prstGeom prst="rightArrow">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dirty="0"/>
          </a:p>
        </p:txBody>
      </p:sp>
      <p:sp>
        <p:nvSpPr>
          <p:cNvPr id="90" name="TextBox 89"/>
          <p:cNvSpPr txBox="1"/>
          <p:nvPr/>
        </p:nvSpPr>
        <p:spPr>
          <a:xfrm>
            <a:off x="304800" y="6387850"/>
            <a:ext cx="1243674" cy="276999"/>
          </a:xfrm>
          <a:prstGeom prst="rect">
            <a:avLst/>
          </a:prstGeom>
          <a:noFill/>
          <a:ln>
            <a:noFill/>
          </a:ln>
        </p:spPr>
        <p:txBody>
          <a:bodyPr wrap="none" rtlCol="0" anchor="ctr" anchorCtr="1">
            <a:spAutoFit/>
          </a:bodyPr>
          <a:lstStyle/>
          <a:p>
            <a:r>
              <a:rPr lang="en-US" sz="1200" b="1" dirty="0">
                <a:solidFill>
                  <a:srgbClr val="222A73"/>
                </a:solidFill>
              </a:rPr>
              <a:t>Getting together</a:t>
            </a:r>
          </a:p>
        </p:txBody>
      </p:sp>
      <p:sp>
        <p:nvSpPr>
          <p:cNvPr id="91" name="TextBox 90"/>
          <p:cNvSpPr txBox="1"/>
          <p:nvPr/>
        </p:nvSpPr>
        <p:spPr>
          <a:xfrm>
            <a:off x="2859826" y="6249351"/>
            <a:ext cx="1911164" cy="276999"/>
          </a:xfrm>
          <a:prstGeom prst="rect">
            <a:avLst/>
          </a:prstGeom>
          <a:noFill/>
          <a:ln>
            <a:noFill/>
          </a:ln>
        </p:spPr>
        <p:txBody>
          <a:bodyPr wrap="none" rtlCol="0" anchor="ctr" anchorCtr="1">
            <a:spAutoFit/>
          </a:bodyPr>
          <a:lstStyle/>
          <a:p>
            <a:r>
              <a:rPr lang="en-US" sz="1200" b="1" dirty="0">
                <a:solidFill>
                  <a:srgbClr val="222A73"/>
                </a:solidFill>
              </a:rPr>
              <a:t>Outlining our path forward</a:t>
            </a:r>
          </a:p>
        </p:txBody>
      </p:sp>
      <p:sp>
        <p:nvSpPr>
          <p:cNvPr id="92" name="TextBox 91"/>
          <p:cNvSpPr txBox="1"/>
          <p:nvPr/>
        </p:nvSpPr>
        <p:spPr>
          <a:xfrm>
            <a:off x="5918188" y="6374785"/>
            <a:ext cx="1745671" cy="276999"/>
          </a:xfrm>
          <a:prstGeom prst="rect">
            <a:avLst/>
          </a:prstGeom>
          <a:noFill/>
          <a:ln>
            <a:noFill/>
          </a:ln>
        </p:spPr>
        <p:txBody>
          <a:bodyPr wrap="none" rtlCol="0" anchor="ctr" anchorCtr="1">
            <a:spAutoFit/>
          </a:bodyPr>
          <a:lstStyle/>
          <a:p>
            <a:r>
              <a:rPr lang="en-US" sz="1200" b="1" dirty="0">
                <a:solidFill>
                  <a:srgbClr val="222A73"/>
                </a:solidFill>
              </a:rPr>
              <a:t>Everyone pays their tolls</a:t>
            </a:r>
          </a:p>
        </p:txBody>
      </p:sp>
      <p:pic>
        <p:nvPicPr>
          <p:cNvPr id="93" name="Picture 92"/>
          <p:cNvPicPr>
            <a:picLocks noChangeAspect="1"/>
          </p:cNvPicPr>
          <p:nvPr/>
        </p:nvPicPr>
        <p:blipFill>
          <a:blip r:embed="rId9"/>
          <a:stretch>
            <a:fillRect/>
          </a:stretch>
        </p:blipFill>
        <p:spPr>
          <a:xfrm>
            <a:off x="152400" y="4857174"/>
            <a:ext cx="1742083" cy="1476884"/>
          </a:xfrm>
          <a:prstGeom prst="rect">
            <a:avLst/>
          </a:prstGeom>
        </p:spPr>
      </p:pic>
      <p:pic>
        <p:nvPicPr>
          <p:cNvPr id="94" name="Picture 93"/>
          <p:cNvPicPr>
            <a:picLocks noChangeAspect="1"/>
          </p:cNvPicPr>
          <p:nvPr/>
        </p:nvPicPr>
        <p:blipFill>
          <a:blip r:embed="rId10"/>
          <a:stretch>
            <a:fillRect/>
          </a:stretch>
        </p:blipFill>
        <p:spPr>
          <a:xfrm>
            <a:off x="2844769" y="4909384"/>
            <a:ext cx="1966130" cy="1303133"/>
          </a:xfrm>
          <a:prstGeom prst="rect">
            <a:avLst/>
          </a:prstGeom>
        </p:spPr>
      </p:pic>
      <p:pic>
        <p:nvPicPr>
          <p:cNvPr id="95" name="Picture 94"/>
          <p:cNvPicPr>
            <a:picLocks noChangeAspect="1"/>
          </p:cNvPicPr>
          <p:nvPr/>
        </p:nvPicPr>
        <p:blipFill>
          <a:blip r:embed="rId11"/>
          <a:stretch>
            <a:fillRect/>
          </a:stretch>
        </p:blipFill>
        <p:spPr>
          <a:xfrm>
            <a:off x="5867400" y="4815198"/>
            <a:ext cx="1847248" cy="1385436"/>
          </a:xfrm>
          <a:prstGeom prst="rect">
            <a:avLst/>
          </a:prstGeom>
        </p:spPr>
      </p:pic>
      <p:sp>
        <p:nvSpPr>
          <p:cNvPr id="96" name="Oval 95"/>
          <p:cNvSpPr/>
          <p:nvPr/>
        </p:nvSpPr>
        <p:spPr>
          <a:xfrm>
            <a:off x="473220" y="3103104"/>
            <a:ext cx="7231528" cy="709341"/>
          </a:xfrm>
          <a:prstGeom prst="ellipse">
            <a:avLst/>
          </a:prstGeom>
          <a:noFill/>
          <a:ln w="28575">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36444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 y="148046"/>
            <a:ext cx="2079659" cy="220533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524" y="1292956"/>
            <a:ext cx="10058400" cy="5657850"/>
          </a:xfrm>
          <a:prstGeom prst="rect">
            <a:avLst/>
          </a:prstGeom>
        </p:spPr>
      </p:pic>
      <p:sp>
        <p:nvSpPr>
          <p:cNvPr id="18" name="Title 1"/>
          <p:cNvSpPr>
            <a:spLocks noGrp="1"/>
          </p:cNvSpPr>
          <p:nvPr>
            <p:ph type="ctrTitle" idx="4294967295"/>
          </p:nvPr>
        </p:nvSpPr>
        <p:spPr>
          <a:xfrm>
            <a:off x="1828800" y="661988"/>
            <a:ext cx="10363200" cy="720725"/>
          </a:xfrm>
        </p:spPr>
        <p:txBody>
          <a:bodyPr>
            <a:normAutofit fontScale="90000"/>
          </a:bodyPr>
          <a:lstStyle/>
          <a:p>
            <a:r>
              <a:rPr lang="en-US" sz="4000" b="1" dirty="0">
                <a:solidFill>
                  <a:srgbClr val="5784A7"/>
                </a:solidFill>
                <a:latin typeface="+mn-lt"/>
              </a:rPr>
              <a:t>TRANSPORTATION REVENUE IS DECLINING</a:t>
            </a:r>
          </a:p>
        </p:txBody>
      </p:sp>
      <p:cxnSp>
        <p:nvCxnSpPr>
          <p:cNvPr id="19" name="Straight Connector 18"/>
          <p:cNvCxnSpPr/>
          <p:nvPr/>
        </p:nvCxnSpPr>
        <p:spPr>
          <a:xfrm>
            <a:off x="1828800" y="1383294"/>
            <a:ext cx="9265920" cy="0"/>
          </a:xfrm>
          <a:prstGeom prst="line">
            <a:avLst/>
          </a:prstGeom>
          <a:ln w="19050">
            <a:solidFill>
              <a:srgbClr val="5784A7"/>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87360" y="1673653"/>
            <a:ext cx="25755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E719A"/>
                </a:solidFill>
                <a:effectLst/>
                <a:uLnTx/>
                <a:uFillTx/>
                <a:latin typeface="Calibri" panose="020F0502020204030204"/>
                <a:ea typeface="+mn-ea"/>
                <a:cs typeface="+mn-cs"/>
              </a:rPr>
              <a:t>VMT Growth</a:t>
            </a:r>
          </a:p>
        </p:txBody>
      </p:sp>
      <p:sp>
        <p:nvSpPr>
          <p:cNvPr id="21" name="TextBox 20"/>
          <p:cNvSpPr txBox="1"/>
          <p:nvPr/>
        </p:nvSpPr>
        <p:spPr>
          <a:xfrm>
            <a:off x="8087360" y="3445895"/>
            <a:ext cx="39014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E719A"/>
                </a:solidFill>
                <a:effectLst/>
                <a:uLnTx/>
                <a:uFillTx/>
                <a:latin typeface="Calibri" panose="020F0502020204030204"/>
                <a:ea typeface="+mn-ea"/>
                <a:cs typeface="+mn-cs"/>
              </a:rPr>
              <a:t>Revenue loss due to increased fuel economy</a:t>
            </a:r>
          </a:p>
        </p:txBody>
      </p:sp>
      <p:sp>
        <p:nvSpPr>
          <p:cNvPr id="15" name="TextBox 14"/>
          <p:cNvSpPr txBox="1"/>
          <p:nvPr/>
        </p:nvSpPr>
        <p:spPr>
          <a:xfrm>
            <a:off x="274320" y="2566304"/>
            <a:ext cx="23012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Vehicle Miles Traveled</a:t>
            </a:r>
          </a:p>
        </p:txBody>
      </p:sp>
      <p:sp>
        <p:nvSpPr>
          <p:cNvPr id="26" name="TextBox 25"/>
          <p:cNvSpPr txBox="1"/>
          <p:nvPr/>
        </p:nvSpPr>
        <p:spPr>
          <a:xfrm>
            <a:off x="249554" y="3445895"/>
            <a:ext cx="23012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Gas consumption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increased efficiency</a:t>
            </a:r>
          </a:p>
        </p:txBody>
      </p:sp>
      <p:cxnSp>
        <p:nvCxnSpPr>
          <p:cNvPr id="17" name="Straight Connector 16"/>
          <p:cNvCxnSpPr/>
          <p:nvPr/>
        </p:nvCxnSpPr>
        <p:spPr>
          <a:xfrm>
            <a:off x="365760" y="2520584"/>
            <a:ext cx="1120140" cy="0"/>
          </a:xfrm>
          <a:prstGeom prst="line">
            <a:avLst/>
          </a:prstGeom>
          <a:ln w="38100">
            <a:solidFill>
              <a:srgbClr val="1FBBB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40994" y="3445895"/>
            <a:ext cx="1120140" cy="0"/>
          </a:xfrm>
          <a:prstGeom prst="line">
            <a:avLst/>
          </a:prstGeom>
          <a:ln w="38100">
            <a:solidFill>
              <a:srgbClr val="FC9D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8831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7051BDB-4CF2-4774-9150-FE7FE951DFFC}"/>
              </a:ext>
            </a:extLst>
          </p:cNvPr>
          <p:cNvGrpSpPr/>
          <p:nvPr/>
        </p:nvGrpSpPr>
        <p:grpSpPr>
          <a:xfrm>
            <a:off x="9170276" y="1306815"/>
            <a:ext cx="2897909" cy="3889506"/>
            <a:chOff x="338667" y="3039533"/>
            <a:chExt cx="2175933" cy="2920487"/>
          </a:xfrm>
        </p:grpSpPr>
        <p:pic>
          <p:nvPicPr>
            <p:cNvPr id="27" name="Picture 26">
              <a:extLst>
                <a:ext uri="{FF2B5EF4-FFF2-40B4-BE49-F238E27FC236}">
                  <a16:creationId xmlns:a16="http://schemas.microsoft.com/office/drawing/2014/main" id="{0EF563CF-46D5-40A3-ADEF-3E2940EC378F}"/>
                </a:ext>
              </a:extLst>
            </p:cNvPr>
            <p:cNvPicPr>
              <a:picLocks noChangeAspect="1"/>
            </p:cNvPicPr>
            <p:nvPr/>
          </p:nvPicPr>
          <p:blipFill>
            <a:blip r:embed="rId3"/>
            <a:stretch>
              <a:fillRect/>
            </a:stretch>
          </p:blipFill>
          <p:spPr>
            <a:xfrm>
              <a:off x="384764" y="3272522"/>
              <a:ext cx="2129836" cy="2390319"/>
            </a:xfrm>
            <a:prstGeom prst="rect">
              <a:avLst/>
            </a:prstGeom>
          </p:spPr>
        </p:pic>
        <p:sp>
          <p:nvSpPr>
            <p:cNvPr id="28" name="Rectangle 27">
              <a:extLst>
                <a:ext uri="{FF2B5EF4-FFF2-40B4-BE49-F238E27FC236}">
                  <a16:creationId xmlns:a16="http://schemas.microsoft.com/office/drawing/2014/main" id="{31BDA42A-BE4E-460C-9D2F-74B8BBC42DFB}"/>
                </a:ext>
              </a:extLst>
            </p:cNvPr>
            <p:cNvSpPr/>
            <p:nvPr/>
          </p:nvSpPr>
          <p:spPr>
            <a:xfrm>
              <a:off x="338667" y="4550140"/>
              <a:ext cx="1405466" cy="1409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4016B48-3C7A-4811-9302-2DC18CB87EBA}"/>
                </a:ext>
              </a:extLst>
            </p:cNvPr>
            <p:cNvSpPr/>
            <p:nvPr/>
          </p:nvSpPr>
          <p:spPr>
            <a:xfrm>
              <a:off x="1583267" y="5255080"/>
              <a:ext cx="431800" cy="704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A9BECAB-2C90-4D0F-B597-059C6F5A7578}"/>
                </a:ext>
              </a:extLst>
            </p:cNvPr>
            <p:cNvSpPr/>
            <p:nvPr/>
          </p:nvSpPr>
          <p:spPr>
            <a:xfrm>
              <a:off x="338667" y="3039533"/>
              <a:ext cx="304800" cy="651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ctrTitle"/>
          </p:nvPr>
        </p:nvSpPr>
        <p:spPr>
          <a:xfrm>
            <a:off x="1857182" y="585137"/>
            <a:ext cx="8100060" cy="721677"/>
          </a:xfrm>
        </p:spPr>
        <p:txBody>
          <a:bodyPr>
            <a:normAutofit/>
          </a:bodyPr>
          <a:lstStyle/>
          <a:p>
            <a:pPr algn="l"/>
            <a:r>
              <a:rPr lang="en-US" sz="4000" b="1" dirty="0">
                <a:solidFill>
                  <a:srgbClr val="5784A7"/>
                </a:solidFill>
                <a:latin typeface="+mn-lt"/>
              </a:rPr>
              <a:t>I-95 Coalition STSFA Grants</a:t>
            </a:r>
          </a:p>
        </p:txBody>
      </p:sp>
      <p:cxnSp>
        <p:nvCxnSpPr>
          <p:cNvPr id="6" name="Straight Connector 5"/>
          <p:cNvCxnSpPr/>
          <p:nvPr/>
        </p:nvCxnSpPr>
        <p:spPr>
          <a:xfrm>
            <a:off x="1828800" y="1383294"/>
            <a:ext cx="7955280" cy="0"/>
          </a:xfrm>
          <a:prstGeom prst="line">
            <a:avLst/>
          </a:prstGeom>
          <a:ln w="19050">
            <a:solidFill>
              <a:srgbClr val="5784A7"/>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5" y="148046"/>
            <a:ext cx="2079659" cy="2205336"/>
          </a:xfrm>
          <a:prstGeom prst="rect">
            <a:avLst/>
          </a:prstGeom>
        </p:spPr>
      </p:pic>
      <p:grpSp>
        <p:nvGrpSpPr>
          <p:cNvPr id="21" name="Group 20"/>
          <p:cNvGrpSpPr/>
          <p:nvPr/>
        </p:nvGrpSpPr>
        <p:grpSpPr>
          <a:xfrm>
            <a:off x="0" y="6027160"/>
            <a:ext cx="12192000" cy="830840"/>
            <a:chOff x="0" y="6027160"/>
            <a:chExt cx="12192000" cy="830840"/>
          </a:xfrm>
        </p:grpSpPr>
        <p:sp>
          <p:nvSpPr>
            <p:cNvPr id="22" name="Rectangle 21"/>
            <p:cNvSpPr/>
            <p:nvPr/>
          </p:nvSpPr>
          <p:spPr>
            <a:xfrm>
              <a:off x="0" y="6027160"/>
              <a:ext cx="12192000" cy="830840"/>
            </a:xfrm>
            <a:prstGeom prst="rect">
              <a:avLst/>
            </a:prstGeom>
            <a:solidFill>
              <a:srgbClr val="D3ECE3"/>
            </a:solidFill>
            <a:ln>
              <a:solidFill>
                <a:srgbClr val="D3EC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p:nvPr/>
          </p:nvCxnSpPr>
          <p:spPr>
            <a:xfrm>
              <a:off x="0" y="6027160"/>
              <a:ext cx="12192000" cy="0"/>
            </a:xfrm>
            <a:prstGeom prst="line">
              <a:avLst/>
            </a:prstGeom>
            <a:ln>
              <a:solidFill>
                <a:srgbClr val="F89D67"/>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31429" y="6131894"/>
              <a:ext cx="5457371" cy="369332"/>
            </a:xfrm>
            <a:prstGeom prst="rect">
              <a:avLst/>
            </a:prstGeom>
            <a:noFill/>
          </p:spPr>
          <p:txBody>
            <a:bodyPr wrap="square" rtlCol="0">
              <a:spAutoFit/>
            </a:bodyPr>
            <a:lstStyle/>
            <a:p>
              <a:r>
                <a:rPr lang="en-US" dirty="0">
                  <a:solidFill>
                    <a:srgbClr val="5784A7"/>
                  </a:solidFill>
                </a:rPr>
                <a:t>I-95 Corridor Coalition Mileage-Based User Fee Study</a:t>
              </a:r>
            </a:p>
          </p:txBody>
        </p:sp>
      </p:grpSp>
      <p:sp>
        <p:nvSpPr>
          <p:cNvPr id="10" name="TextBox 9"/>
          <p:cNvSpPr txBox="1"/>
          <p:nvPr/>
        </p:nvSpPr>
        <p:spPr>
          <a:xfrm>
            <a:off x="1828800" y="1498144"/>
            <a:ext cx="7341476" cy="707886"/>
          </a:xfrm>
          <a:prstGeom prst="rect">
            <a:avLst/>
          </a:prstGeom>
          <a:noFill/>
        </p:spPr>
        <p:txBody>
          <a:bodyPr wrap="square" rtlCol="0">
            <a:spAutoFit/>
          </a:bodyPr>
          <a:lstStyle/>
          <a:p>
            <a:pPr algn="ctr"/>
            <a:r>
              <a:rPr lang="en-US" sz="2000" b="1" i="1" u="sng" dirty="0">
                <a:solidFill>
                  <a:srgbClr val="3E719A"/>
                </a:solidFill>
              </a:rPr>
              <a:t>Purpose</a:t>
            </a:r>
            <a:r>
              <a:rPr lang="en-US" sz="2000" b="1" i="1" dirty="0">
                <a:solidFill>
                  <a:srgbClr val="3E719A"/>
                </a:solidFill>
              </a:rPr>
              <a:t>: Explore the feasibility of replacing the gas tax with a mileage-based user fee program in a multistate environment</a:t>
            </a:r>
          </a:p>
        </p:txBody>
      </p:sp>
      <p:sp>
        <p:nvSpPr>
          <p:cNvPr id="16" name="Explosion 2 15"/>
          <p:cNvSpPr/>
          <p:nvPr/>
        </p:nvSpPr>
        <p:spPr>
          <a:xfrm rot="20277429">
            <a:off x="272069" y="2879924"/>
            <a:ext cx="3170227" cy="1870135"/>
          </a:xfrm>
          <a:prstGeom prst="irregularSeal2">
            <a:avLst/>
          </a:prstGeom>
          <a:solidFill>
            <a:srgbClr val="5784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Awarded two grants!</a:t>
            </a:r>
          </a:p>
        </p:txBody>
      </p:sp>
      <p:sp>
        <p:nvSpPr>
          <p:cNvPr id="17" name="Subtitle 2"/>
          <p:cNvSpPr>
            <a:spLocks noGrp="1"/>
          </p:cNvSpPr>
          <p:nvPr>
            <p:ph type="subTitle" idx="1"/>
          </p:nvPr>
        </p:nvSpPr>
        <p:spPr>
          <a:xfrm>
            <a:off x="3200400" y="2456455"/>
            <a:ext cx="8199912" cy="3689050"/>
          </a:xfrm>
        </p:spPr>
        <p:txBody>
          <a:bodyPr>
            <a:noAutofit/>
          </a:bodyPr>
          <a:lstStyle/>
          <a:p>
            <a:pPr marL="342900" indent="-342900" algn="l">
              <a:buFont typeface="Arial" panose="020B0604020202020204" pitchFamily="34" charset="0"/>
              <a:buChar char="•"/>
            </a:pPr>
            <a:r>
              <a:rPr lang="en-US" sz="2000" b="1" dirty="0">
                <a:solidFill>
                  <a:srgbClr val="5784A7"/>
                </a:solidFill>
              </a:rPr>
              <a:t>OUT-OF-STATE MILEAGE</a:t>
            </a:r>
            <a:br>
              <a:rPr lang="en-US" sz="2000" b="1" dirty="0">
                <a:solidFill>
                  <a:srgbClr val="5784A7"/>
                </a:solidFill>
              </a:rPr>
            </a:br>
            <a:r>
              <a:rPr lang="en-US" sz="2000" dirty="0">
                <a:solidFill>
                  <a:srgbClr val="5784A7"/>
                </a:solidFill>
              </a:rPr>
              <a:t>How will travel across boundaries be handled?</a:t>
            </a:r>
          </a:p>
          <a:p>
            <a:pPr marL="342900" indent="-342900" algn="l">
              <a:buFont typeface="Arial" panose="020B0604020202020204" pitchFamily="34" charset="0"/>
              <a:buChar char="•"/>
            </a:pPr>
            <a:endParaRPr lang="en-US" sz="800" dirty="0">
              <a:solidFill>
                <a:srgbClr val="5784A7"/>
              </a:solidFill>
            </a:endParaRPr>
          </a:p>
          <a:p>
            <a:pPr marL="342900" indent="-342900" algn="l">
              <a:buFont typeface="Arial" panose="020B0604020202020204" pitchFamily="34" charset="0"/>
              <a:buChar char="•"/>
            </a:pPr>
            <a:r>
              <a:rPr lang="en-US" sz="2000" b="1" dirty="0">
                <a:solidFill>
                  <a:srgbClr val="5784A7"/>
                </a:solidFill>
              </a:rPr>
              <a:t>TOLLING</a:t>
            </a:r>
            <a:r>
              <a:rPr lang="en-US" sz="2000" dirty="0">
                <a:solidFill>
                  <a:srgbClr val="5784A7"/>
                </a:solidFill>
              </a:rPr>
              <a:t/>
            </a:r>
            <a:br>
              <a:rPr lang="en-US" sz="2000" dirty="0">
                <a:solidFill>
                  <a:srgbClr val="5784A7"/>
                </a:solidFill>
              </a:rPr>
            </a:br>
            <a:r>
              <a:rPr lang="en-US" sz="2000" dirty="0">
                <a:solidFill>
                  <a:srgbClr val="5784A7"/>
                </a:solidFill>
              </a:rPr>
              <a:t>What is the relationship between tolling and MBUF?</a:t>
            </a:r>
          </a:p>
          <a:p>
            <a:pPr marL="342900" indent="-342900" algn="l">
              <a:buFont typeface="Arial" panose="020B0604020202020204" pitchFamily="34" charset="0"/>
              <a:buChar char="•"/>
            </a:pPr>
            <a:endParaRPr lang="en-US" sz="800" dirty="0">
              <a:solidFill>
                <a:srgbClr val="5784A7"/>
              </a:solidFill>
            </a:endParaRPr>
          </a:p>
          <a:p>
            <a:pPr marL="342900" indent="-342900" algn="l">
              <a:buFont typeface="Arial" panose="020B0604020202020204" pitchFamily="34" charset="0"/>
              <a:buChar char="•"/>
            </a:pPr>
            <a:r>
              <a:rPr lang="en-US" sz="2000" b="1" dirty="0">
                <a:solidFill>
                  <a:srgbClr val="5784A7"/>
                </a:solidFill>
              </a:rPr>
              <a:t>TRUCKING</a:t>
            </a:r>
            <a:r>
              <a:rPr lang="en-US" sz="2000" dirty="0">
                <a:solidFill>
                  <a:srgbClr val="5784A7"/>
                </a:solidFill>
              </a:rPr>
              <a:t/>
            </a:r>
            <a:br>
              <a:rPr lang="en-US" sz="2000" dirty="0">
                <a:solidFill>
                  <a:srgbClr val="5784A7"/>
                </a:solidFill>
              </a:rPr>
            </a:br>
            <a:r>
              <a:rPr lang="en-US" sz="2000" dirty="0">
                <a:solidFill>
                  <a:srgbClr val="5784A7"/>
                </a:solidFill>
              </a:rPr>
              <a:t>How does a user-fee fit into current requirements?</a:t>
            </a:r>
          </a:p>
          <a:p>
            <a:pPr marL="342900" indent="-342900" algn="l">
              <a:buFont typeface="Arial" panose="020B0604020202020204" pitchFamily="34" charset="0"/>
              <a:buChar char="•"/>
            </a:pPr>
            <a:endParaRPr lang="en-US" sz="800" dirty="0">
              <a:solidFill>
                <a:srgbClr val="5784A7"/>
              </a:solidFill>
            </a:endParaRPr>
          </a:p>
          <a:p>
            <a:pPr marL="342900" indent="-342900" algn="l">
              <a:buFont typeface="Arial" panose="020B0604020202020204" pitchFamily="34" charset="0"/>
              <a:buChar char="•"/>
            </a:pPr>
            <a:r>
              <a:rPr lang="en-US" sz="2000" b="1" dirty="0">
                <a:solidFill>
                  <a:srgbClr val="5784A7"/>
                </a:solidFill>
              </a:rPr>
              <a:t>AMENITIES</a:t>
            </a:r>
            <a:r>
              <a:rPr lang="en-US" sz="2000" dirty="0">
                <a:solidFill>
                  <a:srgbClr val="5784A7"/>
                </a:solidFill>
              </a:rPr>
              <a:t/>
            </a:r>
            <a:br>
              <a:rPr lang="en-US" sz="2000" dirty="0">
                <a:solidFill>
                  <a:srgbClr val="5784A7"/>
                </a:solidFill>
              </a:rPr>
            </a:br>
            <a:r>
              <a:rPr lang="en-US" sz="2000" dirty="0">
                <a:solidFill>
                  <a:srgbClr val="5784A7"/>
                </a:solidFill>
              </a:rPr>
              <a:t>Will value-added amenities help with public acceptance?</a:t>
            </a:r>
            <a:br>
              <a:rPr lang="en-US" sz="2000" dirty="0">
                <a:solidFill>
                  <a:srgbClr val="5784A7"/>
                </a:solidFill>
              </a:rPr>
            </a:br>
            <a:endParaRPr lang="en-US" sz="2000" dirty="0">
              <a:solidFill>
                <a:srgbClr val="5784A7"/>
              </a:solidFill>
            </a:endParaRPr>
          </a:p>
        </p:txBody>
      </p:sp>
    </p:spTree>
    <p:extLst>
      <p:ext uri="{BB962C8B-B14F-4D97-AF65-F5344CB8AC3E}">
        <p14:creationId xmlns:p14="http://schemas.microsoft.com/office/powerpoint/2010/main" val="7190446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9560" y="661617"/>
            <a:ext cx="9739040" cy="721677"/>
          </a:xfrm>
        </p:spPr>
        <p:txBody>
          <a:bodyPr>
            <a:normAutofit fontScale="90000"/>
          </a:bodyPr>
          <a:lstStyle/>
          <a:p>
            <a:pPr algn="l"/>
            <a:r>
              <a:rPr lang="en-US" sz="4000" b="1" dirty="0">
                <a:solidFill>
                  <a:srgbClr val="5784A7"/>
                </a:solidFill>
                <a:latin typeface="+mn-lt"/>
              </a:rPr>
              <a:t> </a:t>
            </a:r>
            <a:br>
              <a:rPr lang="en-US" sz="4000" b="1" dirty="0">
                <a:solidFill>
                  <a:srgbClr val="5784A7"/>
                </a:solidFill>
                <a:latin typeface="+mn-lt"/>
              </a:rPr>
            </a:br>
            <a:r>
              <a:rPr lang="en-US" sz="4400" b="1" dirty="0">
                <a:solidFill>
                  <a:srgbClr val="5784A7"/>
                </a:solidFill>
                <a:latin typeface="+mn-lt"/>
              </a:rPr>
              <a:t>Phase I Pilot: May 1 – July </a:t>
            </a:r>
            <a:r>
              <a:rPr lang="en-US" sz="4400" b="1" dirty="0" smtClean="0">
                <a:solidFill>
                  <a:srgbClr val="5784A7"/>
                </a:solidFill>
                <a:latin typeface="+mn-lt"/>
              </a:rPr>
              <a:t>31*</a:t>
            </a:r>
            <a:endParaRPr lang="en-US" sz="4400" b="1" dirty="0">
              <a:solidFill>
                <a:srgbClr val="5784A7"/>
              </a:solidFill>
              <a:latin typeface="+mn-lt"/>
            </a:endParaRPr>
          </a:p>
        </p:txBody>
      </p:sp>
      <p:cxnSp>
        <p:nvCxnSpPr>
          <p:cNvPr id="6" name="Straight Connector 5"/>
          <p:cNvCxnSpPr/>
          <p:nvPr/>
        </p:nvCxnSpPr>
        <p:spPr>
          <a:xfrm>
            <a:off x="1828800" y="1383294"/>
            <a:ext cx="9265920" cy="0"/>
          </a:xfrm>
          <a:prstGeom prst="line">
            <a:avLst/>
          </a:prstGeom>
          <a:ln w="19050">
            <a:solidFill>
              <a:srgbClr val="5784A7"/>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 y="148046"/>
            <a:ext cx="2079659" cy="2205336"/>
          </a:xfrm>
          <a:prstGeom prst="rect">
            <a:avLst/>
          </a:prstGeom>
        </p:spPr>
      </p:pic>
      <p:grpSp>
        <p:nvGrpSpPr>
          <p:cNvPr id="21" name="Group 20"/>
          <p:cNvGrpSpPr/>
          <p:nvPr/>
        </p:nvGrpSpPr>
        <p:grpSpPr>
          <a:xfrm>
            <a:off x="0" y="6027160"/>
            <a:ext cx="12192000" cy="830840"/>
            <a:chOff x="0" y="6027160"/>
            <a:chExt cx="12192000" cy="830840"/>
          </a:xfrm>
        </p:grpSpPr>
        <p:sp>
          <p:nvSpPr>
            <p:cNvPr id="22" name="Rectangle 21"/>
            <p:cNvSpPr/>
            <p:nvPr/>
          </p:nvSpPr>
          <p:spPr>
            <a:xfrm>
              <a:off x="0" y="6027160"/>
              <a:ext cx="12192000" cy="830840"/>
            </a:xfrm>
            <a:prstGeom prst="rect">
              <a:avLst/>
            </a:prstGeom>
            <a:solidFill>
              <a:srgbClr val="D3ECE3"/>
            </a:solidFill>
            <a:ln>
              <a:solidFill>
                <a:srgbClr val="D3EC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p:nvPr/>
          </p:nvCxnSpPr>
          <p:spPr>
            <a:xfrm>
              <a:off x="0" y="6027160"/>
              <a:ext cx="12192000" cy="0"/>
            </a:xfrm>
            <a:prstGeom prst="line">
              <a:avLst/>
            </a:prstGeom>
            <a:ln>
              <a:solidFill>
                <a:srgbClr val="F89D67"/>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31429" y="6131894"/>
              <a:ext cx="5457371" cy="369332"/>
            </a:xfrm>
            <a:prstGeom prst="rect">
              <a:avLst/>
            </a:prstGeom>
            <a:noFill/>
          </p:spPr>
          <p:txBody>
            <a:bodyPr wrap="square" rtlCol="0">
              <a:spAutoFit/>
            </a:bodyPr>
            <a:lstStyle/>
            <a:p>
              <a:r>
                <a:rPr lang="en-US" dirty="0">
                  <a:solidFill>
                    <a:srgbClr val="5784A7"/>
                  </a:solidFill>
                </a:rPr>
                <a:t>I-95 Corridor Coalition Mileage-based User Fee Study</a:t>
              </a:r>
            </a:p>
          </p:txBody>
        </p:sp>
      </p:grpSp>
      <p:grpSp>
        <p:nvGrpSpPr>
          <p:cNvPr id="69" name="Group 68">
            <a:extLst>
              <a:ext uri="{FF2B5EF4-FFF2-40B4-BE49-F238E27FC236}">
                <a16:creationId xmlns:a16="http://schemas.microsoft.com/office/drawing/2014/main" id="{3AD121C7-16A6-4524-B628-044F1A9AEAB9}"/>
              </a:ext>
            </a:extLst>
          </p:cNvPr>
          <p:cNvGrpSpPr/>
          <p:nvPr/>
        </p:nvGrpSpPr>
        <p:grpSpPr>
          <a:xfrm>
            <a:off x="5745971" y="1556909"/>
            <a:ext cx="5463932" cy="4412768"/>
            <a:chOff x="5520069" y="1569725"/>
            <a:chExt cx="5463932" cy="4412768"/>
          </a:xfrm>
        </p:grpSpPr>
        <p:grpSp>
          <p:nvGrpSpPr>
            <p:cNvPr id="68" name="Group 67">
              <a:extLst>
                <a:ext uri="{FF2B5EF4-FFF2-40B4-BE49-F238E27FC236}">
                  <a16:creationId xmlns:a16="http://schemas.microsoft.com/office/drawing/2014/main" id="{E14B2E54-BD93-44B2-BD72-67CF2F7E4290}"/>
                </a:ext>
              </a:extLst>
            </p:cNvPr>
            <p:cNvGrpSpPr/>
            <p:nvPr/>
          </p:nvGrpSpPr>
          <p:grpSpPr>
            <a:xfrm>
              <a:off x="8114677" y="4061506"/>
              <a:ext cx="2583130" cy="923330"/>
              <a:chOff x="7931797" y="4106962"/>
              <a:chExt cx="2583130" cy="923330"/>
            </a:xfrm>
          </p:grpSpPr>
          <p:sp>
            <p:nvSpPr>
              <p:cNvPr id="55" name="Oval 54">
                <a:extLst>
                  <a:ext uri="{FF2B5EF4-FFF2-40B4-BE49-F238E27FC236}">
                    <a16:creationId xmlns:a16="http://schemas.microsoft.com/office/drawing/2014/main" id="{CFDB3579-61F6-488B-9BE5-46F72E19920A}"/>
                  </a:ext>
                </a:extLst>
              </p:cNvPr>
              <p:cNvSpPr/>
              <p:nvPr/>
            </p:nvSpPr>
            <p:spPr>
              <a:xfrm>
                <a:off x="8699252" y="4106962"/>
                <a:ext cx="923329" cy="923330"/>
              </a:xfrm>
              <a:prstGeom prst="ellipse">
                <a:avLst/>
              </a:prstGeom>
              <a:solidFill>
                <a:srgbClr val="F89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E5F8BB64-B8F8-4148-9FFC-FB46567175B8}"/>
                  </a:ext>
                </a:extLst>
              </p:cNvPr>
              <p:cNvSpPr txBox="1"/>
              <p:nvPr/>
            </p:nvSpPr>
            <p:spPr>
              <a:xfrm>
                <a:off x="7931797" y="4262143"/>
                <a:ext cx="2583130" cy="523220"/>
              </a:xfrm>
              <a:prstGeom prst="rect">
                <a:avLst/>
              </a:prstGeom>
              <a:noFill/>
            </p:spPr>
            <p:txBody>
              <a:bodyPr wrap="square" rtlCol="0">
                <a:spAutoFit/>
              </a:bodyPr>
              <a:lstStyle/>
              <a:p>
                <a:pPr algn="ctr"/>
                <a:r>
                  <a:rPr lang="en-US" sz="2800" b="1" dirty="0">
                    <a:solidFill>
                      <a:schemeClr val="bg1"/>
                    </a:solidFill>
                    <a:latin typeface="Source Sans Pro" panose="020B0604020202020204"/>
                  </a:rPr>
                  <a:t>8%</a:t>
                </a:r>
              </a:p>
            </p:txBody>
          </p:sp>
          <p:cxnSp>
            <p:nvCxnSpPr>
              <p:cNvPr id="57" name="Straight Connector 56">
                <a:extLst>
                  <a:ext uri="{FF2B5EF4-FFF2-40B4-BE49-F238E27FC236}">
                    <a16:creationId xmlns:a16="http://schemas.microsoft.com/office/drawing/2014/main" id="{3B80ACE3-6CAC-4570-8D75-02B19EE7F14A}"/>
                  </a:ext>
                </a:extLst>
              </p:cNvPr>
              <p:cNvCxnSpPr>
                <a:cxnSpLocks/>
              </p:cNvCxnSpPr>
              <p:nvPr/>
            </p:nvCxnSpPr>
            <p:spPr>
              <a:xfrm>
                <a:off x="8808301" y="4776187"/>
                <a:ext cx="7102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7" name="Picture 6" descr="pilot_study_Smartphone with Location.png">
              <a:extLst>
                <a:ext uri="{FF2B5EF4-FFF2-40B4-BE49-F238E27FC236}">
                  <a16:creationId xmlns:a16="http://schemas.microsoft.com/office/drawing/2014/main" id="{1412C5D1-9C79-4CDD-A0B6-B6C56A3817E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53"/>
            <a:stretch/>
          </p:blipFill>
          <p:spPr bwMode="auto">
            <a:xfrm>
              <a:off x="10133940" y="4106701"/>
              <a:ext cx="685076" cy="13152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pilot_study_Smartphone with Location.png">
              <a:extLst>
                <a:ext uri="{FF2B5EF4-FFF2-40B4-BE49-F238E27FC236}">
                  <a16:creationId xmlns:a16="http://schemas.microsoft.com/office/drawing/2014/main" id="{AC702637-0DC4-4DB6-8E02-ED2ED94CBF9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8079" r="60343" b="26843"/>
            <a:stretch/>
          </p:blipFill>
          <p:spPr bwMode="auto">
            <a:xfrm rot="1244201">
              <a:off x="9943414" y="4370823"/>
              <a:ext cx="432764" cy="5944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lug-In Device with Location 2.png">
              <a:extLst>
                <a:ext uri="{FF2B5EF4-FFF2-40B4-BE49-F238E27FC236}">
                  <a16:creationId xmlns:a16="http://schemas.microsoft.com/office/drawing/2014/main" id="{C339CAAE-13C5-4CA3-9E2C-D7E5AD400D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2322" y="1702559"/>
              <a:ext cx="1481679" cy="1683726"/>
            </a:xfrm>
            <a:prstGeom prst="rect">
              <a:avLst/>
            </a:prstGeom>
            <a:noFill/>
            <a:extLst>
              <a:ext uri="{909E8E84-426E-40DD-AFC4-6F175D3DCCD1}">
                <a14:hiddenFill xmlns:a14="http://schemas.microsoft.com/office/drawing/2010/main">
                  <a:solidFill>
                    <a:srgbClr val="FFFFFF"/>
                  </a:solidFill>
                </a14:hiddenFill>
              </a:ext>
            </a:extLst>
          </p:spPr>
        </p:pic>
        <p:sp>
          <p:nvSpPr>
            <p:cNvPr id="45" name="Oval 44">
              <a:extLst>
                <a:ext uri="{FF2B5EF4-FFF2-40B4-BE49-F238E27FC236}">
                  <a16:creationId xmlns:a16="http://schemas.microsoft.com/office/drawing/2014/main" id="{43E14FF3-5389-4CDF-BB46-874D0C97E18C}"/>
                </a:ext>
              </a:extLst>
            </p:cNvPr>
            <p:cNvSpPr/>
            <p:nvPr/>
          </p:nvSpPr>
          <p:spPr>
            <a:xfrm>
              <a:off x="7361104" y="1569725"/>
              <a:ext cx="2140308" cy="2140308"/>
            </a:xfrm>
            <a:prstGeom prst="ellipse">
              <a:avLst/>
            </a:prstGeom>
            <a:solidFill>
              <a:srgbClr val="407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66E51898-70D0-4F93-A586-62D4D1979745}"/>
                </a:ext>
              </a:extLst>
            </p:cNvPr>
            <p:cNvSpPr txBox="1"/>
            <p:nvPr/>
          </p:nvSpPr>
          <p:spPr>
            <a:xfrm>
              <a:off x="7597863" y="1770131"/>
              <a:ext cx="1654556" cy="1754326"/>
            </a:xfrm>
            <a:prstGeom prst="rect">
              <a:avLst/>
            </a:prstGeom>
            <a:noFill/>
          </p:spPr>
          <p:txBody>
            <a:bodyPr wrap="square" rtlCol="0">
              <a:spAutoFit/>
            </a:bodyPr>
            <a:lstStyle/>
            <a:p>
              <a:pPr algn="ctr"/>
              <a:r>
                <a:rPr lang="en-US" sz="5400" b="1" dirty="0">
                  <a:solidFill>
                    <a:schemeClr val="bg1"/>
                  </a:solidFill>
                  <a:latin typeface="Source Sans Pro" panose="020B0604020202020204"/>
                </a:rPr>
                <a:t>76%</a:t>
              </a:r>
            </a:p>
            <a:p>
              <a:pPr algn="ctr"/>
              <a:r>
                <a:rPr lang="en-US" dirty="0">
                  <a:solidFill>
                    <a:schemeClr val="bg1"/>
                  </a:solidFill>
                  <a:latin typeface="Source Sans Pro" panose="020B0604020202020204"/>
                </a:rPr>
                <a:t>Plug-In Device</a:t>
              </a:r>
            </a:p>
            <a:p>
              <a:pPr algn="ctr"/>
              <a:r>
                <a:rPr lang="en-US" dirty="0">
                  <a:solidFill>
                    <a:schemeClr val="bg1"/>
                  </a:solidFill>
                  <a:latin typeface="Source Sans Pro" panose="020B0604020202020204"/>
                </a:rPr>
                <a:t>with Location</a:t>
              </a:r>
            </a:p>
          </p:txBody>
        </p:sp>
        <p:cxnSp>
          <p:nvCxnSpPr>
            <p:cNvPr id="47" name="Straight Connector 46">
              <a:extLst>
                <a:ext uri="{FF2B5EF4-FFF2-40B4-BE49-F238E27FC236}">
                  <a16:creationId xmlns:a16="http://schemas.microsoft.com/office/drawing/2014/main" id="{F1122D4C-6B99-4833-8085-35367DEC3C23}"/>
                </a:ext>
              </a:extLst>
            </p:cNvPr>
            <p:cNvCxnSpPr/>
            <p:nvPr/>
          </p:nvCxnSpPr>
          <p:spPr>
            <a:xfrm>
              <a:off x="7710547" y="2609235"/>
              <a:ext cx="14717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1D32C0D-2119-49FD-A437-214636BF544C}"/>
                </a:ext>
              </a:extLst>
            </p:cNvPr>
            <p:cNvCxnSpPr/>
            <p:nvPr/>
          </p:nvCxnSpPr>
          <p:spPr>
            <a:xfrm>
              <a:off x="9379295" y="5026149"/>
              <a:ext cx="13390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E9DB0F2B-A3B2-49ED-8E3E-5DB7A7F9D64E}"/>
                </a:ext>
              </a:extLst>
            </p:cNvPr>
            <p:cNvSpPr/>
            <p:nvPr/>
          </p:nvSpPr>
          <p:spPr>
            <a:xfrm>
              <a:off x="6970078" y="3919623"/>
              <a:ext cx="1101590" cy="1101591"/>
            </a:xfrm>
            <a:prstGeom prst="ellipse">
              <a:avLst/>
            </a:prstGeom>
            <a:solidFill>
              <a:srgbClr val="AD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DEC9474B-ACF5-4138-BA3A-EE9A6F9DEB8C}"/>
                </a:ext>
              </a:extLst>
            </p:cNvPr>
            <p:cNvSpPr txBox="1"/>
            <p:nvPr/>
          </p:nvSpPr>
          <p:spPr>
            <a:xfrm>
              <a:off x="6243183" y="4144175"/>
              <a:ext cx="2583130" cy="523220"/>
            </a:xfrm>
            <a:prstGeom prst="rect">
              <a:avLst/>
            </a:prstGeom>
            <a:noFill/>
          </p:spPr>
          <p:txBody>
            <a:bodyPr wrap="square" rtlCol="0">
              <a:spAutoFit/>
            </a:bodyPr>
            <a:lstStyle/>
            <a:p>
              <a:pPr algn="ctr"/>
              <a:r>
                <a:rPr lang="en-US" sz="2800" b="1" dirty="0">
                  <a:solidFill>
                    <a:schemeClr val="bg1"/>
                  </a:solidFill>
                  <a:latin typeface="Source Sans Pro" panose="020B0604020202020204"/>
                </a:rPr>
                <a:t>16%</a:t>
              </a:r>
            </a:p>
          </p:txBody>
        </p:sp>
        <p:cxnSp>
          <p:nvCxnSpPr>
            <p:cNvPr id="53" name="Straight Connector 52">
              <a:extLst>
                <a:ext uri="{FF2B5EF4-FFF2-40B4-BE49-F238E27FC236}">
                  <a16:creationId xmlns:a16="http://schemas.microsoft.com/office/drawing/2014/main" id="{B9C0549E-5CEF-49A6-BC41-3CF3DC54B107}"/>
                </a:ext>
              </a:extLst>
            </p:cNvPr>
            <p:cNvCxnSpPr>
              <a:cxnSpLocks/>
            </p:cNvCxnSpPr>
            <p:nvPr/>
          </p:nvCxnSpPr>
          <p:spPr>
            <a:xfrm>
              <a:off x="7165770" y="4698968"/>
              <a:ext cx="7102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8" name="Picture 4" descr="Plug-In Device with Location.png">
              <a:extLst>
                <a:ext uri="{FF2B5EF4-FFF2-40B4-BE49-F238E27FC236}">
                  <a16:creationId xmlns:a16="http://schemas.microsoft.com/office/drawing/2014/main" id="{1EFF0202-F0F4-4017-BBBD-E99C3B2284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0069" y="4078408"/>
              <a:ext cx="1354679" cy="1548204"/>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EEA0F1D3-F194-4A0E-A0BC-5856993975B4}"/>
                </a:ext>
              </a:extLst>
            </p:cNvPr>
            <p:cNvSpPr/>
            <p:nvPr/>
          </p:nvSpPr>
          <p:spPr>
            <a:xfrm>
              <a:off x="6774362" y="5059163"/>
              <a:ext cx="1478243" cy="923330"/>
            </a:xfrm>
            <a:prstGeom prst="rect">
              <a:avLst/>
            </a:prstGeom>
          </p:spPr>
          <p:txBody>
            <a:bodyPr wrap="square">
              <a:spAutoFit/>
            </a:bodyPr>
            <a:lstStyle/>
            <a:p>
              <a:pPr algn="ctr"/>
              <a:r>
                <a:rPr lang="en-US" b="1" dirty="0">
                  <a:solidFill>
                    <a:srgbClr val="3E719A"/>
                  </a:solidFill>
                  <a:latin typeface="Source Sans Pro" panose="020B0604020202020204"/>
                </a:rPr>
                <a:t>Plug-in</a:t>
              </a:r>
            </a:p>
            <a:p>
              <a:pPr algn="ctr"/>
              <a:r>
                <a:rPr lang="en-US" b="1" dirty="0">
                  <a:solidFill>
                    <a:srgbClr val="3E719A"/>
                  </a:solidFill>
                  <a:latin typeface="Source Sans Pro" panose="020B0604020202020204"/>
                </a:rPr>
                <a:t>Device w/o </a:t>
              </a:r>
            </a:p>
            <a:p>
              <a:pPr algn="ctr"/>
              <a:r>
                <a:rPr lang="en-US" b="1" dirty="0">
                  <a:solidFill>
                    <a:srgbClr val="3E719A"/>
                  </a:solidFill>
                  <a:latin typeface="Source Sans Pro" panose="020B0604020202020204"/>
                </a:rPr>
                <a:t>Location</a:t>
              </a:r>
            </a:p>
          </p:txBody>
        </p:sp>
        <p:sp>
          <p:nvSpPr>
            <p:cNvPr id="60" name="Rectangle 59">
              <a:extLst>
                <a:ext uri="{FF2B5EF4-FFF2-40B4-BE49-F238E27FC236}">
                  <a16:creationId xmlns:a16="http://schemas.microsoft.com/office/drawing/2014/main" id="{ED3F7BC1-6EDE-42C9-867F-DA55641954A7}"/>
                </a:ext>
              </a:extLst>
            </p:cNvPr>
            <p:cNvSpPr/>
            <p:nvPr/>
          </p:nvSpPr>
          <p:spPr>
            <a:xfrm>
              <a:off x="8570616" y="5054805"/>
              <a:ext cx="1744755" cy="923330"/>
            </a:xfrm>
            <a:prstGeom prst="rect">
              <a:avLst/>
            </a:prstGeom>
          </p:spPr>
          <p:txBody>
            <a:bodyPr wrap="square">
              <a:spAutoFit/>
            </a:bodyPr>
            <a:lstStyle/>
            <a:p>
              <a:pPr algn="ctr"/>
              <a:r>
                <a:rPr lang="en-US" b="1" dirty="0">
                  <a:solidFill>
                    <a:srgbClr val="3E719A"/>
                  </a:solidFill>
                  <a:latin typeface="Source Sans Pro" panose="020B0604020202020204"/>
                </a:rPr>
                <a:t>Android</a:t>
              </a:r>
            </a:p>
            <a:p>
              <a:pPr algn="ctr"/>
              <a:r>
                <a:rPr lang="en-US" b="1" dirty="0">
                  <a:solidFill>
                    <a:srgbClr val="3E719A"/>
                  </a:solidFill>
                  <a:latin typeface="Source Sans Pro" panose="020B0604020202020204"/>
                </a:rPr>
                <a:t>Phone w/</a:t>
              </a:r>
            </a:p>
            <a:p>
              <a:pPr algn="ctr"/>
              <a:r>
                <a:rPr lang="en-US" b="1" dirty="0">
                  <a:solidFill>
                    <a:srgbClr val="3E719A"/>
                  </a:solidFill>
                  <a:latin typeface="Source Sans Pro" panose="020B0604020202020204"/>
                </a:rPr>
                <a:t>Location</a:t>
              </a:r>
            </a:p>
          </p:txBody>
        </p:sp>
      </p:grpSp>
      <p:sp>
        <p:nvSpPr>
          <p:cNvPr id="31" name="TextBox 30"/>
          <p:cNvSpPr txBox="1"/>
          <p:nvPr/>
        </p:nvSpPr>
        <p:spPr>
          <a:xfrm>
            <a:off x="154406" y="6091106"/>
            <a:ext cx="5457371" cy="369332"/>
          </a:xfrm>
          <a:prstGeom prst="rect">
            <a:avLst/>
          </a:prstGeom>
          <a:noFill/>
        </p:spPr>
        <p:txBody>
          <a:bodyPr wrap="square" rtlCol="0">
            <a:spAutoFit/>
          </a:bodyPr>
          <a:lstStyle/>
          <a:p>
            <a:r>
              <a:rPr lang="en-US" dirty="0" smtClean="0">
                <a:solidFill>
                  <a:srgbClr val="5784A7"/>
                </a:solidFill>
              </a:rPr>
              <a:t>*Some participation extended through August 31st</a:t>
            </a:r>
            <a:endParaRPr lang="en-US" dirty="0">
              <a:solidFill>
                <a:srgbClr val="5784A7"/>
              </a:solidFill>
            </a:endParaRPr>
          </a:p>
        </p:txBody>
      </p:sp>
      <p:sp>
        <p:nvSpPr>
          <p:cNvPr id="32" name="Rectangle 31">
            <a:extLst>
              <a:ext uri="{FF2B5EF4-FFF2-40B4-BE49-F238E27FC236}">
                <a16:creationId xmlns:a16="http://schemas.microsoft.com/office/drawing/2014/main" id="{AC383762-2F45-42B9-BFCB-A4B39D736C53}"/>
              </a:ext>
            </a:extLst>
          </p:cNvPr>
          <p:cNvSpPr/>
          <p:nvPr/>
        </p:nvSpPr>
        <p:spPr>
          <a:xfrm>
            <a:off x="3146801" y="1766233"/>
            <a:ext cx="1953166" cy="1292662"/>
          </a:xfrm>
          <a:prstGeom prst="rect">
            <a:avLst/>
          </a:prstGeom>
        </p:spPr>
        <p:txBody>
          <a:bodyPr wrap="square">
            <a:spAutoFit/>
          </a:bodyPr>
          <a:lstStyle/>
          <a:p>
            <a:pPr marR="0" lvl="0">
              <a:spcBef>
                <a:spcPts val="0"/>
              </a:spcBef>
              <a:spcAft>
                <a:spcPts val="0"/>
              </a:spcAft>
              <a:buSzPts val="1000"/>
              <a:tabLst>
                <a:tab pos="457200" algn="l"/>
              </a:tabLst>
            </a:pPr>
            <a:r>
              <a:rPr lang="en-US" sz="5400" b="1" dirty="0" smtClean="0">
                <a:solidFill>
                  <a:schemeClr val="accent1">
                    <a:lumMod val="50000"/>
                  </a:schemeClr>
                </a:solidFill>
                <a:latin typeface="Source Sans Pro"/>
                <a:ea typeface="Calibri" panose="020F0502020204030204" pitchFamily="34" charset="0"/>
              </a:rPr>
              <a:t>155</a:t>
            </a:r>
            <a:endParaRPr lang="en-US" sz="5400" b="1" dirty="0">
              <a:solidFill>
                <a:schemeClr val="accent1">
                  <a:lumMod val="50000"/>
                </a:schemeClr>
              </a:solidFill>
              <a:latin typeface="Source Sans Pro"/>
              <a:ea typeface="Calibri" panose="020F0502020204030204" pitchFamily="34" charset="0"/>
            </a:endParaRPr>
          </a:p>
          <a:p>
            <a:pPr marR="0" lvl="0">
              <a:spcBef>
                <a:spcPts val="0"/>
              </a:spcBef>
              <a:spcAft>
                <a:spcPts val="0"/>
              </a:spcAft>
              <a:buSzPts val="1000"/>
              <a:tabLst>
                <a:tab pos="457200" algn="l"/>
              </a:tabLst>
            </a:pPr>
            <a:r>
              <a:rPr lang="en-US" sz="2400" b="1" dirty="0">
                <a:solidFill>
                  <a:schemeClr val="accent1">
                    <a:lumMod val="50000"/>
                  </a:schemeClr>
                </a:solidFill>
                <a:latin typeface="Source Sans Pro"/>
                <a:ea typeface="Calibri" panose="020F0502020204030204" pitchFamily="34" charset="0"/>
              </a:rPr>
              <a:t>participants</a:t>
            </a:r>
          </a:p>
        </p:txBody>
      </p:sp>
      <p:pic>
        <p:nvPicPr>
          <p:cNvPr id="33" name="Graphic 42" descr="Car">
            <a:extLst>
              <a:ext uri="{FF2B5EF4-FFF2-40B4-BE49-F238E27FC236}">
                <a16:creationId xmlns:a16="http://schemas.microsoft.com/office/drawing/2014/main" id="{B2B820FD-9DF2-4586-97C3-E01BA80AC39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88526" y="1483863"/>
            <a:ext cx="2202633" cy="2202633"/>
          </a:xfrm>
          <a:prstGeom prst="rect">
            <a:avLst/>
          </a:prstGeom>
        </p:spPr>
      </p:pic>
      <p:grpSp>
        <p:nvGrpSpPr>
          <p:cNvPr id="34" name="Group 33">
            <a:extLst>
              <a:ext uri="{FF2B5EF4-FFF2-40B4-BE49-F238E27FC236}">
                <a16:creationId xmlns:a16="http://schemas.microsoft.com/office/drawing/2014/main" id="{8CB1DD6B-F1D6-486B-A66A-BAEE12FBAE95}"/>
              </a:ext>
            </a:extLst>
          </p:cNvPr>
          <p:cNvGrpSpPr/>
          <p:nvPr/>
        </p:nvGrpSpPr>
        <p:grpSpPr>
          <a:xfrm>
            <a:off x="729830" y="3162992"/>
            <a:ext cx="1533411" cy="2802327"/>
            <a:chOff x="8066087" y="2360053"/>
            <a:chExt cx="2227263" cy="4070350"/>
          </a:xfrm>
        </p:grpSpPr>
        <p:sp>
          <p:nvSpPr>
            <p:cNvPr id="35" name="Freeform 8">
              <a:extLst>
                <a:ext uri="{FF2B5EF4-FFF2-40B4-BE49-F238E27FC236}">
                  <a16:creationId xmlns:a16="http://schemas.microsoft.com/office/drawing/2014/main" id="{885576D5-6E59-44C7-8BF3-7CFBF795B2A0}"/>
                </a:ext>
              </a:extLst>
            </p:cNvPr>
            <p:cNvSpPr>
              <a:spLocks/>
            </p:cNvSpPr>
            <p:nvPr/>
          </p:nvSpPr>
          <p:spPr bwMode="auto">
            <a:xfrm>
              <a:off x="8280400" y="4817503"/>
              <a:ext cx="742950" cy="766762"/>
            </a:xfrm>
            <a:custGeom>
              <a:avLst/>
              <a:gdLst>
                <a:gd name="T0" fmla="*/ 163810950 w 468"/>
                <a:gd name="T1" fmla="*/ 640119270 h 483"/>
                <a:gd name="T2" fmla="*/ 186491563 w 468"/>
                <a:gd name="T3" fmla="*/ 695562671 h 483"/>
                <a:gd name="T4" fmla="*/ 216733438 w 468"/>
                <a:gd name="T5" fmla="*/ 725804527 h 483"/>
                <a:gd name="T6" fmla="*/ 224294700 w 468"/>
                <a:gd name="T7" fmla="*/ 768646361 h 483"/>
                <a:gd name="T8" fmla="*/ 234375325 w 468"/>
                <a:gd name="T9" fmla="*/ 798888217 h 483"/>
                <a:gd name="T10" fmla="*/ 216733438 w 468"/>
                <a:gd name="T11" fmla="*/ 864412236 h 483"/>
                <a:gd name="T12" fmla="*/ 204133450 w 468"/>
                <a:gd name="T13" fmla="*/ 945057184 h 483"/>
                <a:gd name="T14" fmla="*/ 229335013 w 468"/>
                <a:gd name="T15" fmla="*/ 1076105223 h 483"/>
                <a:gd name="T16" fmla="*/ 259576888 w 468"/>
                <a:gd name="T17" fmla="*/ 1131548625 h 483"/>
                <a:gd name="T18" fmla="*/ 284778450 w 468"/>
                <a:gd name="T19" fmla="*/ 1166830789 h 483"/>
                <a:gd name="T20" fmla="*/ 294859075 w 468"/>
                <a:gd name="T21" fmla="*/ 1204633902 h 483"/>
                <a:gd name="T22" fmla="*/ 924898138 w 468"/>
                <a:gd name="T23" fmla="*/ 1197072644 h 483"/>
                <a:gd name="T24" fmla="*/ 967740000 w 468"/>
                <a:gd name="T25" fmla="*/ 1217233881 h 483"/>
                <a:gd name="T26" fmla="*/ 955140013 w 468"/>
                <a:gd name="T27" fmla="*/ 1126508315 h 483"/>
                <a:gd name="T28" fmla="*/ 962699688 w 468"/>
                <a:gd name="T29" fmla="*/ 1088706790 h 483"/>
                <a:gd name="T30" fmla="*/ 1023183438 w 468"/>
                <a:gd name="T31" fmla="*/ 1101306769 h 483"/>
                <a:gd name="T32" fmla="*/ 1083667188 w 468"/>
                <a:gd name="T33" fmla="*/ 1096266460 h 483"/>
                <a:gd name="T34" fmla="*/ 1063505938 w 468"/>
                <a:gd name="T35" fmla="*/ 1028223080 h 483"/>
                <a:gd name="T36" fmla="*/ 1071067200 w 468"/>
                <a:gd name="T37" fmla="*/ 975299039 h 483"/>
                <a:gd name="T38" fmla="*/ 1106349388 w 468"/>
                <a:gd name="T39" fmla="*/ 841731639 h 483"/>
                <a:gd name="T40" fmla="*/ 1144150938 w 468"/>
                <a:gd name="T41" fmla="*/ 768646361 h 483"/>
                <a:gd name="T42" fmla="*/ 1174392813 w 468"/>
                <a:gd name="T43" fmla="*/ 743444815 h 483"/>
                <a:gd name="T44" fmla="*/ 1161792825 w 468"/>
                <a:gd name="T45" fmla="*/ 725804527 h 483"/>
                <a:gd name="T46" fmla="*/ 1149191250 w 468"/>
                <a:gd name="T47" fmla="*/ 720764217 h 483"/>
                <a:gd name="T48" fmla="*/ 1106349388 w 468"/>
                <a:gd name="T49" fmla="*/ 713202960 h 483"/>
                <a:gd name="T50" fmla="*/ 1088707500 w 468"/>
                <a:gd name="T51" fmla="*/ 640119270 h 483"/>
                <a:gd name="T52" fmla="*/ 1028223750 w 468"/>
                <a:gd name="T53" fmla="*/ 592235539 h 483"/>
                <a:gd name="T54" fmla="*/ 985381888 w 468"/>
                <a:gd name="T55" fmla="*/ 506550282 h 483"/>
                <a:gd name="T56" fmla="*/ 962699688 w 468"/>
                <a:gd name="T57" fmla="*/ 471268118 h 483"/>
                <a:gd name="T58" fmla="*/ 894656263 w 468"/>
                <a:gd name="T59" fmla="*/ 428426283 h 483"/>
                <a:gd name="T60" fmla="*/ 871974063 w 468"/>
                <a:gd name="T61" fmla="*/ 393144119 h 483"/>
                <a:gd name="T62" fmla="*/ 846772500 w 468"/>
                <a:gd name="T63" fmla="*/ 362902263 h 483"/>
                <a:gd name="T64" fmla="*/ 743446888 w 468"/>
                <a:gd name="T65" fmla="*/ 284776677 h 483"/>
                <a:gd name="T66" fmla="*/ 700603438 w 468"/>
                <a:gd name="T67" fmla="*/ 246975151 h 483"/>
                <a:gd name="T68" fmla="*/ 652721263 w 468"/>
                <a:gd name="T69" fmla="*/ 181451132 h 483"/>
                <a:gd name="T70" fmla="*/ 622479388 w 468"/>
                <a:gd name="T71" fmla="*/ 143648019 h 483"/>
                <a:gd name="T72" fmla="*/ 519152188 w 468"/>
                <a:gd name="T73" fmla="*/ 108365854 h 483"/>
                <a:gd name="T74" fmla="*/ 519152188 w 468"/>
                <a:gd name="T75" fmla="*/ 40322474 h 483"/>
                <a:gd name="T76" fmla="*/ 544353750 w 468"/>
                <a:gd name="T77" fmla="*/ 17640288 h 483"/>
                <a:gd name="T78" fmla="*/ 544353750 w 468"/>
                <a:gd name="T79" fmla="*/ 0 h 483"/>
                <a:gd name="T80" fmla="*/ 0 w 468"/>
                <a:gd name="T81" fmla="*/ 70564329 h 4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68" h="483">
                  <a:moveTo>
                    <a:pt x="0" y="28"/>
                  </a:moveTo>
                  <a:lnTo>
                    <a:pt x="65" y="254"/>
                  </a:lnTo>
                  <a:lnTo>
                    <a:pt x="69" y="262"/>
                  </a:lnTo>
                  <a:lnTo>
                    <a:pt x="74" y="276"/>
                  </a:lnTo>
                  <a:lnTo>
                    <a:pt x="77" y="283"/>
                  </a:lnTo>
                  <a:lnTo>
                    <a:pt x="86" y="288"/>
                  </a:lnTo>
                  <a:lnTo>
                    <a:pt x="91" y="295"/>
                  </a:lnTo>
                  <a:lnTo>
                    <a:pt x="89" y="305"/>
                  </a:lnTo>
                  <a:lnTo>
                    <a:pt x="96" y="314"/>
                  </a:lnTo>
                  <a:lnTo>
                    <a:pt x="93" y="317"/>
                  </a:lnTo>
                  <a:lnTo>
                    <a:pt x="86" y="329"/>
                  </a:lnTo>
                  <a:lnTo>
                    <a:pt x="86" y="343"/>
                  </a:lnTo>
                  <a:lnTo>
                    <a:pt x="81" y="355"/>
                  </a:lnTo>
                  <a:lnTo>
                    <a:pt x="81" y="375"/>
                  </a:lnTo>
                  <a:lnTo>
                    <a:pt x="93" y="399"/>
                  </a:lnTo>
                  <a:lnTo>
                    <a:pt x="91" y="427"/>
                  </a:lnTo>
                  <a:lnTo>
                    <a:pt x="103" y="444"/>
                  </a:lnTo>
                  <a:lnTo>
                    <a:pt x="103" y="449"/>
                  </a:lnTo>
                  <a:lnTo>
                    <a:pt x="105" y="454"/>
                  </a:lnTo>
                  <a:lnTo>
                    <a:pt x="113" y="463"/>
                  </a:lnTo>
                  <a:lnTo>
                    <a:pt x="113" y="471"/>
                  </a:lnTo>
                  <a:lnTo>
                    <a:pt x="117" y="478"/>
                  </a:lnTo>
                  <a:lnTo>
                    <a:pt x="362" y="463"/>
                  </a:lnTo>
                  <a:lnTo>
                    <a:pt x="367" y="475"/>
                  </a:lnTo>
                  <a:lnTo>
                    <a:pt x="370" y="480"/>
                  </a:lnTo>
                  <a:lnTo>
                    <a:pt x="384" y="483"/>
                  </a:lnTo>
                  <a:lnTo>
                    <a:pt x="386" y="468"/>
                  </a:lnTo>
                  <a:lnTo>
                    <a:pt x="379" y="447"/>
                  </a:lnTo>
                  <a:lnTo>
                    <a:pt x="379" y="437"/>
                  </a:lnTo>
                  <a:lnTo>
                    <a:pt x="382" y="432"/>
                  </a:lnTo>
                  <a:lnTo>
                    <a:pt x="389" y="427"/>
                  </a:lnTo>
                  <a:lnTo>
                    <a:pt x="406" y="437"/>
                  </a:lnTo>
                  <a:lnTo>
                    <a:pt x="422" y="437"/>
                  </a:lnTo>
                  <a:lnTo>
                    <a:pt x="430" y="435"/>
                  </a:lnTo>
                  <a:lnTo>
                    <a:pt x="427" y="418"/>
                  </a:lnTo>
                  <a:lnTo>
                    <a:pt x="422" y="408"/>
                  </a:lnTo>
                  <a:lnTo>
                    <a:pt x="422" y="396"/>
                  </a:lnTo>
                  <a:lnTo>
                    <a:pt x="425" y="387"/>
                  </a:lnTo>
                  <a:lnTo>
                    <a:pt x="437" y="350"/>
                  </a:lnTo>
                  <a:lnTo>
                    <a:pt x="439" y="334"/>
                  </a:lnTo>
                  <a:lnTo>
                    <a:pt x="446" y="319"/>
                  </a:lnTo>
                  <a:lnTo>
                    <a:pt x="454" y="305"/>
                  </a:lnTo>
                  <a:lnTo>
                    <a:pt x="461" y="295"/>
                  </a:lnTo>
                  <a:lnTo>
                    <a:pt x="466" y="295"/>
                  </a:lnTo>
                  <a:lnTo>
                    <a:pt x="468" y="290"/>
                  </a:lnTo>
                  <a:lnTo>
                    <a:pt x="461" y="288"/>
                  </a:lnTo>
                  <a:lnTo>
                    <a:pt x="461" y="286"/>
                  </a:lnTo>
                  <a:lnTo>
                    <a:pt x="456" y="286"/>
                  </a:lnTo>
                  <a:lnTo>
                    <a:pt x="444" y="286"/>
                  </a:lnTo>
                  <a:lnTo>
                    <a:pt x="439" y="283"/>
                  </a:lnTo>
                  <a:lnTo>
                    <a:pt x="437" y="276"/>
                  </a:lnTo>
                  <a:lnTo>
                    <a:pt x="432" y="254"/>
                  </a:lnTo>
                  <a:lnTo>
                    <a:pt x="420" y="240"/>
                  </a:lnTo>
                  <a:lnTo>
                    <a:pt x="408" y="235"/>
                  </a:lnTo>
                  <a:lnTo>
                    <a:pt x="401" y="214"/>
                  </a:lnTo>
                  <a:lnTo>
                    <a:pt x="391" y="201"/>
                  </a:lnTo>
                  <a:lnTo>
                    <a:pt x="389" y="189"/>
                  </a:lnTo>
                  <a:lnTo>
                    <a:pt x="382" y="187"/>
                  </a:lnTo>
                  <a:lnTo>
                    <a:pt x="365" y="182"/>
                  </a:lnTo>
                  <a:lnTo>
                    <a:pt x="355" y="170"/>
                  </a:lnTo>
                  <a:lnTo>
                    <a:pt x="346" y="163"/>
                  </a:lnTo>
                  <a:lnTo>
                    <a:pt x="346" y="156"/>
                  </a:lnTo>
                  <a:lnTo>
                    <a:pt x="341" y="146"/>
                  </a:lnTo>
                  <a:lnTo>
                    <a:pt x="336" y="144"/>
                  </a:lnTo>
                  <a:lnTo>
                    <a:pt x="322" y="137"/>
                  </a:lnTo>
                  <a:lnTo>
                    <a:pt x="295" y="113"/>
                  </a:lnTo>
                  <a:lnTo>
                    <a:pt x="283" y="108"/>
                  </a:lnTo>
                  <a:lnTo>
                    <a:pt x="278" y="98"/>
                  </a:lnTo>
                  <a:lnTo>
                    <a:pt x="266" y="89"/>
                  </a:lnTo>
                  <a:lnTo>
                    <a:pt x="259" y="72"/>
                  </a:lnTo>
                  <a:lnTo>
                    <a:pt x="250" y="64"/>
                  </a:lnTo>
                  <a:lnTo>
                    <a:pt x="247" y="57"/>
                  </a:lnTo>
                  <a:lnTo>
                    <a:pt x="230" y="52"/>
                  </a:lnTo>
                  <a:lnTo>
                    <a:pt x="206" y="43"/>
                  </a:lnTo>
                  <a:lnTo>
                    <a:pt x="199" y="36"/>
                  </a:lnTo>
                  <a:lnTo>
                    <a:pt x="206" y="16"/>
                  </a:lnTo>
                  <a:lnTo>
                    <a:pt x="214" y="12"/>
                  </a:lnTo>
                  <a:lnTo>
                    <a:pt x="216" y="7"/>
                  </a:lnTo>
                  <a:lnTo>
                    <a:pt x="218" y="2"/>
                  </a:lnTo>
                  <a:lnTo>
                    <a:pt x="216" y="0"/>
                  </a:lnTo>
                  <a:lnTo>
                    <a:pt x="89" y="19"/>
                  </a:lnTo>
                  <a:lnTo>
                    <a:pt x="0" y="28"/>
                  </a:lnTo>
                  <a:close/>
                </a:path>
              </a:pathLst>
            </a:custGeom>
            <a:solidFill>
              <a:schemeClr val="bg1">
                <a:lumMod val="75000"/>
              </a:schemeClr>
            </a:solidFill>
            <a:ln w="9525">
              <a:solidFill>
                <a:schemeClr val="bg1"/>
              </a:solidFill>
              <a:round/>
              <a:headEnd/>
              <a:tailEnd/>
            </a:ln>
            <a:extLst/>
          </p:spPr>
          <p:txBody>
            <a:bodyPr/>
            <a:lstStyle/>
            <a:p>
              <a:endParaRPr lang="en-US" dirty="0"/>
            </a:p>
          </p:txBody>
        </p:sp>
        <p:sp>
          <p:nvSpPr>
            <p:cNvPr id="36" name="Freeform 9">
              <a:extLst>
                <a:ext uri="{FF2B5EF4-FFF2-40B4-BE49-F238E27FC236}">
                  <a16:creationId xmlns:a16="http://schemas.microsoft.com/office/drawing/2014/main" id="{5805AE5E-BED1-4589-8B9E-D4315707B6CB}"/>
                </a:ext>
              </a:extLst>
            </p:cNvPr>
            <p:cNvSpPr>
              <a:spLocks noEditPoints="1"/>
            </p:cNvSpPr>
            <p:nvPr/>
          </p:nvSpPr>
          <p:spPr bwMode="auto">
            <a:xfrm>
              <a:off x="8523287" y="3961840"/>
              <a:ext cx="1060450" cy="592138"/>
            </a:xfrm>
            <a:custGeom>
              <a:avLst/>
              <a:gdLst>
                <a:gd name="T0" fmla="*/ 504031250 w 668"/>
                <a:gd name="T1" fmla="*/ 879534480 h 373"/>
                <a:gd name="T2" fmla="*/ 413305625 w 668"/>
                <a:gd name="T3" fmla="*/ 892136066 h 373"/>
                <a:gd name="T4" fmla="*/ 357862188 w 668"/>
                <a:gd name="T5" fmla="*/ 897176383 h 373"/>
                <a:gd name="T6" fmla="*/ 93246575 w 668"/>
                <a:gd name="T7" fmla="*/ 892136066 h 373"/>
                <a:gd name="T8" fmla="*/ 141128750 w 668"/>
                <a:gd name="T9" fmla="*/ 824090996 h 373"/>
                <a:gd name="T10" fmla="*/ 171370625 w 668"/>
                <a:gd name="T11" fmla="*/ 776208780 h 373"/>
                <a:gd name="T12" fmla="*/ 309980013 w 668"/>
                <a:gd name="T13" fmla="*/ 642639593 h 373"/>
                <a:gd name="T14" fmla="*/ 345262200 w 668"/>
                <a:gd name="T15" fmla="*/ 698083077 h 373"/>
                <a:gd name="T16" fmla="*/ 435987825 w 668"/>
                <a:gd name="T17" fmla="*/ 698083077 h 373"/>
                <a:gd name="T18" fmla="*/ 473789375 w 668"/>
                <a:gd name="T19" fmla="*/ 690523396 h 373"/>
                <a:gd name="T20" fmla="*/ 551915013 w 668"/>
                <a:gd name="T21" fmla="*/ 672881493 h 373"/>
                <a:gd name="T22" fmla="*/ 582156888 w 668"/>
                <a:gd name="T23" fmla="*/ 647679909 h 373"/>
                <a:gd name="T24" fmla="*/ 672882513 w 668"/>
                <a:gd name="T25" fmla="*/ 569555793 h 373"/>
                <a:gd name="T26" fmla="*/ 703124388 w 668"/>
                <a:gd name="T27" fmla="*/ 453628508 h 373"/>
                <a:gd name="T28" fmla="*/ 781248438 w 668"/>
                <a:gd name="T29" fmla="*/ 292338372 h 373"/>
                <a:gd name="T30" fmla="*/ 829132200 w 668"/>
                <a:gd name="T31" fmla="*/ 309978687 h 373"/>
                <a:gd name="T32" fmla="*/ 879535325 w 668"/>
                <a:gd name="T33" fmla="*/ 189011085 h 373"/>
                <a:gd name="T34" fmla="*/ 940019075 w 668"/>
                <a:gd name="T35" fmla="*/ 151209503 h 373"/>
                <a:gd name="T36" fmla="*/ 975301263 w 668"/>
                <a:gd name="T37" fmla="*/ 85685385 h 373"/>
                <a:gd name="T38" fmla="*/ 975301263 w 668"/>
                <a:gd name="T39" fmla="*/ 17640315 h 373"/>
                <a:gd name="T40" fmla="*/ 1083667188 w 668"/>
                <a:gd name="T41" fmla="*/ 68043482 h 373"/>
                <a:gd name="T42" fmla="*/ 1113909063 w 668"/>
                <a:gd name="T43" fmla="*/ 12599998 h 373"/>
                <a:gd name="T44" fmla="*/ 1169352500 w 668"/>
                <a:gd name="T45" fmla="*/ 25201584 h 373"/>
                <a:gd name="T46" fmla="*/ 1217236263 w 668"/>
                <a:gd name="T47" fmla="*/ 73083799 h 373"/>
                <a:gd name="T48" fmla="*/ 1285279688 w 668"/>
                <a:gd name="T49" fmla="*/ 120967602 h 373"/>
                <a:gd name="T50" fmla="*/ 1234876563 w 668"/>
                <a:gd name="T51" fmla="*/ 224293302 h 373"/>
                <a:gd name="T52" fmla="*/ 1295360313 w 668"/>
                <a:gd name="T53" fmla="*/ 241935204 h 373"/>
                <a:gd name="T54" fmla="*/ 1345763438 w 668"/>
                <a:gd name="T55" fmla="*/ 272177105 h 373"/>
                <a:gd name="T56" fmla="*/ 1381045625 w 668"/>
                <a:gd name="T57" fmla="*/ 284777103 h 373"/>
                <a:gd name="T58" fmla="*/ 1471771250 w 668"/>
                <a:gd name="T59" fmla="*/ 322580272 h 373"/>
                <a:gd name="T60" fmla="*/ 1476811563 w 668"/>
                <a:gd name="T61" fmla="*/ 362902806 h 373"/>
                <a:gd name="T62" fmla="*/ 1466730938 w 668"/>
                <a:gd name="T63" fmla="*/ 413305974 h 373"/>
                <a:gd name="T64" fmla="*/ 1519655013 w 668"/>
                <a:gd name="T65" fmla="*/ 461188189 h 373"/>
                <a:gd name="T66" fmla="*/ 1484372825 w 668"/>
                <a:gd name="T67" fmla="*/ 473789775 h 373"/>
                <a:gd name="T68" fmla="*/ 1496972813 w 668"/>
                <a:gd name="T69" fmla="*/ 496470407 h 373"/>
                <a:gd name="T70" fmla="*/ 1466730938 w 668"/>
                <a:gd name="T71" fmla="*/ 509071992 h 373"/>
                <a:gd name="T72" fmla="*/ 1502013125 w 668"/>
                <a:gd name="T73" fmla="*/ 526712307 h 373"/>
                <a:gd name="T74" fmla="*/ 1507053438 w 668"/>
                <a:gd name="T75" fmla="*/ 577115475 h 373"/>
                <a:gd name="T76" fmla="*/ 1459171263 w 668"/>
                <a:gd name="T77" fmla="*/ 577115475 h 373"/>
                <a:gd name="T78" fmla="*/ 1527214688 w 668"/>
                <a:gd name="T79" fmla="*/ 594757377 h 373"/>
                <a:gd name="T80" fmla="*/ 1605340325 w 668"/>
                <a:gd name="T81" fmla="*/ 582155792 h 373"/>
                <a:gd name="T82" fmla="*/ 1610380638 w 668"/>
                <a:gd name="T83" fmla="*/ 672881493 h 373"/>
                <a:gd name="T84" fmla="*/ 1597779063 w 668"/>
                <a:gd name="T85" fmla="*/ 297378689 h 373"/>
                <a:gd name="T86" fmla="*/ 1605340325 w 668"/>
                <a:gd name="T87" fmla="*/ 332660906 h 373"/>
                <a:gd name="T88" fmla="*/ 1575098450 w 668"/>
                <a:gd name="T89" fmla="*/ 413305974 h 373"/>
                <a:gd name="T90" fmla="*/ 1592738750 w 668"/>
                <a:gd name="T91" fmla="*/ 521671990 h 373"/>
                <a:gd name="T92" fmla="*/ 1635582200 w 668"/>
                <a:gd name="T93" fmla="*/ 383064073 h 373"/>
                <a:gd name="T94" fmla="*/ 1648182188 w 668"/>
                <a:gd name="T95" fmla="*/ 297378689 h 373"/>
                <a:gd name="T96" fmla="*/ 1683464375 w 668"/>
                <a:gd name="T97" fmla="*/ 249494886 h 3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68" h="373">
                  <a:moveTo>
                    <a:pt x="639" y="272"/>
                  </a:moveTo>
                  <a:lnTo>
                    <a:pt x="426" y="313"/>
                  </a:lnTo>
                  <a:lnTo>
                    <a:pt x="200" y="349"/>
                  </a:lnTo>
                  <a:lnTo>
                    <a:pt x="195" y="349"/>
                  </a:lnTo>
                  <a:lnTo>
                    <a:pt x="185" y="351"/>
                  </a:lnTo>
                  <a:lnTo>
                    <a:pt x="164" y="354"/>
                  </a:lnTo>
                  <a:lnTo>
                    <a:pt x="164" y="349"/>
                  </a:lnTo>
                  <a:lnTo>
                    <a:pt x="142" y="354"/>
                  </a:lnTo>
                  <a:lnTo>
                    <a:pt x="142" y="356"/>
                  </a:lnTo>
                  <a:lnTo>
                    <a:pt x="0" y="373"/>
                  </a:lnTo>
                  <a:lnTo>
                    <a:pt x="5" y="368"/>
                  </a:lnTo>
                  <a:lnTo>
                    <a:pt x="37" y="354"/>
                  </a:lnTo>
                  <a:lnTo>
                    <a:pt x="39" y="346"/>
                  </a:lnTo>
                  <a:lnTo>
                    <a:pt x="56" y="334"/>
                  </a:lnTo>
                  <a:lnTo>
                    <a:pt x="56" y="327"/>
                  </a:lnTo>
                  <a:lnTo>
                    <a:pt x="58" y="322"/>
                  </a:lnTo>
                  <a:lnTo>
                    <a:pt x="68" y="317"/>
                  </a:lnTo>
                  <a:lnTo>
                    <a:pt x="68" y="308"/>
                  </a:lnTo>
                  <a:lnTo>
                    <a:pt x="77" y="301"/>
                  </a:lnTo>
                  <a:lnTo>
                    <a:pt x="121" y="262"/>
                  </a:lnTo>
                  <a:lnTo>
                    <a:pt x="123" y="255"/>
                  </a:lnTo>
                  <a:lnTo>
                    <a:pt x="125" y="257"/>
                  </a:lnTo>
                  <a:lnTo>
                    <a:pt x="123" y="265"/>
                  </a:lnTo>
                  <a:lnTo>
                    <a:pt x="137" y="277"/>
                  </a:lnTo>
                  <a:lnTo>
                    <a:pt x="154" y="284"/>
                  </a:lnTo>
                  <a:lnTo>
                    <a:pt x="164" y="286"/>
                  </a:lnTo>
                  <a:lnTo>
                    <a:pt x="173" y="277"/>
                  </a:lnTo>
                  <a:lnTo>
                    <a:pt x="173" y="272"/>
                  </a:lnTo>
                  <a:lnTo>
                    <a:pt x="181" y="267"/>
                  </a:lnTo>
                  <a:lnTo>
                    <a:pt x="188" y="274"/>
                  </a:lnTo>
                  <a:lnTo>
                    <a:pt x="193" y="277"/>
                  </a:lnTo>
                  <a:lnTo>
                    <a:pt x="197" y="274"/>
                  </a:lnTo>
                  <a:lnTo>
                    <a:pt x="219" y="267"/>
                  </a:lnTo>
                  <a:lnTo>
                    <a:pt x="224" y="253"/>
                  </a:lnTo>
                  <a:lnTo>
                    <a:pt x="226" y="253"/>
                  </a:lnTo>
                  <a:lnTo>
                    <a:pt x="231" y="257"/>
                  </a:lnTo>
                  <a:lnTo>
                    <a:pt x="248" y="241"/>
                  </a:lnTo>
                  <a:lnTo>
                    <a:pt x="253" y="245"/>
                  </a:lnTo>
                  <a:lnTo>
                    <a:pt x="267" y="226"/>
                  </a:lnTo>
                  <a:lnTo>
                    <a:pt x="265" y="219"/>
                  </a:lnTo>
                  <a:lnTo>
                    <a:pt x="265" y="207"/>
                  </a:lnTo>
                  <a:lnTo>
                    <a:pt x="279" y="180"/>
                  </a:lnTo>
                  <a:lnTo>
                    <a:pt x="298" y="111"/>
                  </a:lnTo>
                  <a:lnTo>
                    <a:pt x="301" y="108"/>
                  </a:lnTo>
                  <a:lnTo>
                    <a:pt x="310" y="116"/>
                  </a:lnTo>
                  <a:lnTo>
                    <a:pt x="313" y="120"/>
                  </a:lnTo>
                  <a:lnTo>
                    <a:pt x="317" y="125"/>
                  </a:lnTo>
                  <a:lnTo>
                    <a:pt x="329" y="123"/>
                  </a:lnTo>
                  <a:lnTo>
                    <a:pt x="337" y="111"/>
                  </a:lnTo>
                  <a:lnTo>
                    <a:pt x="342" y="84"/>
                  </a:lnTo>
                  <a:lnTo>
                    <a:pt x="349" y="75"/>
                  </a:lnTo>
                  <a:lnTo>
                    <a:pt x="358" y="80"/>
                  </a:lnTo>
                  <a:lnTo>
                    <a:pt x="366" y="63"/>
                  </a:lnTo>
                  <a:lnTo>
                    <a:pt x="373" y="60"/>
                  </a:lnTo>
                  <a:lnTo>
                    <a:pt x="378" y="53"/>
                  </a:lnTo>
                  <a:lnTo>
                    <a:pt x="382" y="39"/>
                  </a:lnTo>
                  <a:lnTo>
                    <a:pt x="387" y="34"/>
                  </a:lnTo>
                  <a:lnTo>
                    <a:pt x="387" y="31"/>
                  </a:lnTo>
                  <a:lnTo>
                    <a:pt x="385" y="29"/>
                  </a:lnTo>
                  <a:lnTo>
                    <a:pt x="387" y="7"/>
                  </a:lnTo>
                  <a:lnTo>
                    <a:pt x="387" y="5"/>
                  </a:lnTo>
                  <a:lnTo>
                    <a:pt x="392" y="0"/>
                  </a:lnTo>
                  <a:lnTo>
                    <a:pt x="430" y="27"/>
                  </a:lnTo>
                  <a:lnTo>
                    <a:pt x="435" y="27"/>
                  </a:lnTo>
                  <a:lnTo>
                    <a:pt x="438" y="27"/>
                  </a:lnTo>
                  <a:lnTo>
                    <a:pt x="442" y="5"/>
                  </a:lnTo>
                  <a:lnTo>
                    <a:pt x="450" y="5"/>
                  </a:lnTo>
                  <a:lnTo>
                    <a:pt x="454" y="7"/>
                  </a:lnTo>
                  <a:lnTo>
                    <a:pt x="464" y="10"/>
                  </a:lnTo>
                  <a:lnTo>
                    <a:pt x="459" y="17"/>
                  </a:lnTo>
                  <a:lnTo>
                    <a:pt x="469" y="29"/>
                  </a:lnTo>
                  <a:lnTo>
                    <a:pt x="483" y="29"/>
                  </a:lnTo>
                  <a:lnTo>
                    <a:pt x="490" y="36"/>
                  </a:lnTo>
                  <a:lnTo>
                    <a:pt x="502" y="41"/>
                  </a:lnTo>
                  <a:lnTo>
                    <a:pt x="510" y="48"/>
                  </a:lnTo>
                  <a:lnTo>
                    <a:pt x="507" y="56"/>
                  </a:lnTo>
                  <a:lnTo>
                    <a:pt x="498" y="72"/>
                  </a:lnTo>
                  <a:lnTo>
                    <a:pt x="490" y="89"/>
                  </a:lnTo>
                  <a:lnTo>
                    <a:pt x="493" y="101"/>
                  </a:lnTo>
                  <a:lnTo>
                    <a:pt x="505" y="101"/>
                  </a:lnTo>
                  <a:lnTo>
                    <a:pt x="514" y="96"/>
                  </a:lnTo>
                  <a:lnTo>
                    <a:pt x="524" y="106"/>
                  </a:lnTo>
                  <a:lnTo>
                    <a:pt x="529" y="108"/>
                  </a:lnTo>
                  <a:lnTo>
                    <a:pt x="534" y="108"/>
                  </a:lnTo>
                  <a:lnTo>
                    <a:pt x="541" y="116"/>
                  </a:lnTo>
                  <a:lnTo>
                    <a:pt x="543" y="116"/>
                  </a:lnTo>
                  <a:lnTo>
                    <a:pt x="548" y="113"/>
                  </a:lnTo>
                  <a:lnTo>
                    <a:pt x="553" y="113"/>
                  </a:lnTo>
                  <a:lnTo>
                    <a:pt x="572" y="123"/>
                  </a:lnTo>
                  <a:lnTo>
                    <a:pt x="584" y="128"/>
                  </a:lnTo>
                  <a:lnTo>
                    <a:pt x="594" y="135"/>
                  </a:lnTo>
                  <a:lnTo>
                    <a:pt x="591" y="140"/>
                  </a:lnTo>
                  <a:lnTo>
                    <a:pt x="586" y="144"/>
                  </a:lnTo>
                  <a:lnTo>
                    <a:pt x="589" y="156"/>
                  </a:lnTo>
                  <a:lnTo>
                    <a:pt x="586" y="161"/>
                  </a:lnTo>
                  <a:lnTo>
                    <a:pt x="582" y="164"/>
                  </a:lnTo>
                  <a:lnTo>
                    <a:pt x="598" y="171"/>
                  </a:lnTo>
                  <a:lnTo>
                    <a:pt x="603" y="183"/>
                  </a:lnTo>
                  <a:lnTo>
                    <a:pt x="601" y="185"/>
                  </a:lnTo>
                  <a:lnTo>
                    <a:pt x="598" y="190"/>
                  </a:lnTo>
                  <a:lnTo>
                    <a:pt x="589" y="188"/>
                  </a:lnTo>
                  <a:lnTo>
                    <a:pt x="586" y="193"/>
                  </a:lnTo>
                  <a:lnTo>
                    <a:pt x="591" y="197"/>
                  </a:lnTo>
                  <a:lnTo>
                    <a:pt x="594" y="197"/>
                  </a:lnTo>
                  <a:lnTo>
                    <a:pt x="594" y="200"/>
                  </a:lnTo>
                  <a:lnTo>
                    <a:pt x="586" y="202"/>
                  </a:lnTo>
                  <a:lnTo>
                    <a:pt x="582" y="202"/>
                  </a:lnTo>
                  <a:lnTo>
                    <a:pt x="582" y="205"/>
                  </a:lnTo>
                  <a:lnTo>
                    <a:pt x="586" y="209"/>
                  </a:lnTo>
                  <a:lnTo>
                    <a:pt x="596" y="209"/>
                  </a:lnTo>
                  <a:lnTo>
                    <a:pt x="606" y="214"/>
                  </a:lnTo>
                  <a:lnTo>
                    <a:pt x="608" y="219"/>
                  </a:lnTo>
                  <a:lnTo>
                    <a:pt x="598" y="229"/>
                  </a:lnTo>
                  <a:lnTo>
                    <a:pt x="594" y="229"/>
                  </a:lnTo>
                  <a:lnTo>
                    <a:pt x="579" y="224"/>
                  </a:lnTo>
                  <a:lnTo>
                    <a:pt x="579" y="229"/>
                  </a:lnTo>
                  <a:lnTo>
                    <a:pt x="589" y="233"/>
                  </a:lnTo>
                  <a:lnTo>
                    <a:pt x="596" y="241"/>
                  </a:lnTo>
                  <a:lnTo>
                    <a:pt x="606" y="236"/>
                  </a:lnTo>
                  <a:lnTo>
                    <a:pt x="615" y="231"/>
                  </a:lnTo>
                  <a:lnTo>
                    <a:pt x="625" y="231"/>
                  </a:lnTo>
                  <a:lnTo>
                    <a:pt x="637" y="231"/>
                  </a:lnTo>
                  <a:lnTo>
                    <a:pt x="646" y="260"/>
                  </a:lnTo>
                  <a:lnTo>
                    <a:pt x="639" y="267"/>
                  </a:lnTo>
                  <a:lnTo>
                    <a:pt x="637" y="267"/>
                  </a:lnTo>
                  <a:lnTo>
                    <a:pt x="639" y="272"/>
                  </a:lnTo>
                  <a:close/>
                  <a:moveTo>
                    <a:pt x="634" y="118"/>
                  </a:moveTo>
                  <a:lnTo>
                    <a:pt x="637" y="118"/>
                  </a:lnTo>
                  <a:lnTo>
                    <a:pt x="637" y="128"/>
                  </a:lnTo>
                  <a:lnTo>
                    <a:pt x="637" y="132"/>
                  </a:lnTo>
                  <a:lnTo>
                    <a:pt x="630" y="140"/>
                  </a:lnTo>
                  <a:lnTo>
                    <a:pt x="627" y="147"/>
                  </a:lnTo>
                  <a:lnTo>
                    <a:pt x="625" y="164"/>
                  </a:lnTo>
                  <a:lnTo>
                    <a:pt x="627" y="178"/>
                  </a:lnTo>
                  <a:lnTo>
                    <a:pt x="627" y="195"/>
                  </a:lnTo>
                  <a:lnTo>
                    <a:pt x="632" y="207"/>
                  </a:lnTo>
                  <a:lnTo>
                    <a:pt x="634" y="190"/>
                  </a:lnTo>
                  <a:lnTo>
                    <a:pt x="639" y="173"/>
                  </a:lnTo>
                  <a:lnTo>
                    <a:pt x="649" y="152"/>
                  </a:lnTo>
                  <a:lnTo>
                    <a:pt x="654" y="140"/>
                  </a:lnTo>
                  <a:lnTo>
                    <a:pt x="656" y="132"/>
                  </a:lnTo>
                  <a:lnTo>
                    <a:pt x="654" y="118"/>
                  </a:lnTo>
                  <a:lnTo>
                    <a:pt x="656" y="113"/>
                  </a:lnTo>
                  <a:lnTo>
                    <a:pt x="668" y="104"/>
                  </a:lnTo>
                  <a:lnTo>
                    <a:pt x="668" y="99"/>
                  </a:lnTo>
                  <a:lnTo>
                    <a:pt x="642" y="108"/>
                  </a:lnTo>
                  <a:lnTo>
                    <a:pt x="634" y="118"/>
                  </a:lnTo>
                  <a:close/>
                </a:path>
              </a:pathLst>
            </a:custGeom>
            <a:solidFill>
              <a:schemeClr val="bg1">
                <a:lumMod val="75000"/>
              </a:schemeClr>
            </a:solidFill>
            <a:ln w="9525">
              <a:solidFill>
                <a:schemeClr val="bg1"/>
              </a:solidFill>
              <a:round/>
              <a:headEnd/>
              <a:tailEnd/>
            </a:ln>
            <a:extLst/>
          </p:spPr>
          <p:txBody>
            <a:bodyPr/>
            <a:lstStyle/>
            <a:p>
              <a:endParaRPr lang="en-US" dirty="0"/>
            </a:p>
          </p:txBody>
        </p:sp>
        <p:sp>
          <p:nvSpPr>
            <p:cNvPr id="44" name="Freeform 10">
              <a:extLst>
                <a:ext uri="{FF2B5EF4-FFF2-40B4-BE49-F238E27FC236}">
                  <a16:creationId xmlns:a16="http://schemas.microsoft.com/office/drawing/2014/main" id="{3CCBD40F-172A-45A8-BD13-A9879A8E3820}"/>
                </a:ext>
              </a:extLst>
            </p:cNvPr>
            <p:cNvSpPr>
              <a:spLocks/>
            </p:cNvSpPr>
            <p:nvPr/>
          </p:nvSpPr>
          <p:spPr bwMode="auto">
            <a:xfrm>
              <a:off x="8867775" y="2901390"/>
              <a:ext cx="1020762" cy="782638"/>
            </a:xfrm>
            <a:custGeom>
              <a:avLst/>
              <a:gdLst>
                <a:gd name="T0" fmla="*/ 1239916268 w 643"/>
                <a:gd name="T1" fmla="*/ 1113909774 h 493"/>
                <a:gd name="T2" fmla="*/ 1214714717 w 643"/>
                <a:gd name="T3" fmla="*/ 1156751664 h 493"/>
                <a:gd name="T4" fmla="*/ 1192034116 w 643"/>
                <a:gd name="T5" fmla="*/ 1194554826 h 493"/>
                <a:gd name="T6" fmla="*/ 1184472857 w 643"/>
                <a:gd name="T7" fmla="*/ 1242437031 h 493"/>
                <a:gd name="T8" fmla="*/ 1222275976 w 643"/>
                <a:gd name="T9" fmla="*/ 1199595141 h 493"/>
                <a:gd name="T10" fmla="*/ 1295359678 w 643"/>
                <a:gd name="T11" fmla="*/ 1194554826 h 493"/>
                <a:gd name="T12" fmla="*/ 1378525587 w 643"/>
                <a:gd name="T13" fmla="*/ 1156751664 h 493"/>
                <a:gd name="T14" fmla="*/ 1524694578 w 643"/>
                <a:gd name="T15" fmla="*/ 1053425985 h 493"/>
                <a:gd name="T16" fmla="*/ 1572576730 w 643"/>
                <a:gd name="T17" fmla="*/ 1018143775 h 493"/>
                <a:gd name="T18" fmla="*/ 1615420159 w 643"/>
                <a:gd name="T19" fmla="*/ 975300298 h 493"/>
                <a:gd name="T20" fmla="*/ 1597778280 w 643"/>
                <a:gd name="T21" fmla="*/ 980340614 h 493"/>
                <a:gd name="T22" fmla="*/ 1529734888 w 643"/>
                <a:gd name="T23" fmla="*/ 1010582508 h 493"/>
                <a:gd name="T24" fmla="*/ 1494452718 w 643"/>
                <a:gd name="T25" fmla="*/ 1035784087 h 493"/>
                <a:gd name="T26" fmla="*/ 1542334870 w 643"/>
                <a:gd name="T27" fmla="*/ 962700303 h 493"/>
                <a:gd name="T28" fmla="*/ 1507052699 w 643"/>
                <a:gd name="T29" fmla="*/ 992942197 h 493"/>
                <a:gd name="T30" fmla="*/ 1365924018 w 643"/>
                <a:gd name="T31" fmla="*/ 1071066297 h 493"/>
                <a:gd name="T32" fmla="*/ 1270158128 w 643"/>
                <a:gd name="T33" fmla="*/ 1139111353 h 493"/>
                <a:gd name="T34" fmla="*/ 1257558147 w 643"/>
                <a:gd name="T35" fmla="*/ 1083667880 h 493"/>
                <a:gd name="T36" fmla="*/ 1287800007 w 643"/>
                <a:gd name="T37" fmla="*/ 1018143775 h 493"/>
                <a:gd name="T38" fmla="*/ 1252517836 w 643"/>
                <a:gd name="T39" fmla="*/ 788808616 h 493"/>
                <a:gd name="T40" fmla="*/ 1222275976 w 643"/>
                <a:gd name="T41" fmla="*/ 551913778 h 493"/>
                <a:gd name="T42" fmla="*/ 1197074426 w 643"/>
                <a:gd name="T43" fmla="*/ 400704306 h 493"/>
                <a:gd name="T44" fmla="*/ 1166832566 w 643"/>
                <a:gd name="T45" fmla="*/ 375502727 h 493"/>
                <a:gd name="T46" fmla="*/ 1161792256 w 643"/>
                <a:gd name="T47" fmla="*/ 332660838 h 493"/>
                <a:gd name="T48" fmla="*/ 1136590706 w 643"/>
                <a:gd name="T49" fmla="*/ 199091677 h 493"/>
                <a:gd name="T50" fmla="*/ 1093747277 w 643"/>
                <a:gd name="T51" fmla="*/ 55443473 h 493"/>
                <a:gd name="T52" fmla="*/ 1076106985 w 643"/>
                <a:gd name="T53" fmla="*/ 0 h 493"/>
                <a:gd name="T54" fmla="*/ 816530225 w 643"/>
                <a:gd name="T55" fmla="*/ 55443473 h 493"/>
                <a:gd name="T56" fmla="*/ 725804644 w 643"/>
                <a:gd name="T57" fmla="*/ 133567573 h 493"/>
                <a:gd name="T58" fmla="*/ 657761253 w 643"/>
                <a:gd name="T59" fmla="*/ 249494834 h 493"/>
                <a:gd name="T60" fmla="*/ 574595344 w 643"/>
                <a:gd name="T61" fmla="*/ 357862416 h 493"/>
                <a:gd name="T62" fmla="*/ 579635654 w 643"/>
                <a:gd name="T63" fmla="*/ 400704306 h 493"/>
                <a:gd name="T64" fmla="*/ 609877514 w 643"/>
                <a:gd name="T65" fmla="*/ 418346205 h 493"/>
                <a:gd name="T66" fmla="*/ 622479083 w 643"/>
                <a:gd name="T67" fmla="*/ 478829993 h 493"/>
                <a:gd name="T68" fmla="*/ 519151933 w 643"/>
                <a:gd name="T69" fmla="*/ 599797571 h 493"/>
                <a:gd name="T70" fmla="*/ 337700772 w 643"/>
                <a:gd name="T71" fmla="*/ 630039465 h 493"/>
                <a:gd name="T72" fmla="*/ 199093040 w 643"/>
                <a:gd name="T73" fmla="*/ 642639461 h 493"/>
                <a:gd name="T74" fmla="*/ 100806201 w 643"/>
                <a:gd name="T75" fmla="*/ 715724832 h 493"/>
                <a:gd name="T76" fmla="*/ 151209301 w 643"/>
                <a:gd name="T77" fmla="*/ 788808616 h 493"/>
                <a:gd name="T78" fmla="*/ 131048061 w 643"/>
                <a:gd name="T79" fmla="*/ 836692410 h 493"/>
                <a:gd name="T80" fmla="*/ 0 w 643"/>
                <a:gd name="T81" fmla="*/ 980340614 h 493"/>
                <a:gd name="T82" fmla="*/ 899696134 w 643"/>
                <a:gd name="T83" fmla="*/ 889614931 h 493"/>
                <a:gd name="T84" fmla="*/ 919857374 w 643"/>
                <a:gd name="T85" fmla="*/ 909776194 h 493"/>
                <a:gd name="T86" fmla="*/ 967739526 w 643"/>
                <a:gd name="T87" fmla="*/ 970259982 h 493"/>
                <a:gd name="T88" fmla="*/ 985381405 w 643"/>
                <a:gd name="T89" fmla="*/ 1005542192 h 4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43" h="493">
                  <a:moveTo>
                    <a:pt x="417" y="406"/>
                  </a:moveTo>
                  <a:lnTo>
                    <a:pt x="487" y="430"/>
                  </a:lnTo>
                  <a:lnTo>
                    <a:pt x="492" y="442"/>
                  </a:lnTo>
                  <a:lnTo>
                    <a:pt x="487" y="447"/>
                  </a:lnTo>
                  <a:lnTo>
                    <a:pt x="482" y="452"/>
                  </a:lnTo>
                  <a:lnTo>
                    <a:pt x="482" y="459"/>
                  </a:lnTo>
                  <a:lnTo>
                    <a:pt x="482" y="471"/>
                  </a:lnTo>
                  <a:lnTo>
                    <a:pt x="478" y="471"/>
                  </a:lnTo>
                  <a:lnTo>
                    <a:pt x="473" y="474"/>
                  </a:lnTo>
                  <a:lnTo>
                    <a:pt x="468" y="488"/>
                  </a:lnTo>
                  <a:lnTo>
                    <a:pt x="468" y="493"/>
                  </a:lnTo>
                  <a:lnTo>
                    <a:pt x="470" y="493"/>
                  </a:lnTo>
                  <a:lnTo>
                    <a:pt x="473" y="490"/>
                  </a:lnTo>
                  <a:lnTo>
                    <a:pt x="475" y="488"/>
                  </a:lnTo>
                  <a:lnTo>
                    <a:pt x="485" y="476"/>
                  </a:lnTo>
                  <a:lnTo>
                    <a:pt x="492" y="478"/>
                  </a:lnTo>
                  <a:lnTo>
                    <a:pt x="506" y="478"/>
                  </a:lnTo>
                  <a:lnTo>
                    <a:pt x="514" y="474"/>
                  </a:lnTo>
                  <a:lnTo>
                    <a:pt x="526" y="471"/>
                  </a:lnTo>
                  <a:lnTo>
                    <a:pt x="538" y="464"/>
                  </a:lnTo>
                  <a:lnTo>
                    <a:pt x="547" y="459"/>
                  </a:lnTo>
                  <a:lnTo>
                    <a:pt x="557" y="452"/>
                  </a:lnTo>
                  <a:lnTo>
                    <a:pt x="595" y="425"/>
                  </a:lnTo>
                  <a:lnTo>
                    <a:pt x="605" y="418"/>
                  </a:lnTo>
                  <a:lnTo>
                    <a:pt x="612" y="411"/>
                  </a:lnTo>
                  <a:lnTo>
                    <a:pt x="619" y="409"/>
                  </a:lnTo>
                  <a:lnTo>
                    <a:pt x="624" y="404"/>
                  </a:lnTo>
                  <a:lnTo>
                    <a:pt x="634" y="399"/>
                  </a:lnTo>
                  <a:lnTo>
                    <a:pt x="638" y="397"/>
                  </a:lnTo>
                  <a:lnTo>
                    <a:pt x="641" y="387"/>
                  </a:lnTo>
                  <a:lnTo>
                    <a:pt x="643" y="382"/>
                  </a:lnTo>
                  <a:lnTo>
                    <a:pt x="641" y="382"/>
                  </a:lnTo>
                  <a:lnTo>
                    <a:pt x="634" y="389"/>
                  </a:lnTo>
                  <a:lnTo>
                    <a:pt x="624" y="392"/>
                  </a:lnTo>
                  <a:lnTo>
                    <a:pt x="614" y="397"/>
                  </a:lnTo>
                  <a:lnTo>
                    <a:pt x="607" y="401"/>
                  </a:lnTo>
                  <a:lnTo>
                    <a:pt x="605" y="409"/>
                  </a:lnTo>
                  <a:lnTo>
                    <a:pt x="595" y="413"/>
                  </a:lnTo>
                  <a:lnTo>
                    <a:pt x="593" y="411"/>
                  </a:lnTo>
                  <a:lnTo>
                    <a:pt x="598" y="404"/>
                  </a:lnTo>
                  <a:lnTo>
                    <a:pt x="605" y="397"/>
                  </a:lnTo>
                  <a:lnTo>
                    <a:pt x="612" y="382"/>
                  </a:lnTo>
                  <a:lnTo>
                    <a:pt x="610" y="380"/>
                  </a:lnTo>
                  <a:lnTo>
                    <a:pt x="602" y="387"/>
                  </a:lnTo>
                  <a:lnTo>
                    <a:pt x="598" y="394"/>
                  </a:lnTo>
                  <a:lnTo>
                    <a:pt x="593" y="399"/>
                  </a:lnTo>
                  <a:lnTo>
                    <a:pt x="571" y="411"/>
                  </a:lnTo>
                  <a:lnTo>
                    <a:pt x="542" y="425"/>
                  </a:lnTo>
                  <a:lnTo>
                    <a:pt x="521" y="438"/>
                  </a:lnTo>
                  <a:lnTo>
                    <a:pt x="511" y="440"/>
                  </a:lnTo>
                  <a:lnTo>
                    <a:pt x="504" y="452"/>
                  </a:lnTo>
                  <a:lnTo>
                    <a:pt x="499" y="450"/>
                  </a:lnTo>
                  <a:lnTo>
                    <a:pt x="497" y="440"/>
                  </a:lnTo>
                  <a:lnTo>
                    <a:pt x="499" y="430"/>
                  </a:lnTo>
                  <a:lnTo>
                    <a:pt x="506" y="425"/>
                  </a:lnTo>
                  <a:lnTo>
                    <a:pt x="499" y="416"/>
                  </a:lnTo>
                  <a:lnTo>
                    <a:pt x="511" y="404"/>
                  </a:lnTo>
                  <a:lnTo>
                    <a:pt x="514" y="397"/>
                  </a:lnTo>
                  <a:lnTo>
                    <a:pt x="506" y="389"/>
                  </a:lnTo>
                  <a:lnTo>
                    <a:pt x="497" y="313"/>
                  </a:lnTo>
                  <a:lnTo>
                    <a:pt x="494" y="310"/>
                  </a:lnTo>
                  <a:lnTo>
                    <a:pt x="494" y="236"/>
                  </a:lnTo>
                  <a:lnTo>
                    <a:pt x="485" y="219"/>
                  </a:lnTo>
                  <a:lnTo>
                    <a:pt x="480" y="200"/>
                  </a:lnTo>
                  <a:lnTo>
                    <a:pt x="480" y="185"/>
                  </a:lnTo>
                  <a:lnTo>
                    <a:pt x="475" y="159"/>
                  </a:lnTo>
                  <a:lnTo>
                    <a:pt x="466" y="144"/>
                  </a:lnTo>
                  <a:lnTo>
                    <a:pt x="461" y="144"/>
                  </a:lnTo>
                  <a:lnTo>
                    <a:pt x="463" y="149"/>
                  </a:lnTo>
                  <a:lnTo>
                    <a:pt x="461" y="149"/>
                  </a:lnTo>
                  <a:lnTo>
                    <a:pt x="458" y="144"/>
                  </a:lnTo>
                  <a:lnTo>
                    <a:pt x="461" y="132"/>
                  </a:lnTo>
                  <a:lnTo>
                    <a:pt x="446" y="101"/>
                  </a:lnTo>
                  <a:lnTo>
                    <a:pt x="446" y="89"/>
                  </a:lnTo>
                  <a:lnTo>
                    <a:pt x="451" y="79"/>
                  </a:lnTo>
                  <a:lnTo>
                    <a:pt x="446" y="55"/>
                  </a:lnTo>
                  <a:lnTo>
                    <a:pt x="434" y="24"/>
                  </a:lnTo>
                  <a:lnTo>
                    <a:pt x="434" y="22"/>
                  </a:lnTo>
                  <a:lnTo>
                    <a:pt x="429" y="17"/>
                  </a:lnTo>
                  <a:lnTo>
                    <a:pt x="432" y="12"/>
                  </a:lnTo>
                  <a:lnTo>
                    <a:pt x="427" y="0"/>
                  </a:lnTo>
                  <a:lnTo>
                    <a:pt x="326" y="27"/>
                  </a:lnTo>
                  <a:lnTo>
                    <a:pt x="324" y="22"/>
                  </a:lnTo>
                  <a:lnTo>
                    <a:pt x="319" y="24"/>
                  </a:lnTo>
                  <a:lnTo>
                    <a:pt x="312" y="29"/>
                  </a:lnTo>
                  <a:lnTo>
                    <a:pt x="288" y="53"/>
                  </a:lnTo>
                  <a:lnTo>
                    <a:pt x="264" y="87"/>
                  </a:lnTo>
                  <a:lnTo>
                    <a:pt x="259" y="94"/>
                  </a:lnTo>
                  <a:lnTo>
                    <a:pt x="261" y="99"/>
                  </a:lnTo>
                  <a:lnTo>
                    <a:pt x="257" y="111"/>
                  </a:lnTo>
                  <a:lnTo>
                    <a:pt x="252" y="118"/>
                  </a:lnTo>
                  <a:lnTo>
                    <a:pt x="228" y="142"/>
                  </a:lnTo>
                  <a:lnTo>
                    <a:pt x="225" y="147"/>
                  </a:lnTo>
                  <a:lnTo>
                    <a:pt x="228" y="156"/>
                  </a:lnTo>
                  <a:lnTo>
                    <a:pt x="230" y="159"/>
                  </a:lnTo>
                  <a:lnTo>
                    <a:pt x="237" y="159"/>
                  </a:lnTo>
                  <a:lnTo>
                    <a:pt x="242" y="161"/>
                  </a:lnTo>
                  <a:lnTo>
                    <a:pt x="242" y="166"/>
                  </a:lnTo>
                  <a:lnTo>
                    <a:pt x="237" y="173"/>
                  </a:lnTo>
                  <a:lnTo>
                    <a:pt x="240" y="180"/>
                  </a:lnTo>
                  <a:lnTo>
                    <a:pt x="247" y="190"/>
                  </a:lnTo>
                  <a:lnTo>
                    <a:pt x="245" y="204"/>
                  </a:lnTo>
                  <a:lnTo>
                    <a:pt x="228" y="212"/>
                  </a:lnTo>
                  <a:lnTo>
                    <a:pt x="206" y="238"/>
                  </a:lnTo>
                  <a:lnTo>
                    <a:pt x="187" y="243"/>
                  </a:lnTo>
                  <a:lnTo>
                    <a:pt x="149" y="255"/>
                  </a:lnTo>
                  <a:lnTo>
                    <a:pt x="134" y="250"/>
                  </a:lnTo>
                  <a:lnTo>
                    <a:pt x="122" y="248"/>
                  </a:lnTo>
                  <a:lnTo>
                    <a:pt x="100" y="250"/>
                  </a:lnTo>
                  <a:lnTo>
                    <a:pt x="79" y="255"/>
                  </a:lnTo>
                  <a:lnTo>
                    <a:pt x="55" y="262"/>
                  </a:lnTo>
                  <a:lnTo>
                    <a:pt x="45" y="272"/>
                  </a:lnTo>
                  <a:lnTo>
                    <a:pt x="40" y="284"/>
                  </a:lnTo>
                  <a:lnTo>
                    <a:pt x="40" y="293"/>
                  </a:lnTo>
                  <a:lnTo>
                    <a:pt x="55" y="310"/>
                  </a:lnTo>
                  <a:lnTo>
                    <a:pt x="60" y="313"/>
                  </a:lnTo>
                  <a:lnTo>
                    <a:pt x="60" y="320"/>
                  </a:lnTo>
                  <a:lnTo>
                    <a:pt x="57" y="327"/>
                  </a:lnTo>
                  <a:lnTo>
                    <a:pt x="52" y="332"/>
                  </a:lnTo>
                  <a:lnTo>
                    <a:pt x="45" y="346"/>
                  </a:lnTo>
                  <a:lnTo>
                    <a:pt x="14" y="380"/>
                  </a:lnTo>
                  <a:lnTo>
                    <a:pt x="0" y="389"/>
                  </a:lnTo>
                  <a:lnTo>
                    <a:pt x="7" y="418"/>
                  </a:lnTo>
                  <a:lnTo>
                    <a:pt x="350" y="349"/>
                  </a:lnTo>
                  <a:lnTo>
                    <a:pt x="357" y="353"/>
                  </a:lnTo>
                  <a:lnTo>
                    <a:pt x="360" y="358"/>
                  </a:lnTo>
                  <a:lnTo>
                    <a:pt x="362" y="361"/>
                  </a:lnTo>
                  <a:lnTo>
                    <a:pt x="365" y="361"/>
                  </a:lnTo>
                  <a:lnTo>
                    <a:pt x="367" y="363"/>
                  </a:lnTo>
                  <a:lnTo>
                    <a:pt x="372" y="365"/>
                  </a:lnTo>
                  <a:lnTo>
                    <a:pt x="384" y="385"/>
                  </a:lnTo>
                  <a:lnTo>
                    <a:pt x="386" y="394"/>
                  </a:lnTo>
                  <a:lnTo>
                    <a:pt x="389" y="397"/>
                  </a:lnTo>
                  <a:lnTo>
                    <a:pt x="391" y="399"/>
                  </a:lnTo>
                  <a:lnTo>
                    <a:pt x="410" y="401"/>
                  </a:lnTo>
                  <a:lnTo>
                    <a:pt x="417" y="406"/>
                  </a:lnTo>
                  <a:close/>
                </a:path>
              </a:pathLst>
            </a:custGeom>
            <a:solidFill>
              <a:schemeClr val="bg1">
                <a:lumMod val="75000"/>
              </a:schemeClr>
            </a:solidFill>
            <a:ln w="9525">
              <a:solidFill>
                <a:schemeClr val="bg1"/>
              </a:solidFill>
              <a:round/>
              <a:headEnd/>
              <a:tailEnd/>
            </a:ln>
            <a:extLst/>
          </p:spPr>
          <p:txBody>
            <a:bodyPr/>
            <a:lstStyle/>
            <a:p>
              <a:endParaRPr lang="en-US" dirty="0"/>
            </a:p>
          </p:txBody>
        </p:sp>
        <p:sp>
          <p:nvSpPr>
            <p:cNvPr id="48" name="Freeform 11">
              <a:extLst>
                <a:ext uri="{FF2B5EF4-FFF2-40B4-BE49-F238E27FC236}">
                  <a16:creationId xmlns:a16="http://schemas.microsoft.com/office/drawing/2014/main" id="{00BF3830-7B38-4F6E-B14D-2CDC69885576}"/>
                </a:ext>
              </a:extLst>
            </p:cNvPr>
            <p:cNvSpPr>
              <a:spLocks/>
            </p:cNvSpPr>
            <p:nvPr/>
          </p:nvSpPr>
          <p:spPr bwMode="auto">
            <a:xfrm>
              <a:off x="8066087" y="5495365"/>
              <a:ext cx="1231900" cy="935038"/>
            </a:xfrm>
            <a:custGeom>
              <a:avLst/>
              <a:gdLst>
                <a:gd name="T0" fmla="*/ 7561263 w 776"/>
                <a:gd name="T1" fmla="*/ 128527244 h 589"/>
                <a:gd name="T2" fmla="*/ 0 w 776"/>
                <a:gd name="T3" fmla="*/ 158769135 h 589"/>
                <a:gd name="T4" fmla="*/ 37803138 w 776"/>
                <a:gd name="T5" fmla="*/ 194051341 h 589"/>
                <a:gd name="T6" fmla="*/ 50403125 w 776"/>
                <a:gd name="T7" fmla="*/ 244454493 h 589"/>
                <a:gd name="T8" fmla="*/ 68045013 w 776"/>
                <a:gd name="T9" fmla="*/ 262096390 h 589"/>
                <a:gd name="T10" fmla="*/ 55443438 w 776"/>
                <a:gd name="T11" fmla="*/ 297378597 h 589"/>
                <a:gd name="T12" fmla="*/ 103327200 w 776"/>
                <a:gd name="T13" fmla="*/ 279736700 h 589"/>
                <a:gd name="T14" fmla="*/ 133569075 w 776"/>
                <a:gd name="T15" fmla="*/ 244454493 h 589"/>
                <a:gd name="T16" fmla="*/ 163810950 w 776"/>
                <a:gd name="T17" fmla="*/ 244454493 h 589"/>
                <a:gd name="T18" fmla="*/ 146169063 w 776"/>
                <a:gd name="T19" fmla="*/ 274696384 h 589"/>
                <a:gd name="T20" fmla="*/ 297378438 w 776"/>
                <a:gd name="T21" fmla="*/ 224293232 h 589"/>
                <a:gd name="T22" fmla="*/ 297378438 w 776"/>
                <a:gd name="T23" fmla="*/ 254535124 h 589"/>
                <a:gd name="T24" fmla="*/ 393144375 w 776"/>
                <a:gd name="T25" fmla="*/ 279736700 h 589"/>
                <a:gd name="T26" fmla="*/ 453628125 w 776"/>
                <a:gd name="T27" fmla="*/ 292338281 h 589"/>
                <a:gd name="T28" fmla="*/ 504031250 w 776"/>
                <a:gd name="T29" fmla="*/ 304938276 h 589"/>
                <a:gd name="T30" fmla="*/ 504031250 w 776"/>
                <a:gd name="T31" fmla="*/ 315018906 h 589"/>
                <a:gd name="T32" fmla="*/ 569555313 w 776"/>
                <a:gd name="T33" fmla="*/ 388104270 h 589"/>
                <a:gd name="T34" fmla="*/ 551915013 w 776"/>
                <a:gd name="T35" fmla="*/ 405744579 h 589"/>
                <a:gd name="T36" fmla="*/ 544353750 w 776"/>
                <a:gd name="T37" fmla="*/ 418346161 h 589"/>
                <a:gd name="T38" fmla="*/ 647680950 w 776"/>
                <a:gd name="T39" fmla="*/ 388104270 h 589"/>
                <a:gd name="T40" fmla="*/ 788809700 w 776"/>
                <a:gd name="T41" fmla="*/ 327620488 h 589"/>
                <a:gd name="T42" fmla="*/ 793850013 w 776"/>
                <a:gd name="T43" fmla="*/ 279736700 h 589"/>
                <a:gd name="T44" fmla="*/ 975301263 w 776"/>
                <a:gd name="T45" fmla="*/ 340220482 h 589"/>
                <a:gd name="T46" fmla="*/ 1096268763 w 776"/>
                <a:gd name="T47" fmla="*/ 448588052 h 589"/>
                <a:gd name="T48" fmla="*/ 1174392813 w 776"/>
                <a:gd name="T49" fmla="*/ 478829944 h 589"/>
                <a:gd name="T50" fmla="*/ 1217236263 w 776"/>
                <a:gd name="T51" fmla="*/ 564515302 h 589"/>
                <a:gd name="T52" fmla="*/ 1212195950 w 776"/>
                <a:gd name="T53" fmla="*/ 763606958 h 589"/>
                <a:gd name="T54" fmla="*/ 1265118438 w 776"/>
                <a:gd name="T55" fmla="*/ 866934214 h 589"/>
                <a:gd name="T56" fmla="*/ 1252518450 w 776"/>
                <a:gd name="T57" fmla="*/ 793848850 h 589"/>
                <a:gd name="T58" fmla="*/ 1295360313 w 776"/>
                <a:gd name="T59" fmla="*/ 819050425 h 589"/>
                <a:gd name="T60" fmla="*/ 1313002200 w 776"/>
                <a:gd name="T61" fmla="*/ 793848850 h 589"/>
                <a:gd name="T62" fmla="*/ 1313002200 w 776"/>
                <a:gd name="T63" fmla="*/ 841732638 h 589"/>
                <a:gd name="T64" fmla="*/ 1277720013 w 776"/>
                <a:gd name="T65" fmla="*/ 909776099 h 589"/>
                <a:gd name="T66" fmla="*/ 1313002200 w 776"/>
                <a:gd name="T67" fmla="*/ 970259881 h 589"/>
                <a:gd name="T68" fmla="*/ 1411287500 w 776"/>
                <a:gd name="T69" fmla="*/ 1086187131 h 589"/>
                <a:gd name="T70" fmla="*/ 1446569688 w 776"/>
                <a:gd name="T71" fmla="*/ 1096267761 h 589"/>
                <a:gd name="T72" fmla="*/ 1489413138 w 776"/>
                <a:gd name="T73" fmla="*/ 1176912804 h 589"/>
                <a:gd name="T74" fmla="*/ 1567537188 w 776"/>
                <a:gd name="T75" fmla="*/ 1302920684 h 589"/>
                <a:gd name="T76" fmla="*/ 1713706250 w 776"/>
                <a:gd name="T77" fmla="*/ 1406247939 h 589"/>
                <a:gd name="T78" fmla="*/ 1769149688 w 776"/>
                <a:gd name="T79" fmla="*/ 1436489831 h 589"/>
                <a:gd name="T80" fmla="*/ 1748988438 w 776"/>
                <a:gd name="T81" fmla="*/ 1449089825 h 589"/>
                <a:gd name="T82" fmla="*/ 1731348138 w 776"/>
                <a:gd name="T83" fmla="*/ 1466731722 h 589"/>
                <a:gd name="T84" fmla="*/ 1786791575 w 776"/>
                <a:gd name="T85" fmla="*/ 1471772037 h 589"/>
                <a:gd name="T86" fmla="*/ 1925399375 w 776"/>
                <a:gd name="T87" fmla="*/ 1393646358 h 589"/>
                <a:gd name="T88" fmla="*/ 1920359063 w 776"/>
                <a:gd name="T89" fmla="*/ 1310481951 h 589"/>
                <a:gd name="T90" fmla="*/ 1930439688 w 776"/>
                <a:gd name="T91" fmla="*/ 1176912804 h 589"/>
                <a:gd name="T92" fmla="*/ 1920359063 w 776"/>
                <a:gd name="T93" fmla="*/ 975300197 h 589"/>
                <a:gd name="T94" fmla="*/ 1799391563 w 776"/>
                <a:gd name="T95" fmla="*/ 771168225 h 589"/>
                <a:gd name="T96" fmla="*/ 1743948125 w 776"/>
                <a:gd name="T97" fmla="*/ 672881285 h 589"/>
                <a:gd name="T98" fmla="*/ 1743948125 w 776"/>
                <a:gd name="T99" fmla="*/ 599797508 h 589"/>
                <a:gd name="T100" fmla="*/ 1640622513 w 776"/>
                <a:gd name="T101" fmla="*/ 461188047 h 589"/>
                <a:gd name="T102" fmla="*/ 1567537188 w 776"/>
                <a:gd name="T103" fmla="*/ 375502688 h 589"/>
                <a:gd name="T104" fmla="*/ 1459171263 w 776"/>
                <a:gd name="T105" fmla="*/ 133567559 h 589"/>
                <a:gd name="T106" fmla="*/ 1433969700 w 776"/>
                <a:gd name="T107" fmla="*/ 98285353 h 589"/>
                <a:gd name="T108" fmla="*/ 1403727825 w 776"/>
                <a:gd name="T109" fmla="*/ 25201576 h 589"/>
                <a:gd name="T110" fmla="*/ 1302921575 w 776"/>
                <a:gd name="T111" fmla="*/ 12599994 h 589"/>
                <a:gd name="T112" fmla="*/ 1313002200 w 776"/>
                <a:gd name="T113" fmla="*/ 103325668 h 589"/>
                <a:gd name="T114" fmla="*/ 1265118438 w 776"/>
                <a:gd name="T115" fmla="*/ 120967565 h 589"/>
                <a:gd name="T116" fmla="*/ 624998750 w 776"/>
                <a:gd name="T117" fmla="*/ 110886934 h 589"/>
                <a:gd name="T118" fmla="*/ 599797188 w 776"/>
                <a:gd name="T119" fmla="*/ 55443467 h 58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76" h="589">
                  <a:moveTo>
                    <a:pt x="238" y="22"/>
                  </a:moveTo>
                  <a:lnTo>
                    <a:pt x="3" y="46"/>
                  </a:lnTo>
                  <a:lnTo>
                    <a:pt x="3" y="51"/>
                  </a:lnTo>
                  <a:lnTo>
                    <a:pt x="3" y="53"/>
                  </a:lnTo>
                  <a:lnTo>
                    <a:pt x="0" y="56"/>
                  </a:lnTo>
                  <a:lnTo>
                    <a:pt x="0" y="63"/>
                  </a:lnTo>
                  <a:lnTo>
                    <a:pt x="8" y="73"/>
                  </a:lnTo>
                  <a:lnTo>
                    <a:pt x="12" y="77"/>
                  </a:lnTo>
                  <a:lnTo>
                    <a:pt x="15" y="77"/>
                  </a:lnTo>
                  <a:lnTo>
                    <a:pt x="22" y="85"/>
                  </a:lnTo>
                  <a:lnTo>
                    <a:pt x="24" y="87"/>
                  </a:lnTo>
                  <a:lnTo>
                    <a:pt x="20" y="97"/>
                  </a:lnTo>
                  <a:lnTo>
                    <a:pt x="20" y="99"/>
                  </a:lnTo>
                  <a:lnTo>
                    <a:pt x="24" y="101"/>
                  </a:lnTo>
                  <a:lnTo>
                    <a:pt x="27" y="104"/>
                  </a:lnTo>
                  <a:lnTo>
                    <a:pt x="27" y="106"/>
                  </a:lnTo>
                  <a:lnTo>
                    <a:pt x="22" y="111"/>
                  </a:lnTo>
                  <a:lnTo>
                    <a:pt x="22" y="118"/>
                  </a:lnTo>
                  <a:lnTo>
                    <a:pt x="24" y="121"/>
                  </a:lnTo>
                  <a:lnTo>
                    <a:pt x="36" y="116"/>
                  </a:lnTo>
                  <a:lnTo>
                    <a:pt x="41" y="111"/>
                  </a:lnTo>
                  <a:lnTo>
                    <a:pt x="46" y="99"/>
                  </a:lnTo>
                  <a:lnTo>
                    <a:pt x="48" y="94"/>
                  </a:lnTo>
                  <a:lnTo>
                    <a:pt x="53" y="97"/>
                  </a:lnTo>
                  <a:lnTo>
                    <a:pt x="60" y="97"/>
                  </a:lnTo>
                  <a:lnTo>
                    <a:pt x="63" y="94"/>
                  </a:lnTo>
                  <a:lnTo>
                    <a:pt x="65" y="97"/>
                  </a:lnTo>
                  <a:lnTo>
                    <a:pt x="65" y="99"/>
                  </a:lnTo>
                  <a:lnTo>
                    <a:pt x="56" y="106"/>
                  </a:lnTo>
                  <a:lnTo>
                    <a:pt x="58" y="109"/>
                  </a:lnTo>
                  <a:lnTo>
                    <a:pt x="65" y="106"/>
                  </a:lnTo>
                  <a:lnTo>
                    <a:pt x="77" y="104"/>
                  </a:lnTo>
                  <a:lnTo>
                    <a:pt x="118" y="89"/>
                  </a:lnTo>
                  <a:lnTo>
                    <a:pt x="125" y="89"/>
                  </a:lnTo>
                  <a:lnTo>
                    <a:pt x="125" y="94"/>
                  </a:lnTo>
                  <a:lnTo>
                    <a:pt x="118" y="101"/>
                  </a:lnTo>
                  <a:lnTo>
                    <a:pt x="120" y="101"/>
                  </a:lnTo>
                  <a:lnTo>
                    <a:pt x="140" y="104"/>
                  </a:lnTo>
                  <a:lnTo>
                    <a:pt x="156" y="111"/>
                  </a:lnTo>
                  <a:lnTo>
                    <a:pt x="176" y="121"/>
                  </a:lnTo>
                  <a:lnTo>
                    <a:pt x="180" y="121"/>
                  </a:lnTo>
                  <a:lnTo>
                    <a:pt x="180" y="116"/>
                  </a:lnTo>
                  <a:lnTo>
                    <a:pt x="185" y="111"/>
                  </a:lnTo>
                  <a:lnTo>
                    <a:pt x="188" y="118"/>
                  </a:lnTo>
                  <a:lnTo>
                    <a:pt x="200" y="121"/>
                  </a:lnTo>
                  <a:lnTo>
                    <a:pt x="202" y="123"/>
                  </a:lnTo>
                  <a:lnTo>
                    <a:pt x="200" y="125"/>
                  </a:lnTo>
                  <a:lnTo>
                    <a:pt x="200" y="130"/>
                  </a:lnTo>
                  <a:lnTo>
                    <a:pt x="224" y="147"/>
                  </a:lnTo>
                  <a:lnTo>
                    <a:pt x="226" y="154"/>
                  </a:lnTo>
                  <a:lnTo>
                    <a:pt x="224" y="159"/>
                  </a:lnTo>
                  <a:lnTo>
                    <a:pt x="224" y="164"/>
                  </a:lnTo>
                  <a:lnTo>
                    <a:pt x="219" y="161"/>
                  </a:lnTo>
                  <a:lnTo>
                    <a:pt x="219" y="157"/>
                  </a:lnTo>
                  <a:lnTo>
                    <a:pt x="216" y="161"/>
                  </a:lnTo>
                  <a:lnTo>
                    <a:pt x="216" y="166"/>
                  </a:lnTo>
                  <a:lnTo>
                    <a:pt x="221" y="166"/>
                  </a:lnTo>
                  <a:lnTo>
                    <a:pt x="255" y="159"/>
                  </a:lnTo>
                  <a:lnTo>
                    <a:pt x="257" y="154"/>
                  </a:lnTo>
                  <a:lnTo>
                    <a:pt x="269" y="154"/>
                  </a:lnTo>
                  <a:lnTo>
                    <a:pt x="296" y="130"/>
                  </a:lnTo>
                  <a:lnTo>
                    <a:pt x="313" y="130"/>
                  </a:lnTo>
                  <a:lnTo>
                    <a:pt x="313" y="128"/>
                  </a:lnTo>
                  <a:lnTo>
                    <a:pt x="310" y="123"/>
                  </a:lnTo>
                  <a:lnTo>
                    <a:pt x="315" y="111"/>
                  </a:lnTo>
                  <a:lnTo>
                    <a:pt x="344" y="109"/>
                  </a:lnTo>
                  <a:lnTo>
                    <a:pt x="387" y="130"/>
                  </a:lnTo>
                  <a:lnTo>
                    <a:pt x="387" y="135"/>
                  </a:lnTo>
                  <a:lnTo>
                    <a:pt x="399" y="145"/>
                  </a:lnTo>
                  <a:lnTo>
                    <a:pt x="409" y="159"/>
                  </a:lnTo>
                  <a:lnTo>
                    <a:pt x="435" y="178"/>
                  </a:lnTo>
                  <a:lnTo>
                    <a:pt x="437" y="185"/>
                  </a:lnTo>
                  <a:lnTo>
                    <a:pt x="445" y="193"/>
                  </a:lnTo>
                  <a:lnTo>
                    <a:pt x="466" y="190"/>
                  </a:lnTo>
                  <a:lnTo>
                    <a:pt x="481" y="214"/>
                  </a:lnTo>
                  <a:lnTo>
                    <a:pt x="485" y="217"/>
                  </a:lnTo>
                  <a:lnTo>
                    <a:pt x="483" y="224"/>
                  </a:lnTo>
                  <a:lnTo>
                    <a:pt x="490" y="248"/>
                  </a:lnTo>
                  <a:lnTo>
                    <a:pt x="488" y="274"/>
                  </a:lnTo>
                  <a:lnTo>
                    <a:pt x="481" y="303"/>
                  </a:lnTo>
                  <a:lnTo>
                    <a:pt x="483" y="325"/>
                  </a:lnTo>
                  <a:lnTo>
                    <a:pt x="485" y="332"/>
                  </a:lnTo>
                  <a:lnTo>
                    <a:pt x="502" y="344"/>
                  </a:lnTo>
                  <a:lnTo>
                    <a:pt x="507" y="334"/>
                  </a:lnTo>
                  <a:lnTo>
                    <a:pt x="502" y="330"/>
                  </a:lnTo>
                  <a:lnTo>
                    <a:pt x="497" y="315"/>
                  </a:lnTo>
                  <a:lnTo>
                    <a:pt x="497" y="313"/>
                  </a:lnTo>
                  <a:lnTo>
                    <a:pt x="507" y="310"/>
                  </a:lnTo>
                  <a:lnTo>
                    <a:pt x="514" y="325"/>
                  </a:lnTo>
                  <a:lnTo>
                    <a:pt x="519" y="325"/>
                  </a:lnTo>
                  <a:lnTo>
                    <a:pt x="519" y="318"/>
                  </a:lnTo>
                  <a:lnTo>
                    <a:pt x="521" y="315"/>
                  </a:lnTo>
                  <a:lnTo>
                    <a:pt x="526" y="320"/>
                  </a:lnTo>
                  <a:lnTo>
                    <a:pt x="526" y="327"/>
                  </a:lnTo>
                  <a:lnTo>
                    <a:pt x="521" y="334"/>
                  </a:lnTo>
                  <a:lnTo>
                    <a:pt x="517" y="339"/>
                  </a:lnTo>
                  <a:lnTo>
                    <a:pt x="512" y="359"/>
                  </a:lnTo>
                  <a:lnTo>
                    <a:pt x="507" y="361"/>
                  </a:lnTo>
                  <a:lnTo>
                    <a:pt x="507" y="368"/>
                  </a:lnTo>
                  <a:lnTo>
                    <a:pt x="512" y="375"/>
                  </a:lnTo>
                  <a:lnTo>
                    <a:pt x="521" y="385"/>
                  </a:lnTo>
                  <a:lnTo>
                    <a:pt x="536" y="416"/>
                  </a:lnTo>
                  <a:lnTo>
                    <a:pt x="557" y="431"/>
                  </a:lnTo>
                  <a:lnTo>
                    <a:pt x="560" y="431"/>
                  </a:lnTo>
                  <a:lnTo>
                    <a:pt x="562" y="421"/>
                  </a:lnTo>
                  <a:lnTo>
                    <a:pt x="569" y="421"/>
                  </a:lnTo>
                  <a:lnTo>
                    <a:pt x="574" y="435"/>
                  </a:lnTo>
                  <a:lnTo>
                    <a:pt x="574" y="443"/>
                  </a:lnTo>
                  <a:lnTo>
                    <a:pt x="581" y="459"/>
                  </a:lnTo>
                  <a:lnTo>
                    <a:pt x="591" y="467"/>
                  </a:lnTo>
                  <a:lnTo>
                    <a:pt x="601" y="469"/>
                  </a:lnTo>
                  <a:lnTo>
                    <a:pt x="617" y="515"/>
                  </a:lnTo>
                  <a:lnTo>
                    <a:pt x="622" y="517"/>
                  </a:lnTo>
                  <a:lnTo>
                    <a:pt x="644" y="522"/>
                  </a:lnTo>
                  <a:lnTo>
                    <a:pt x="654" y="527"/>
                  </a:lnTo>
                  <a:lnTo>
                    <a:pt x="680" y="558"/>
                  </a:lnTo>
                  <a:lnTo>
                    <a:pt x="690" y="565"/>
                  </a:lnTo>
                  <a:lnTo>
                    <a:pt x="694" y="565"/>
                  </a:lnTo>
                  <a:lnTo>
                    <a:pt x="702" y="570"/>
                  </a:lnTo>
                  <a:lnTo>
                    <a:pt x="704" y="575"/>
                  </a:lnTo>
                  <a:lnTo>
                    <a:pt x="697" y="577"/>
                  </a:lnTo>
                  <a:lnTo>
                    <a:pt x="694" y="575"/>
                  </a:lnTo>
                  <a:lnTo>
                    <a:pt x="692" y="575"/>
                  </a:lnTo>
                  <a:lnTo>
                    <a:pt x="687" y="577"/>
                  </a:lnTo>
                  <a:lnTo>
                    <a:pt x="687" y="582"/>
                  </a:lnTo>
                  <a:lnTo>
                    <a:pt x="690" y="584"/>
                  </a:lnTo>
                  <a:lnTo>
                    <a:pt x="704" y="589"/>
                  </a:lnTo>
                  <a:lnTo>
                    <a:pt x="709" y="584"/>
                  </a:lnTo>
                  <a:lnTo>
                    <a:pt x="721" y="582"/>
                  </a:lnTo>
                  <a:lnTo>
                    <a:pt x="757" y="570"/>
                  </a:lnTo>
                  <a:lnTo>
                    <a:pt x="764" y="553"/>
                  </a:lnTo>
                  <a:lnTo>
                    <a:pt x="766" y="551"/>
                  </a:lnTo>
                  <a:lnTo>
                    <a:pt x="762" y="529"/>
                  </a:lnTo>
                  <a:lnTo>
                    <a:pt x="762" y="520"/>
                  </a:lnTo>
                  <a:lnTo>
                    <a:pt x="769" y="503"/>
                  </a:lnTo>
                  <a:lnTo>
                    <a:pt x="776" y="505"/>
                  </a:lnTo>
                  <a:lnTo>
                    <a:pt x="766" y="467"/>
                  </a:lnTo>
                  <a:lnTo>
                    <a:pt x="769" y="450"/>
                  </a:lnTo>
                  <a:lnTo>
                    <a:pt x="769" y="414"/>
                  </a:lnTo>
                  <a:lnTo>
                    <a:pt x="762" y="387"/>
                  </a:lnTo>
                  <a:lnTo>
                    <a:pt x="757" y="375"/>
                  </a:lnTo>
                  <a:lnTo>
                    <a:pt x="730" y="344"/>
                  </a:lnTo>
                  <a:lnTo>
                    <a:pt x="714" y="306"/>
                  </a:lnTo>
                  <a:lnTo>
                    <a:pt x="694" y="279"/>
                  </a:lnTo>
                  <a:lnTo>
                    <a:pt x="694" y="274"/>
                  </a:lnTo>
                  <a:lnTo>
                    <a:pt x="692" y="267"/>
                  </a:lnTo>
                  <a:lnTo>
                    <a:pt x="687" y="253"/>
                  </a:lnTo>
                  <a:lnTo>
                    <a:pt x="687" y="248"/>
                  </a:lnTo>
                  <a:lnTo>
                    <a:pt x="692" y="238"/>
                  </a:lnTo>
                  <a:lnTo>
                    <a:pt x="692" y="234"/>
                  </a:lnTo>
                  <a:lnTo>
                    <a:pt x="668" y="197"/>
                  </a:lnTo>
                  <a:lnTo>
                    <a:pt x="651" y="183"/>
                  </a:lnTo>
                  <a:lnTo>
                    <a:pt x="642" y="178"/>
                  </a:lnTo>
                  <a:lnTo>
                    <a:pt x="639" y="173"/>
                  </a:lnTo>
                  <a:lnTo>
                    <a:pt x="622" y="149"/>
                  </a:lnTo>
                  <a:lnTo>
                    <a:pt x="601" y="109"/>
                  </a:lnTo>
                  <a:lnTo>
                    <a:pt x="593" y="87"/>
                  </a:lnTo>
                  <a:lnTo>
                    <a:pt x="579" y="53"/>
                  </a:lnTo>
                  <a:lnTo>
                    <a:pt x="579" y="48"/>
                  </a:lnTo>
                  <a:lnTo>
                    <a:pt x="574" y="41"/>
                  </a:lnTo>
                  <a:lnTo>
                    <a:pt x="569" y="39"/>
                  </a:lnTo>
                  <a:lnTo>
                    <a:pt x="567" y="17"/>
                  </a:lnTo>
                  <a:lnTo>
                    <a:pt x="565" y="8"/>
                  </a:lnTo>
                  <a:lnTo>
                    <a:pt x="557" y="10"/>
                  </a:lnTo>
                  <a:lnTo>
                    <a:pt x="541" y="10"/>
                  </a:lnTo>
                  <a:lnTo>
                    <a:pt x="524" y="0"/>
                  </a:lnTo>
                  <a:lnTo>
                    <a:pt x="517" y="5"/>
                  </a:lnTo>
                  <a:lnTo>
                    <a:pt x="514" y="10"/>
                  </a:lnTo>
                  <a:lnTo>
                    <a:pt x="514" y="20"/>
                  </a:lnTo>
                  <a:lnTo>
                    <a:pt x="521" y="41"/>
                  </a:lnTo>
                  <a:lnTo>
                    <a:pt x="519" y="56"/>
                  </a:lnTo>
                  <a:lnTo>
                    <a:pt x="505" y="53"/>
                  </a:lnTo>
                  <a:lnTo>
                    <a:pt x="502" y="48"/>
                  </a:lnTo>
                  <a:lnTo>
                    <a:pt x="497" y="36"/>
                  </a:lnTo>
                  <a:lnTo>
                    <a:pt x="252" y="51"/>
                  </a:lnTo>
                  <a:lnTo>
                    <a:pt x="248" y="44"/>
                  </a:lnTo>
                  <a:lnTo>
                    <a:pt x="248" y="36"/>
                  </a:lnTo>
                  <a:lnTo>
                    <a:pt x="240" y="27"/>
                  </a:lnTo>
                  <a:lnTo>
                    <a:pt x="238" y="22"/>
                  </a:lnTo>
                  <a:close/>
                </a:path>
              </a:pathLst>
            </a:custGeom>
            <a:solidFill>
              <a:schemeClr val="bg1">
                <a:lumMod val="75000"/>
              </a:schemeClr>
            </a:solidFill>
            <a:ln w="9525">
              <a:solidFill>
                <a:schemeClr val="bg1"/>
              </a:solidFill>
              <a:round/>
              <a:headEnd/>
              <a:tailEnd/>
            </a:ln>
            <a:extLst/>
          </p:spPr>
          <p:txBody>
            <a:bodyPr/>
            <a:lstStyle/>
            <a:p>
              <a:endParaRPr lang="en-US" dirty="0"/>
            </a:p>
          </p:txBody>
        </p:sp>
        <p:sp>
          <p:nvSpPr>
            <p:cNvPr id="50" name="Freeform 13">
              <a:extLst>
                <a:ext uri="{FF2B5EF4-FFF2-40B4-BE49-F238E27FC236}">
                  <a16:creationId xmlns:a16="http://schemas.microsoft.com/office/drawing/2014/main" id="{98D9C9A2-0976-4085-B0D6-0C73F5A05A0C}"/>
                </a:ext>
              </a:extLst>
            </p:cNvPr>
            <p:cNvSpPr>
              <a:spLocks/>
            </p:cNvSpPr>
            <p:nvPr/>
          </p:nvSpPr>
          <p:spPr bwMode="auto">
            <a:xfrm>
              <a:off x="8982075" y="3852303"/>
              <a:ext cx="617537" cy="296862"/>
            </a:xfrm>
            <a:custGeom>
              <a:avLst/>
              <a:gdLst>
                <a:gd name="T0" fmla="*/ 561995182 w 389"/>
                <a:gd name="T1" fmla="*/ 30241824 h 187"/>
                <a:gd name="T2" fmla="*/ 30241851 w 389"/>
                <a:gd name="T3" fmla="*/ 277216721 h 187"/>
                <a:gd name="T4" fmla="*/ 52924032 w 389"/>
                <a:gd name="T5" fmla="*/ 252015201 h 187"/>
                <a:gd name="T6" fmla="*/ 113407733 w 389"/>
                <a:gd name="T7" fmla="*/ 199091215 h 187"/>
                <a:gd name="T8" fmla="*/ 143649584 w 389"/>
                <a:gd name="T9" fmla="*/ 168849391 h 187"/>
                <a:gd name="T10" fmla="*/ 168851126 w 389"/>
                <a:gd name="T11" fmla="*/ 156249424 h 187"/>
                <a:gd name="T12" fmla="*/ 216733262 w 389"/>
                <a:gd name="T13" fmla="*/ 151209120 h 187"/>
                <a:gd name="T14" fmla="*/ 294858836 w 389"/>
                <a:gd name="T15" fmla="*/ 108365742 h 187"/>
                <a:gd name="T16" fmla="*/ 325100687 w 389"/>
                <a:gd name="T17" fmla="*/ 120967296 h 187"/>
                <a:gd name="T18" fmla="*/ 350302229 w 389"/>
                <a:gd name="T19" fmla="*/ 138607567 h 187"/>
                <a:gd name="T20" fmla="*/ 385584388 w 389"/>
                <a:gd name="T21" fmla="*/ 186491248 h 187"/>
                <a:gd name="T22" fmla="*/ 405745621 w 389"/>
                <a:gd name="T23" fmla="*/ 186491248 h 187"/>
                <a:gd name="T24" fmla="*/ 441027780 w 389"/>
                <a:gd name="T25" fmla="*/ 199091215 h 187"/>
                <a:gd name="T26" fmla="*/ 453627758 w 389"/>
                <a:gd name="T27" fmla="*/ 246974897 h 187"/>
                <a:gd name="T28" fmla="*/ 506551790 w 389"/>
                <a:gd name="T29" fmla="*/ 264615167 h 187"/>
                <a:gd name="T30" fmla="*/ 556954874 w 389"/>
                <a:gd name="T31" fmla="*/ 294856991 h 187"/>
                <a:gd name="T32" fmla="*/ 526713024 w 389"/>
                <a:gd name="T33" fmla="*/ 355340639 h 187"/>
                <a:gd name="T34" fmla="*/ 514111459 w 389"/>
                <a:gd name="T35" fmla="*/ 428425841 h 187"/>
                <a:gd name="T36" fmla="*/ 567035491 w 389"/>
                <a:gd name="T37" fmla="*/ 415824287 h 187"/>
                <a:gd name="T38" fmla="*/ 604837010 w 389"/>
                <a:gd name="T39" fmla="*/ 446066111 h 187"/>
                <a:gd name="T40" fmla="*/ 635078861 w 389"/>
                <a:gd name="T41" fmla="*/ 428425841 h 187"/>
                <a:gd name="T42" fmla="*/ 708164127 w 389"/>
                <a:gd name="T43" fmla="*/ 446066111 h 187"/>
                <a:gd name="T44" fmla="*/ 738405977 w 389"/>
                <a:gd name="T45" fmla="*/ 458667665 h 187"/>
                <a:gd name="T46" fmla="*/ 730844721 w 389"/>
                <a:gd name="T47" fmla="*/ 435985503 h 187"/>
                <a:gd name="T48" fmla="*/ 688002893 w 389"/>
                <a:gd name="T49" fmla="*/ 405743679 h 187"/>
                <a:gd name="T50" fmla="*/ 688002893 w 389"/>
                <a:gd name="T51" fmla="*/ 385582463 h 187"/>
                <a:gd name="T52" fmla="*/ 708164127 w 389"/>
                <a:gd name="T53" fmla="*/ 380542159 h 187"/>
                <a:gd name="T54" fmla="*/ 665320711 w 389"/>
                <a:gd name="T55" fmla="*/ 345260031 h 187"/>
                <a:gd name="T56" fmla="*/ 647680426 w 389"/>
                <a:gd name="T57" fmla="*/ 277216721 h 187"/>
                <a:gd name="T58" fmla="*/ 652720734 w 389"/>
                <a:gd name="T59" fmla="*/ 204131519 h 187"/>
                <a:gd name="T60" fmla="*/ 640119169 w 389"/>
                <a:gd name="T61" fmla="*/ 181450944 h 187"/>
                <a:gd name="T62" fmla="*/ 640119169 w 389"/>
                <a:gd name="T63" fmla="*/ 156249424 h 187"/>
                <a:gd name="T64" fmla="*/ 652720734 w 389"/>
                <a:gd name="T65" fmla="*/ 126007600 h 187"/>
                <a:gd name="T66" fmla="*/ 695562562 w 389"/>
                <a:gd name="T67" fmla="*/ 95765776 h 187"/>
                <a:gd name="T68" fmla="*/ 730844721 w 389"/>
                <a:gd name="T69" fmla="*/ 60483648 h 187"/>
                <a:gd name="T70" fmla="*/ 725804412 w 389"/>
                <a:gd name="T71" fmla="*/ 100806080 h 187"/>
                <a:gd name="T72" fmla="*/ 695562562 w 389"/>
                <a:gd name="T73" fmla="*/ 138607567 h 187"/>
                <a:gd name="T74" fmla="*/ 695562562 w 389"/>
                <a:gd name="T75" fmla="*/ 186491248 h 187"/>
                <a:gd name="T76" fmla="*/ 725804412 w 389"/>
                <a:gd name="T77" fmla="*/ 241934593 h 187"/>
                <a:gd name="T78" fmla="*/ 695562562 w 389"/>
                <a:gd name="T79" fmla="*/ 272176417 h 187"/>
                <a:gd name="T80" fmla="*/ 725804412 w 389"/>
                <a:gd name="T81" fmla="*/ 289816687 h 187"/>
                <a:gd name="T82" fmla="*/ 725804412 w 389"/>
                <a:gd name="T83" fmla="*/ 320058511 h 187"/>
                <a:gd name="T84" fmla="*/ 725804412 w 389"/>
                <a:gd name="T85" fmla="*/ 345260031 h 187"/>
                <a:gd name="T86" fmla="*/ 768647828 w 389"/>
                <a:gd name="T87" fmla="*/ 398184017 h 187"/>
                <a:gd name="T88" fmla="*/ 791328422 w 389"/>
                <a:gd name="T89" fmla="*/ 385582463 h 187"/>
                <a:gd name="T90" fmla="*/ 821570272 w 389"/>
                <a:gd name="T91" fmla="*/ 393143713 h 187"/>
                <a:gd name="T92" fmla="*/ 834171837 w 389"/>
                <a:gd name="T93" fmla="*/ 441025807 h 187"/>
                <a:gd name="T94" fmla="*/ 846771814 w 389"/>
                <a:gd name="T95" fmla="*/ 466227327 h 187"/>
                <a:gd name="T96" fmla="*/ 869453996 w 389"/>
                <a:gd name="T97" fmla="*/ 471267631 h 187"/>
                <a:gd name="T98" fmla="*/ 955139239 w 389"/>
                <a:gd name="T99" fmla="*/ 423385537 h 187"/>
                <a:gd name="T100" fmla="*/ 962698908 w 389"/>
                <a:gd name="T101" fmla="*/ 398184017 h 187"/>
                <a:gd name="T102" fmla="*/ 980340781 w 389"/>
                <a:gd name="T103" fmla="*/ 302418241 h 187"/>
                <a:gd name="T104" fmla="*/ 743446286 w 389"/>
                <a:gd name="T105" fmla="*/ 0 h 1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89" h="187">
                  <a:moveTo>
                    <a:pt x="295" y="0"/>
                  </a:moveTo>
                  <a:lnTo>
                    <a:pt x="223" y="12"/>
                  </a:lnTo>
                  <a:lnTo>
                    <a:pt x="0" y="55"/>
                  </a:lnTo>
                  <a:lnTo>
                    <a:pt x="12" y="110"/>
                  </a:lnTo>
                  <a:lnTo>
                    <a:pt x="16" y="103"/>
                  </a:lnTo>
                  <a:lnTo>
                    <a:pt x="21" y="100"/>
                  </a:lnTo>
                  <a:lnTo>
                    <a:pt x="38" y="81"/>
                  </a:lnTo>
                  <a:lnTo>
                    <a:pt x="45" y="79"/>
                  </a:lnTo>
                  <a:lnTo>
                    <a:pt x="50" y="69"/>
                  </a:lnTo>
                  <a:lnTo>
                    <a:pt x="57" y="67"/>
                  </a:lnTo>
                  <a:lnTo>
                    <a:pt x="62" y="57"/>
                  </a:lnTo>
                  <a:lnTo>
                    <a:pt x="67" y="62"/>
                  </a:lnTo>
                  <a:lnTo>
                    <a:pt x="77" y="64"/>
                  </a:lnTo>
                  <a:lnTo>
                    <a:pt x="86" y="60"/>
                  </a:lnTo>
                  <a:lnTo>
                    <a:pt x="91" y="52"/>
                  </a:lnTo>
                  <a:lnTo>
                    <a:pt x="117" y="43"/>
                  </a:lnTo>
                  <a:lnTo>
                    <a:pt x="122" y="48"/>
                  </a:lnTo>
                  <a:lnTo>
                    <a:pt x="129" y="48"/>
                  </a:lnTo>
                  <a:lnTo>
                    <a:pt x="137" y="45"/>
                  </a:lnTo>
                  <a:lnTo>
                    <a:pt x="139" y="55"/>
                  </a:lnTo>
                  <a:lnTo>
                    <a:pt x="144" y="55"/>
                  </a:lnTo>
                  <a:lnTo>
                    <a:pt x="153" y="74"/>
                  </a:lnTo>
                  <a:lnTo>
                    <a:pt x="161" y="74"/>
                  </a:lnTo>
                  <a:lnTo>
                    <a:pt x="165" y="76"/>
                  </a:lnTo>
                  <a:lnTo>
                    <a:pt x="175" y="79"/>
                  </a:lnTo>
                  <a:lnTo>
                    <a:pt x="170" y="86"/>
                  </a:lnTo>
                  <a:lnTo>
                    <a:pt x="180" y="98"/>
                  </a:lnTo>
                  <a:lnTo>
                    <a:pt x="194" y="98"/>
                  </a:lnTo>
                  <a:lnTo>
                    <a:pt x="201" y="105"/>
                  </a:lnTo>
                  <a:lnTo>
                    <a:pt x="213" y="110"/>
                  </a:lnTo>
                  <a:lnTo>
                    <a:pt x="221" y="117"/>
                  </a:lnTo>
                  <a:lnTo>
                    <a:pt x="218" y="125"/>
                  </a:lnTo>
                  <a:lnTo>
                    <a:pt x="209" y="141"/>
                  </a:lnTo>
                  <a:lnTo>
                    <a:pt x="201" y="158"/>
                  </a:lnTo>
                  <a:lnTo>
                    <a:pt x="204" y="170"/>
                  </a:lnTo>
                  <a:lnTo>
                    <a:pt x="216" y="170"/>
                  </a:lnTo>
                  <a:lnTo>
                    <a:pt x="225" y="165"/>
                  </a:lnTo>
                  <a:lnTo>
                    <a:pt x="235" y="175"/>
                  </a:lnTo>
                  <a:lnTo>
                    <a:pt x="240" y="177"/>
                  </a:lnTo>
                  <a:lnTo>
                    <a:pt x="240" y="173"/>
                  </a:lnTo>
                  <a:lnTo>
                    <a:pt x="252" y="170"/>
                  </a:lnTo>
                  <a:lnTo>
                    <a:pt x="264" y="173"/>
                  </a:lnTo>
                  <a:lnTo>
                    <a:pt x="281" y="177"/>
                  </a:lnTo>
                  <a:lnTo>
                    <a:pt x="290" y="182"/>
                  </a:lnTo>
                  <a:lnTo>
                    <a:pt x="293" y="182"/>
                  </a:lnTo>
                  <a:lnTo>
                    <a:pt x="293" y="177"/>
                  </a:lnTo>
                  <a:lnTo>
                    <a:pt x="290" y="173"/>
                  </a:lnTo>
                  <a:lnTo>
                    <a:pt x="283" y="161"/>
                  </a:lnTo>
                  <a:lnTo>
                    <a:pt x="273" y="161"/>
                  </a:lnTo>
                  <a:lnTo>
                    <a:pt x="273" y="158"/>
                  </a:lnTo>
                  <a:lnTo>
                    <a:pt x="273" y="153"/>
                  </a:lnTo>
                  <a:lnTo>
                    <a:pt x="276" y="153"/>
                  </a:lnTo>
                  <a:lnTo>
                    <a:pt x="281" y="151"/>
                  </a:lnTo>
                  <a:lnTo>
                    <a:pt x="271" y="146"/>
                  </a:lnTo>
                  <a:lnTo>
                    <a:pt x="264" y="137"/>
                  </a:lnTo>
                  <a:lnTo>
                    <a:pt x="259" y="117"/>
                  </a:lnTo>
                  <a:lnTo>
                    <a:pt x="257" y="110"/>
                  </a:lnTo>
                  <a:lnTo>
                    <a:pt x="254" y="98"/>
                  </a:lnTo>
                  <a:lnTo>
                    <a:pt x="259" y="81"/>
                  </a:lnTo>
                  <a:lnTo>
                    <a:pt x="257" y="74"/>
                  </a:lnTo>
                  <a:lnTo>
                    <a:pt x="254" y="72"/>
                  </a:lnTo>
                  <a:lnTo>
                    <a:pt x="254" y="67"/>
                  </a:lnTo>
                  <a:lnTo>
                    <a:pt x="254" y="62"/>
                  </a:lnTo>
                  <a:lnTo>
                    <a:pt x="257" y="57"/>
                  </a:lnTo>
                  <a:lnTo>
                    <a:pt x="259" y="50"/>
                  </a:lnTo>
                  <a:lnTo>
                    <a:pt x="273" y="40"/>
                  </a:lnTo>
                  <a:lnTo>
                    <a:pt x="276" y="38"/>
                  </a:lnTo>
                  <a:lnTo>
                    <a:pt x="281" y="24"/>
                  </a:lnTo>
                  <a:lnTo>
                    <a:pt x="290" y="24"/>
                  </a:lnTo>
                  <a:lnTo>
                    <a:pt x="293" y="28"/>
                  </a:lnTo>
                  <a:lnTo>
                    <a:pt x="288" y="40"/>
                  </a:lnTo>
                  <a:lnTo>
                    <a:pt x="283" y="48"/>
                  </a:lnTo>
                  <a:lnTo>
                    <a:pt x="276" y="55"/>
                  </a:lnTo>
                  <a:lnTo>
                    <a:pt x="273" y="64"/>
                  </a:lnTo>
                  <a:lnTo>
                    <a:pt x="276" y="74"/>
                  </a:lnTo>
                  <a:lnTo>
                    <a:pt x="283" y="76"/>
                  </a:lnTo>
                  <a:lnTo>
                    <a:pt x="288" y="96"/>
                  </a:lnTo>
                  <a:lnTo>
                    <a:pt x="288" y="100"/>
                  </a:lnTo>
                  <a:lnTo>
                    <a:pt x="276" y="108"/>
                  </a:lnTo>
                  <a:lnTo>
                    <a:pt x="278" y="110"/>
                  </a:lnTo>
                  <a:lnTo>
                    <a:pt x="288" y="115"/>
                  </a:lnTo>
                  <a:lnTo>
                    <a:pt x="290" y="117"/>
                  </a:lnTo>
                  <a:lnTo>
                    <a:pt x="288" y="127"/>
                  </a:lnTo>
                  <a:lnTo>
                    <a:pt x="290" y="132"/>
                  </a:lnTo>
                  <a:lnTo>
                    <a:pt x="288" y="137"/>
                  </a:lnTo>
                  <a:lnTo>
                    <a:pt x="293" y="149"/>
                  </a:lnTo>
                  <a:lnTo>
                    <a:pt x="305" y="158"/>
                  </a:lnTo>
                  <a:lnTo>
                    <a:pt x="312" y="158"/>
                  </a:lnTo>
                  <a:lnTo>
                    <a:pt x="314" y="153"/>
                  </a:lnTo>
                  <a:lnTo>
                    <a:pt x="321" y="153"/>
                  </a:lnTo>
                  <a:lnTo>
                    <a:pt x="326" y="156"/>
                  </a:lnTo>
                  <a:lnTo>
                    <a:pt x="324" y="163"/>
                  </a:lnTo>
                  <a:lnTo>
                    <a:pt x="331" y="175"/>
                  </a:lnTo>
                  <a:lnTo>
                    <a:pt x="331" y="180"/>
                  </a:lnTo>
                  <a:lnTo>
                    <a:pt x="336" y="185"/>
                  </a:lnTo>
                  <a:lnTo>
                    <a:pt x="345" y="185"/>
                  </a:lnTo>
                  <a:lnTo>
                    <a:pt x="345" y="187"/>
                  </a:lnTo>
                  <a:lnTo>
                    <a:pt x="353" y="177"/>
                  </a:lnTo>
                  <a:lnTo>
                    <a:pt x="379" y="168"/>
                  </a:lnTo>
                  <a:lnTo>
                    <a:pt x="382" y="165"/>
                  </a:lnTo>
                  <a:lnTo>
                    <a:pt x="382" y="158"/>
                  </a:lnTo>
                  <a:lnTo>
                    <a:pt x="389" y="122"/>
                  </a:lnTo>
                  <a:lnTo>
                    <a:pt x="389" y="120"/>
                  </a:lnTo>
                  <a:lnTo>
                    <a:pt x="336" y="132"/>
                  </a:lnTo>
                  <a:lnTo>
                    <a:pt x="295" y="0"/>
                  </a:lnTo>
                  <a:close/>
                </a:path>
              </a:pathLst>
            </a:custGeom>
            <a:solidFill>
              <a:schemeClr val="bg1">
                <a:lumMod val="75000"/>
              </a:schemeClr>
            </a:solidFill>
            <a:ln w="9525">
              <a:solidFill>
                <a:schemeClr val="bg1"/>
              </a:solidFill>
              <a:round/>
              <a:headEnd/>
              <a:tailEnd/>
            </a:ln>
            <a:extLst/>
          </p:spPr>
          <p:txBody>
            <a:bodyPr/>
            <a:lstStyle/>
            <a:p>
              <a:endParaRPr lang="en-US" dirty="0"/>
            </a:p>
          </p:txBody>
        </p:sp>
        <p:sp>
          <p:nvSpPr>
            <p:cNvPr id="54" name="Freeform 31">
              <a:extLst>
                <a:ext uri="{FF2B5EF4-FFF2-40B4-BE49-F238E27FC236}">
                  <a16:creationId xmlns:a16="http://schemas.microsoft.com/office/drawing/2014/main" id="{FB977201-CF35-41FA-B4EC-A0D13DA53C1B}"/>
                </a:ext>
              </a:extLst>
            </p:cNvPr>
            <p:cNvSpPr>
              <a:spLocks/>
            </p:cNvSpPr>
            <p:nvPr/>
          </p:nvSpPr>
          <p:spPr bwMode="auto">
            <a:xfrm>
              <a:off x="9798050" y="2360053"/>
              <a:ext cx="495300" cy="793750"/>
            </a:xfrm>
            <a:custGeom>
              <a:avLst/>
              <a:gdLst>
                <a:gd name="T0" fmla="*/ 151209375 w 312"/>
                <a:gd name="T1" fmla="*/ 1131550950 h 500"/>
                <a:gd name="T2" fmla="*/ 151209375 w 312"/>
                <a:gd name="T3" fmla="*/ 1161792825 h 500"/>
                <a:gd name="T4" fmla="*/ 191531875 w 312"/>
                <a:gd name="T5" fmla="*/ 1199594375 h 500"/>
                <a:gd name="T6" fmla="*/ 204133450 w 312"/>
                <a:gd name="T7" fmla="*/ 1217236263 h 500"/>
                <a:gd name="T8" fmla="*/ 229335013 w 312"/>
                <a:gd name="T9" fmla="*/ 1260078125 h 500"/>
                <a:gd name="T10" fmla="*/ 234375325 w 312"/>
                <a:gd name="T11" fmla="*/ 1222276575 h 500"/>
                <a:gd name="T12" fmla="*/ 259576888 w 312"/>
                <a:gd name="T13" fmla="*/ 1156752513 h 500"/>
                <a:gd name="T14" fmla="*/ 289818763 w 312"/>
                <a:gd name="T15" fmla="*/ 1088707500 h 500"/>
                <a:gd name="T16" fmla="*/ 277217188 w 312"/>
                <a:gd name="T17" fmla="*/ 1071067200 h 500"/>
                <a:gd name="T18" fmla="*/ 320060638 w 312"/>
                <a:gd name="T19" fmla="*/ 992941563 h 500"/>
                <a:gd name="T20" fmla="*/ 337700938 w 312"/>
                <a:gd name="T21" fmla="*/ 1023183438 h 500"/>
                <a:gd name="T22" fmla="*/ 350302513 w 312"/>
                <a:gd name="T23" fmla="*/ 1023183438 h 500"/>
                <a:gd name="T24" fmla="*/ 355342825 w 312"/>
                <a:gd name="T25" fmla="*/ 987901250 h 500"/>
                <a:gd name="T26" fmla="*/ 410786263 w 312"/>
                <a:gd name="T27" fmla="*/ 962699688 h 500"/>
                <a:gd name="T28" fmla="*/ 415826575 w 312"/>
                <a:gd name="T29" fmla="*/ 937498125 h 500"/>
                <a:gd name="T30" fmla="*/ 446068450 w 312"/>
                <a:gd name="T31" fmla="*/ 932457813 h 500"/>
                <a:gd name="T32" fmla="*/ 466229700 w 312"/>
                <a:gd name="T33" fmla="*/ 889615950 h 500"/>
                <a:gd name="T34" fmla="*/ 483870000 w 312"/>
                <a:gd name="T35" fmla="*/ 834172513 h 500"/>
                <a:gd name="T36" fmla="*/ 496471575 w 312"/>
                <a:gd name="T37" fmla="*/ 816530625 h 500"/>
                <a:gd name="T38" fmla="*/ 536794075 w 312"/>
                <a:gd name="T39" fmla="*/ 816530625 h 500"/>
                <a:gd name="T40" fmla="*/ 556955325 w 312"/>
                <a:gd name="T41" fmla="*/ 773688763 h 500"/>
                <a:gd name="T42" fmla="*/ 579635938 w 312"/>
                <a:gd name="T43" fmla="*/ 743446888 h 500"/>
                <a:gd name="T44" fmla="*/ 635079375 w 312"/>
                <a:gd name="T45" fmla="*/ 768648450 h 500"/>
                <a:gd name="T46" fmla="*/ 688003450 w 312"/>
                <a:gd name="T47" fmla="*/ 703124388 h 500"/>
                <a:gd name="T48" fmla="*/ 738406575 w 312"/>
                <a:gd name="T49" fmla="*/ 647680950 h 500"/>
                <a:gd name="T50" fmla="*/ 756046875 w 312"/>
                <a:gd name="T51" fmla="*/ 642640638 h 500"/>
                <a:gd name="T52" fmla="*/ 786288750 w 312"/>
                <a:gd name="T53" fmla="*/ 604837500 h 500"/>
                <a:gd name="T54" fmla="*/ 761087188 w 312"/>
                <a:gd name="T55" fmla="*/ 582156888 h 500"/>
                <a:gd name="T56" fmla="*/ 748487200 w 312"/>
                <a:gd name="T57" fmla="*/ 582156888 h 500"/>
                <a:gd name="T58" fmla="*/ 761087188 w 312"/>
                <a:gd name="T59" fmla="*/ 556955325 h 500"/>
                <a:gd name="T60" fmla="*/ 748487200 w 312"/>
                <a:gd name="T61" fmla="*/ 509071563 h 500"/>
                <a:gd name="T62" fmla="*/ 713205013 w 312"/>
                <a:gd name="T63" fmla="*/ 501511888 h 500"/>
                <a:gd name="T64" fmla="*/ 688003450 w 312"/>
                <a:gd name="T65" fmla="*/ 514111875 h 500"/>
                <a:gd name="T66" fmla="*/ 652721263 w 312"/>
                <a:gd name="T67" fmla="*/ 435987825 h 500"/>
                <a:gd name="T68" fmla="*/ 657761575 w 312"/>
                <a:gd name="T69" fmla="*/ 418345938 h 500"/>
                <a:gd name="T70" fmla="*/ 635079375 w 312"/>
                <a:gd name="T71" fmla="*/ 410786263 h 500"/>
                <a:gd name="T72" fmla="*/ 604837500 w 312"/>
                <a:gd name="T73" fmla="*/ 405745950 h 500"/>
                <a:gd name="T74" fmla="*/ 574595625 w 312"/>
                <a:gd name="T75" fmla="*/ 398184688 h 500"/>
                <a:gd name="T76" fmla="*/ 561995638 w 312"/>
                <a:gd name="T77" fmla="*/ 345262200 h 500"/>
                <a:gd name="T78" fmla="*/ 385584700 w 312"/>
                <a:gd name="T79" fmla="*/ 0 h 500"/>
                <a:gd name="T80" fmla="*/ 342741250 w 312"/>
                <a:gd name="T81" fmla="*/ 0 h 500"/>
                <a:gd name="T82" fmla="*/ 332660625 w 312"/>
                <a:gd name="T83" fmla="*/ 22682200 h 500"/>
                <a:gd name="T84" fmla="*/ 289818763 w 312"/>
                <a:gd name="T85" fmla="*/ 42843450 h 500"/>
                <a:gd name="T86" fmla="*/ 234375325 w 312"/>
                <a:gd name="T87" fmla="*/ 78125638 h 500"/>
                <a:gd name="T88" fmla="*/ 221773750 w 312"/>
                <a:gd name="T89" fmla="*/ 30241875 h 500"/>
                <a:gd name="T90" fmla="*/ 199093138 w 312"/>
                <a:gd name="T91" fmla="*/ 17641888 h 500"/>
                <a:gd name="T92" fmla="*/ 100806250 w 312"/>
                <a:gd name="T93" fmla="*/ 259576888 h 500"/>
                <a:gd name="T94" fmla="*/ 108367513 w 312"/>
                <a:gd name="T95" fmla="*/ 307459063 h 500"/>
                <a:gd name="T96" fmla="*/ 100806250 w 312"/>
                <a:gd name="T97" fmla="*/ 350302513 h 500"/>
                <a:gd name="T98" fmla="*/ 83165950 w 312"/>
                <a:gd name="T99" fmla="*/ 380544388 h 500"/>
                <a:gd name="T100" fmla="*/ 95765938 w 312"/>
                <a:gd name="T101" fmla="*/ 509071563 h 500"/>
                <a:gd name="T102" fmla="*/ 60483750 w 312"/>
                <a:gd name="T103" fmla="*/ 574595625 h 500"/>
                <a:gd name="T104" fmla="*/ 70564375 w 312"/>
                <a:gd name="T105" fmla="*/ 622479388 h 500"/>
                <a:gd name="T106" fmla="*/ 47883763 w 312"/>
                <a:gd name="T107" fmla="*/ 630039063 h 500"/>
                <a:gd name="T108" fmla="*/ 47883763 w 312"/>
                <a:gd name="T109" fmla="*/ 665321250 h 500"/>
                <a:gd name="T110" fmla="*/ 17641888 w 312"/>
                <a:gd name="T111" fmla="*/ 660280938 h 5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2" h="500">
                  <a:moveTo>
                    <a:pt x="0" y="269"/>
                  </a:moveTo>
                  <a:lnTo>
                    <a:pt x="60" y="449"/>
                  </a:lnTo>
                  <a:lnTo>
                    <a:pt x="62" y="452"/>
                  </a:lnTo>
                  <a:lnTo>
                    <a:pt x="60" y="461"/>
                  </a:lnTo>
                  <a:lnTo>
                    <a:pt x="62" y="464"/>
                  </a:lnTo>
                  <a:lnTo>
                    <a:pt x="76" y="476"/>
                  </a:lnTo>
                  <a:lnTo>
                    <a:pt x="79" y="476"/>
                  </a:lnTo>
                  <a:lnTo>
                    <a:pt x="81" y="483"/>
                  </a:lnTo>
                  <a:lnTo>
                    <a:pt x="81" y="485"/>
                  </a:lnTo>
                  <a:lnTo>
                    <a:pt x="91" y="500"/>
                  </a:lnTo>
                  <a:lnTo>
                    <a:pt x="91" y="497"/>
                  </a:lnTo>
                  <a:lnTo>
                    <a:pt x="93" y="485"/>
                  </a:lnTo>
                  <a:lnTo>
                    <a:pt x="96" y="473"/>
                  </a:lnTo>
                  <a:lnTo>
                    <a:pt x="103" y="459"/>
                  </a:lnTo>
                  <a:lnTo>
                    <a:pt x="105" y="440"/>
                  </a:lnTo>
                  <a:lnTo>
                    <a:pt x="115" y="432"/>
                  </a:lnTo>
                  <a:lnTo>
                    <a:pt x="115" y="428"/>
                  </a:lnTo>
                  <a:lnTo>
                    <a:pt x="110" y="425"/>
                  </a:lnTo>
                  <a:lnTo>
                    <a:pt x="108" y="413"/>
                  </a:lnTo>
                  <a:lnTo>
                    <a:pt x="127" y="394"/>
                  </a:lnTo>
                  <a:lnTo>
                    <a:pt x="129" y="396"/>
                  </a:lnTo>
                  <a:lnTo>
                    <a:pt x="134" y="406"/>
                  </a:lnTo>
                  <a:lnTo>
                    <a:pt x="136" y="408"/>
                  </a:lnTo>
                  <a:lnTo>
                    <a:pt x="139" y="406"/>
                  </a:lnTo>
                  <a:lnTo>
                    <a:pt x="139" y="396"/>
                  </a:lnTo>
                  <a:lnTo>
                    <a:pt x="141" y="392"/>
                  </a:lnTo>
                  <a:lnTo>
                    <a:pt x="156" y="389"/>
                  </a:lnTo>
                  <a:lnTo>
                    <a:pt x="163" y="382"/>
                  </a:lnTo>
                  <a:lnTo>
                    <a:pt x="163" y="375"/>
                  </a:lnTo>
                  <a:lnTo>
                    <a:pt x="165" y="372"/>
                  </a:lnTo>
                  <a:lnTo>
                    <a:pt x="172" y="372"/>
                  </a:lnTo>
                  <a:lnTo>
                    <a:pt x="177" y="370"/>
                  </a:lnTo>
                  <a:lnTo>
                    <a:pt x="180" y="365"/>
                  </a:lnTo>
                  <a:lnTo>
                    <a:pt x="185" y="353"/>
                  </a:lnTo>
                  <a:lnTo>
                    <a:pt x="182" y="341"/>
                  </a:lnTo>
                  <a:lnTo>
                    <a:pt x="192" y="331"/>
                  </a:lnTo>
                  <a:lnTo>
                    <a:pt x="192" y="324"/>
                  </a:lnTo>
                  <a:lnTo>
                    <a:pt x="197" y="324"/>
                  </a:lnTo>
                  <a:lnTo>
                    <a:pt x="209" y="327"/>
                  </a:lnTo>
                  <a:lnTo>
                    <a:pt x="213" y="324"/>
                  </a:lnTo>
                  <a:lnTo>
                    <a:pt x="216" y="317"/>
                  </a:lnTo>
                  <a:lnTo>
                    <a:pt x="221" y="307"/>
                  </a:lnTo>
                  <a:lnTo>
                    <a:pt x="225" y="307"/>
                  </a:lnTo>
                  <a:lnTo>
                    <a:pt x="230" y="295"/>
                  </a:lnTo>
                  <a:lnTo>
                    <a:pt x="242" y="295"/>
                  </a:lnTo>
                  <a:lnTo>
                    <a:pt x="252" y="305"/>
                  </a:lnTo>
                  <a:lnTo>
                    <a:pt x="264" y="283"/>
                  </a:lnTo>
                  <a:lnTo>
                    <a:pt x="273" y="279"/>
                  </a:lnTo>
                  <a:lnTo>
                    <a:pt x="288" y="264"/>
                  </a:lnTo>
                  <a:lnTo>
                    <a:pt x="293" y="257"/>
                  </a:lnTo>
                  <a:lnTo>
                    <a:pt x="295" y="255"/>
                  </a:lnTo>
                  <a:lnTo>
                    <a:pt x="300" y="255"/>
                  </a:lnTo>
                  <a:lnTo>
                    <a:pt x="307" y="250"/>
                  </a:lnTo>
                  <a:lnTo>
                    <a:pt x="312" y="240"/>
                  </a:lnTo>
                  <a:lnTo>
                    <a:pt x="309" y="235"/>
                  </a:lnTo>
                  <a:lnTo>
                    <a:pt x="302" y="231"/>
                  </a:lnTo>
                  <a:lnTo>
                    <a:pt x="302" y="233"/>
                  </a:lnTo>
                  <a:lnTo>
                    <a:pt x="297" y="231"/>
                  </a:lnTo>
                  <a:lnTo>
                    <a:pt x="300" y="223"/>
                  </a:lnTo>
                  <a:lnTo>
                    <a:pt x="302" y="221"/>
                  </a:lnTo>
                  <a:lnTo>
                    <a:pt x="302" y="216"/>
                  </a:lnTo>
                  <a:lnTo>
                    <a:pt x="297" y="202"/>
                  </a:lnTo>
                  <a:lnTo>
                    <a:pt x="288" y="197"/>
                  </a:lnTo>
                  <a:lnTo>
                    <a:pt x="283" y="199"/>
                  </a:lnTo>
                  <a:lnTo>
                    <a:pt x="281" y="202"/>
                  </a:lnTo>
                  <a:lnTo>
                    <a:pt x="273" y="204"/>
                  </a:lnTo>
                  <a:lnTo>
                    <a:pt x="266" y="202"/>
                  </a:lnTo>
                  <a:lnTo>
                    <a:pt x="259" y="173"/>
                  </a:lnTo>
                  <a:lnTo>
                    <a:pt x="261" y="170"/>
                  </a:lnTo>
                  <a:lnTo>
                    <a:pt x="261" y="166"/>
                  </a:lnTo>
                  <a:lnTo>
                    <a:pt x="259" y="163"/>
                  </a:lnTo>
                  <a:lnTo>
                    <a:pt x="252" y="163"/>
                  </a:lnTo>
                  <a:lnTo>
                    <a:pt x="249" y="166"/>
                  </a:lnTo>
                  <a:lnTo>
                    <a:pt x="240" y="161"/>
                  </a:lnTo>
                  <a:lnTo>
                    <a:pt x="233" y="161"/>
                  </a:lnTo>
                  <a:lnTo>
                    <a:pt x="228" y="158"/>
                  </a:lnTo>
                  <a:lnTo>
                    <a:pt x="223" y="142"/>
                  </a:lnTo>
                  <a:lnTo>
                    <a:pt x="223" y="137"/>
                  </a:lnTo>
                  <a:lnTo>
                    <a:pt x="187" y="21"/>
                  </a:lnTo>
                  <a:lnTo>
                    <a:pt x="153" y="0"/>
                  </a:lnTo>
                  <a:lnTo>
                    <a:pt x="144" y="0"/>
                  </a:lnTo>
                  <a:lnTo>
                    <a:pt x="136" y="0"/>
                  </a:lnTo>
                  <a:lnTo>
                    <a:pt x="134" y="5"/>
                  </a:lnTo>
                  <a:lnTo>
                    <a:pt x="132" y="9"/>
                  </a:lnTo>
                  <a:lnTo>
                    <a:pt x="127" y="9"/>
                  </a:lnTo>
                  <a:lnTo>
                    <a:pt x="115" y="17"/>
                  </a:lnTo>
                  <a:lnTo>
                    <a:pt x="98" y="29"/>
                  </a:lnTo>
                  <a:lnTo>
                    <a:pt x="93" y="31"/>
                  </a:lnTo>
                  <a:lnTo>
                    <a:pt x="86" y="24"/>
                  </a:lnTo>
                  <a:lnTo>
                    <a:pt x="88" y="12"/>
                  </a:lnTo>
                  <a:lnTo>
                    <a:pt x="86" y="7"/>
                  </a:lnTo>
                  <a:lnTo>
                    <a:pt x="79" y="7"/>
                  </a:lnTo>
                  <a:lnTo>
                    <a:pt x="67" y="12"/>
                  </a:lnTo>
                  <a:lnTo>
                    <a:pt x="40" y="103"/>
                  </a:lnTo>
                  <a:lnTo>
                    <a:pt x="38" y="115"/>
                  </a:lnTo>
                  <a:lnTo>
                    <a:pt x="43" y="122"/>
                  </a:lnTo>
                  <a:lnTo>
                    <a:pt x="45" y="132"/>
                  </a:lnTo>
                  <a:lnTo>
                    <a:pt x="40" y="139"/>
                  </a:lnTo>
                  <a:lnTo>
                    <a:pt x="38" y="144"/>
                  </a:lnTo>
                  <a:lnTo>
                    <a:pt x="33" y="151"/>
                  </a:lnTo>
                  <a:lnTo>
                    <a:pt x="43" y="190"/>
                  </a:lnTo>
                  <a:lnTo>
                    <a:pt x="38" y="202"/>
                  </a:lnTo>
                  <a:lnTo>
                    <a:pt x="38" y="211"/>
                  </a:lnTo>
                  <a:lnTo>
                    <a:pt x="24" y="228"/>
                  </a:lnTo>
                  <a:lnTo>
                    <a:pt x="24" y="235"/>
                  </a:lnTo>
                  <a:lnTo>
                    <a:pt x="28" y="247"/>
                  </a:lnTo>
                  <a:lnTo>
                    <a:pt x="26" y="250"/>
                  </a:lnTo>
                  <a:lnTo>
                    <a:pt x="19" y="250"/>
                  </a:lnTo>
                  <a:lnTo>
                    <a:pt x="21" y="259"/>
                  </a:lnTo>
                  <a:lnTo>
                    <a:pt x="19" y="264"/>
                  </a:lnTo>
                  <a:lnTo>
                    <a:pt x="14" y="264"/>
                  </a:lnTo>
                  <a:lnTo>
                    <a:pt x="7" y="262"/>
                  </a:lnTo>
                  <a:lnTo>
                    <a:pt x="0" y="269"/>
                  </a:lnTo>
                  <a:close/>
                </a:path>
              </a:pathLst>
            </a:custGeom>
            <a:solidFill>
              <a:schemeClr val="bg1">
                <a:lumMod val="75000"/>
              </a:schemeClr>
            </a:solidFill>
            <a:ln w="9525">
              <a:solidFill>
                <a:schemeClr val="bg1"/>
              </a:solidFill>
              <a:round/>
              <a:headEnd/>
              <a:tailEnd/>
            </a:ln>
            <a:extLst/>
          </p:spPr>
          <p:txBody>
            <a:bodyPr/>
            <a:lstStyle/>
            <a:p>
              <a:endParaRPr lang="en-US" dirty="0"/>
            </a:p>
          </p:txBody>
        </p:sp>
        <p:sp>
          <p:nvSpPr>
            <p:cNvPr id="61" name="Freeform 32">
              <a:extLst>
                <a:ext uri="{FF2B5EF4-FFF2-40B4-BE49-F238E27FC236}">
                  <a16:creationId xmlns:a16="http://schemas.microsoft.com/office/drawing/2014/main" id="{6114DC73-4553-45BA-B83F-6B0C42B67E1C}"/>
                </a:ext>
              </a:extLst>
            </p:cNvPr>
            <p:cNvSpPr>
              <a:spLocks/>
            </p:cNvSpPr>
            <p:nvPr/>
          </p:nvSpPr>
          <p:spPr bwMode="auto">
            <a:xfrm>
              <a:off x="8783637" y="3455428"/>
              <a:ext cx="792163" cy="511175"/>
            </a:xfrm>
            <a:custGeom>
              <a:avLst/>
              <a:gdLst>
                <a:gd name="T0" fmla="*/ 315020524 w 499"/>
                <a:gd name="T1" fmla="*/ 768648450 h 322"/>
                <a:gd name="T2" fmla="*/ 877014929 w 499"/>
                <a:gd name="T3" fmla="*/ 660280938 h 322"/>
                <a:gd name="T4" fmla="*/ 1058466293 w 499"/>
                <a:gd name="T5" fmla="*/ 630039063 h 322"/>
                <a:gd name="T6" fmla="*/ 1058466293 w 499"/>
                <a:gd name="T7" fmla="*/ 622479388 h 322"/>
                <a:gd name="T8" fmla="*/ 1071067876 w 499"/>
                <a:gd name="T9" fmla="*/ 622479388 h 322"/>
                <a:gd name="T10" fmla="*/ 1071067876 w 499"/>
                <a:gd name="T11" fmla="*/ 604837500 h 322"/>
                <a:gd name="T12" fmla="*/ 1088708187 w 499"/>
                <a:gd name="T13" fmla="*/ 587197200 h 322"/>
                <a:gd name="T14" fmla="*/ 1113909766 w 499"/>
                <a:gd name="T15" fmla="*/ 579635938 h 322"/>
                <a:gd name="T16" fmla="*/ 1131551664 w 499"/>
                <a:gd name="T17" fmla="*/ 587197200 h 322"/>
                <a:gd name="T18" fmla="*/ 1179433869 w 499"/>
                <a:gd name="T19" fmla="*/ 549394063 h 322"/>
                <a:gd name="T20" fmla="*/ 1184474185 w 499"/>
                <a:gd name="T21" fmla="*/ 519152188 h 322"/>
                <a:gd name="T22" fmla="*/ 1222277346 w 499"/>
                <a:gd name="T23" fmla="*/ 488910313 h 322"/>
                <a:gd name="T24" fmla="*/ 1252519241 w 499"/>
                <a:gd name="T25" fmla="*/ 471270013 h 322"/>
                <a:gd name="T26" fmla="*/ 1257559556 w 499"/>
                <a:gd name="T27" fmla="*/ 466229700 h 322"/>
                <a:gd name="T28" fmla="*/ 1227317662 w 499"/>
                <a:gd name="T29" fmla="*/ 441028138 h 322"/>
                <a:gd name="T30" fmla="*/ 1214716079 w 499"/>
                <a:gd name="T31" fmla="*/ 428426563 h 322"/>
                <a:gd name="T32" fmla="*/ 1197075768 w 499"/>
                <a:gd name="T33" fmla="*/ 423386250 h 322"/>
                <a:gd name="T34" fmla="*/ 1192035452 w 499"/>
                <a:gd name="T35" fmla="*/ 415826575 h 322"/>
                <a:gd name="T36" fmla="*/ 1174393554 w 499"/>
                <a:gd name="T37" fmla="*/ 405745950 h 322"/>
                <a:gd name="T38" fmla="*/ 1161793558 w 499"/>
                <a:gd name="T39" fmla="*/ 375504075 h 322"/>
                <a:gd name="T40" fmla="*/ 1136591980 w 499"/>
                <a:gd name="T41" fmla="*/ 375504075 h 322"/>
                <a:gd name="T42" fmla="*/ 1131551664 w 499"/>
                <a:gd name="T43" fmla="*/ 367942813 h 322"/>
                <a:gd name="T44" fmla="*/ 1131551664 w 499"/>
                <a:gd name="T45" fmla="*/ 320060638 h 322"/>
                <a:gd name="T46" fmla="*/ 1144151660 w 499"/>
                <a:gd name="T47" fmla="*/ 307459063 h 322"/>
                <a:gd name="T48" fmla="*/ 1136591980 w 499"/>
                <a:gd name="T49" fmla="*/ 284778450 h 322"/>
                <a:gd name="T50" fmla="*/ 1123990397 w 499"/>
                <a:gd name="T51" fmla="*/ 264617200 h 322"/>
                <a:gd name="T52" fmla="*/ 1123990397 w 499"/>
                <a:gd name="T53" fmla="*/ 259576888 h 322"/>
                <a:gd name="T54" fmla="*/ 1123990397 w 499"/>
                <a:gd name="T55" fmla="*/ 246975313 h 322"/>
                <a:gd name="T56" fmla="*/ 1149191975 w 499"/>
                <a:gd name="T57" fmla="*/ 224294700 h 322"/>
                <a:gd name="T58" fmla="*/ 1161793558 w 499"/>
                <a:gd name="T59" fmla="*/ 186491563 h 322"/>
                <a:gd name="T60" fmla="*/ 1161793558 w 499"/>
                <a:gd name="T61" fmla="*/ 173891575 h 322"/>
                <a:gd name="T62" fmla="*/ 1174393554 w 499"/>
                <a:gd name="T63" fmla="*/ 151209375 h 322"/>
                <a:gd name="T64" fmla="*/ 1184474185 w 499"/>
                <a:gd name="T65" fmla="*/ 143649700 h 322"/>
                <a:gd name="T66" fmla="*/ 1166833874 w 499"/>
                <a:gd name="T67" fmla="*/ 131048125 h 322"/>
                <a:gd name="T68" fmla="*/ 1118950081 w 499"/>
                <a:gd name="T69" fmla="*/ 126007813 h 322"/>
                <a:gd name="T70" fmla="*/ 1113909766 w 499"/>
                <a:gd name="T71" fmla="*/ 120967500 h 322"/>
                <a:gd name="T72" fmla="*/ 1106350086 w 499"/>
                <a:gd name="T73" fmla="*/ 113407825 h 322"/>
                <a:gd name="T74" fmla="*/ 1101309770 w 499"/>
                <a:gd name="T75" fmla="*/ 90725625 h 322"/>
                <a:gd name="T76" fmla="*/ 1071067876 w 499"/>
                <a:gd name="T77" fmla="*/ 40322500 h 322"/>
                <a:gd name="T78" fmla="*/ 1058466293 w 499"/>
                <a:gd name="T79" fmla="*/ 35282188 h 322"/>
                <a:gd name="T80" fmla="*/ 1053425977 w 499"/>
                <a:gd name="T81" fmla="*/ 30241875 h 322"/>
                <a:gd name="T82" fmla="*/ 1045866298 w 499"/>
                <a:gd name="T83" fmla="*/ 30241875 h 322"/>
                <a:gd name="T84" fmla="*/ 1040825982 w 499"/>
                <a:gd name="T85" fmla="*/ 22682200 h 322"/>
                <a:gd name="T86" fmla="*/ 1033264715 w 499"/>
                <a:gd name="T87" fmla="*/ 10080625 h 322"/>
                <a:gd name="T88" fmla="*/ 1015624404 w 499"/>
                <a:gd name="T89" fmla="*/ 0 h 322"/>
                <a:gd name="T90" fmla="*/ 151209470 w 499"/>
                <a:gd name="T91" fmla="*/ 173891575 h 322"/>
                <a:gd name="T92" fmla="*/ 133569159 w 499"/>
                <a:gd name="T93" fmla="*/ 100806250 h 322"/>
                <a:gd name="T94" fmla="*/ 90725682 w 499"/>
                <a:gd name="T95" fmla="*/ 143649700 h 322"/>
                <a:gd name="T96" fmla="*/ 78125687 w 499"/>
                <a:gd name="T97" fmla="*/ 151209375 h 322"/>
                <a:gd name="T98" fmla="*/ 73085371 w 499"/>
                <a:gd name="T99" fmla="*/ 143649700 h 322"/>
                <a:gd name="T100" fmla="*/ 65524104 w 499"/>
                <a:gd name="T101" fmla="*/ 143649700 h 322"/>
                <a:gd name="T102" fmla="*/ 52924108 w 499"/>
                <a:gd name="T103" fmla="*/ 168851263 h 322"/>
                <a:gd name="T104" fmla="*/ 17641899 w 499"/>
                <a:gd name="T105" fmla="*/ 204133450 h 322"/>
                <a:gd name="T106" fmla="*/ 0 w 499"/>
                <a:gd name="T107" fmla="*/ 216733438 h 322"/>
                <a:gd name="T108" fmla="*/ 65524104 w 499"/>
                <a:gd name="T109" fmla="*/ 569555313 h 322"/>
                <a:gd name="T110" fmla="*/ 103327265 w 499"/>
                <a:gd name="T111" fmla="*/ 811490313 h 322"/>
                <a:gd name="T112" fmla="*/ 315020524 w 499"/>
                <a:gd name="T113" fmla="*/ 768648450 h 3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99" h="322">
                  <a:moveTo>
                    <a:pt x="125" y="305"/>
                  </a:moveTo>
                  <a:lnTo>
                    <a:pt x="348" y="262"/>
                  </a:lnTo>
                  <a:lnTo>
                    <a:pt x="420" y="250"/>
                  </a:lnTo>
                  <a:lnTo>
                    <a:pt x="420" y="247"/>
                  </a:lnTo>
                  <a:lnTo>
                    <a:pt x="425" y="247"/>
                  </a:lnTo>
                  <a:lnTo>
                    <a:pt x="425" y="240"/>
                  </a:lnTo>
                  <a:lnTo>
                    <a:pt x="432" y="233"/>
                  </a:lnTo>
                  <a:lnTo>
                    <a:pt x="442" y="230"/>
                  </a:lnTo>
                  <a:lnTo>
                    <a:pt x="449" y="233"/>
                  </a:lnTo>
                  <a:lnTo>
                    <a:pt x="468" y="218"/>
                  </a:lnTo>
                  <a:lnTo>
                    <a:pt x="470" y="206"/>
                  </a:lnTo>
                  <a:lnTo>
                    <a:pt x="485" y="194"/>
                  </a:lnTo>
                  <a:lnTo>
                    <a:pt x="497" y="187"/>
                  </a:lnTo>
                  <a:lnTo>
                    <a:pt x="499" y="185"/>
                  </a:lnTo>
                  <a:lnTo>
                    <a:pt x="487" y="175"/>
                  </a:lnTo>
                  <a:lnTo>
                    <a:pt x="482" y="170"/>
                  </a:lnTo>
                  <a:lnTo>
                    <a:pt x="475" y="168"/>
                  </a:lnTo>
                  <a:lnTo>
                    <a:pt x="473" y="165"/>
                  </a:lnTo>
                  <a:lnTo>
                    <a:pt x="466" y="161"/>
                  </a:lnTo>
                  <a:lnTo>
                    <a:pt x="461" y="149"/>
                  </a:lnTo>
                  <a:lnTo>
                    <a:pt x="451" y="149"/>
                  </a:lnTo>
                  <a:lnTo>
                    <a:pt x="449" y="146"/>
                  </a:lnTo>
                  <a:lnTo>
                    <a:pt x="449" y="127"/>
                  </a:lnTo>
                  <a:lnTo>
                    <a:pt x="454" y="122"/>
                  </a:lnTo>
                  <a:lnTo>
                    <a:pt x="451" y="113"/>
                  </a:lnTo>
                  <a:lnTo>
                    <a:pt x="446" y="105"/>
                  </a:lnTo>
                  <a:lnTo>
                    <a:pt x="446" y="103"/>
                  </a:lnTo>
                  <a:lnTo>
                    <a:pt x="446" y="98"/>
                  </a:lnTo>
                  <a:lnTo>
                    <a:pt x="456" y="89"/>
                  </a:lnTo>
                  <a:lnTo>
                    <a:pt x="461" y="74"/>
                  </a:lnTo>
                  <a:lnTo>
                    <a:pt x="461" y="69"/>
                  </a:lnTo>
                  <a:lnTo>
                    <a:pt x="466" y="60"/>
                  </a:lnTo>
                  <a:lnTo>
                    <a:pt x="470" y="57"/>
                  </a:lnTo>
                  <a:lnTo>
                    <a:pt x="463" y="52"/>
                  </a:lnTo>
                  <a:lnTo>
                    <a:pt x="444" y="50"/>
                  </a:lnTo>
                  <a:lnTo>
                    <a:pt x="442" y="48"/>
                  </a:lnTo>
                  <a:lnTo>
                    <a:pt x="439" y="45"/>
                  </a:lnTo>
                  <a:lnTo>
                    <a:pt x="437" y="36"/>
                  </a:lnTo>
                  <a:lnTo>
                    <a:pt x="425" y="16"/>
                  </a:lnTo>
                  <a:lnTo>
                    <a:pt x="420" y="14"/>
                  </a:lnTo>
                  <a:lnTo>
                    <a:pt x="418" y="12"/>
                  </a:lnTo>
                  <a:lnTo>
                    <a:pt x="415" y="12"/>
                  </a:lnTo>
                  <a:lnTo>
                    <a:pt x="413" y="9"/>
                  </a:lnTo>
                  <a:lnTo>
                    <a:pt x="410" y="4"/>
                  </a:lnTo>
                  <a:lnTo>
                    <a:pt x="403" y="0"/>
                  </a:lnTo>
                  <a:lnTo>
                    <a:pt x="60" y="69"/>
                  </a:lnTo>
                  <a:lnTo>
                    <a:pt x="53" y="40"/>
                  </a:lnTo>
                  <a:lnTo>
                    <a:pt x="36" y="57"/>
                  </a:lnTo>
                  <a:lnTo>
                    <a:pt x="31" y="60"/>
                  </a:lnTo>
                  <a:lnTo>
                    <a:pt x="29" y="57"/>
                  </a:lnTo>
                  <a:lnTo>
                    <a:pt x="26" y="57"/>
                  </a:lnTo>
                  <a:lnTo>
                    <a:pt x="21" y="67"/>
                  </a:lnTo>
                  <a:lnTo>
                    <a:pt x="7" y="81"/>
                  </a:lnTo>
                  <a:lnTo>
                    <a:pt x="0" y="86"/>
                  </a:lnTo>
                  <a:lnTo>
                    <a:pt x="26" y="226"/>
                  </a:lnTo>
                  <a:lnTo>
                    <a:pt x="41" y="322"/>
                  </a:lnTo>
                  <a:lnTo>
                    <a:pt x="125" y="305"/>
                  </a:lnTo>
                  <a:close/>
                </a:path>
              </a:pathLst>
            </a:custGeom>
            <a:solidFill>
              <a:schemeClr val="bg1">
                <a:lumMod val="75000"/>
              </a:schemeClr>
            </a:solidFill>
            <a:ln w="9525">
              <a:solidFill>
                <a:schemeClr val="bg1"/>
              </a:solidFill>
              <a:round/>
              <a:headEnd/>
              <a:tailEnd/>
            </a:ln>
            <a:extLst/>
          </p:spPr>
          <p:txBody>
            <a:bodyPr/>
            <a:lstStyle/>
            <a:p>
              <a:endParaRPr lang="en-US" dirty="0"/>
            </a:p>
          </p:txBody>
        </p:sp>
        <p:sp>
          <p:nvSpPr>
            <p:cNvPr id="62" name="Freeform 35">
              <a:extLst>
                <a:ext uri="{FF2B5EF4-FFF2-40B4-BE49-F238E27FC236}">
                  <a16:creationId xmlns:a16="http://schemas.microsoft.com/office/drawing/2014/main" id="{C3CFB5F7-DFAA-4F86-8E94-1EFA7E6B1951}"/>
                </a:ext>
              </a:extLst>
            </p:cNvPr>
            <p:cNvSpPr>
              <a:spLocks/>
            </p:cNvSpPr>
            <p:nvPr/>
          </p:nvSpPr>
          <p:spPr bwMode="auto">
            <a:xfrm>
              <a:off x="9652000" y="3170164"/>
              <a:ext cx="446087" cy="233362"/>
            </a:xfrm>
            <a:custGeom>
              <a:avLst/>
              <a:gdLst>
                <a:gd name="T0" fmla="*/ 146168899 w 281"/>
                <a:gd name="T1" fmla="*/ 128526900 h 147"/>
                <a:gd name="T2" fmla="*/ 375503654 w 281"/>
                <a:gd name="T3" fmla="*/ 60483620 h 147"/>
                <a:gd name="T4" fmla="*/ 393143934 w 281"/>
                <a:gd name="T5" fmla="*/ 60483620 h 147"/>
                <a:gd name="T6" fmla="*/ 393143934 w 281"/>
                <a:gd name="T7" fmla="*/ 42841771 h 147"/>
                <a:gd name="T8" fmla="*/ 423385775 w 281"/>
                <a:gd name="T9" fmla="*/ 7559659 h 147"/>
                <a:gd name="T10" fmla="*/ 453627617 w 281"/>
                <a:gd name="T11" fmla="*/ 7559659 h 147"/>
                <a:gd name="T12" fmla="*/ 491430712 w 281"/>
                <a:gd name="T13" fmla="*/ 60483620 h 147"/>
                <a:gd name="T14" fmla="*/ 491430712 w 281"/>
                <a:gd name="T15" fmla="*/ 85685129 h 147"/>
                <a:gd name="T16" fmla="*/ 466229177 w 281"/>
                <a:gd name="T17" fmla="*/ 115926939 h 147"/>
                <a:gd name="T18" fmla="*/ 461188871 w 281"/>
                <a:gd name="T19" fmla="*/ 158768710 h 147"/>
                <a:gd name="T20" fmla="*/ 514111299 w 281"/>
                <a:gd name="T21" fmla="*/ 176410560 h 147"/>
                <a:gd name="T22" fmla="*/ 569554674 w 281"/>
                <a:gd name="T23" fmla="*/ 241934482 h 147"/>
                <a:gd name="T24" fmla="*/ 635078663 w 281"/>
                <a:gd name="T25" fmla="*/ 267135990 h 147"/>
                <a:gd name="T26" fmla="*/ 685481732 w 281"/>
                <a:gd name="T27" fmla="*/ 224292632 h 147"/>
                <a:gd name="T28" fmla="*/ 655239891 w 281"/>
                <a:gd name="T29" fmla="*/ 199091123 h 147"/>
                <a:gd name="T30" fmla="*/ 630038356 w 281"/>
                <a:gd name="T31" fmla="*/ 176410560 h 147"/>
                <a:gd name="T32" fmla="*/ 660280197 w 281"/>
                <a:gd name="T33" fmla="*/ 176410560 h 147"/>
                <a:gd name="T34" fmla="*/ 708163906 w 281"/>
                <a:gd name="T35" fmla="*/ 267135990 h 147"/>
                <a:gd name="T36" fmla="*/ 690522039 w 281"/>
                <a:gd name="T37" fmla="*/ 279735951 h 147"/>
                <a:gd name="T38" fmla="*/ 630038356 w 281"/>
                <a:gd name="T39" fmla="*/ 309977761 h 147"/>
                <a:gd name="T40" fmla="*/ 587196542 w 281"/>
                <a:gd name="T41" fmla="*/ 340219571 h 147"/>
                <a:gd name="T42" fmla="*/ 582156235 w 281"/>
                <a:gd name="T43" fmla="*/ 322579309 h 147"/>
                <a:gd name="T44" fmla="*/ 569554674 w 281"/>
                <a:gd name="T45" fmla="*/ 297377800 h 147"/>
                <a:gd name="T46" fmla="*/ 526712860 w 281"/>
                <a:gd name="T47" fmla="*/ 362901722 h 147"/>
                <a:gd name="T48" fmla="*/ 504030685 w 281"/>
                <a:gd name="T49" fmla="*/ 352821119 h 147"/>
                <a:gd name="T50" fmla="*/ 491430712 w 281"/>
                <a:gd name="T51" fmla="*/ 345259873 h 147"/>
                <a:gd name="T52" fmla="*/ 473788844 w 281"/>
                <a:gd name="T53" fmla="*/ 327619611 h 147"/>
                <a:gd name="T54" fmla="*/ 435987336 w 281"/>
                <a:gd name="T55" fmla="*/ 309977761 h 147"/>
                <a:gd name="T56" fmla="*/ 413305162 w 281"/>
                <a:gd name="T57" fmla="*/ 279735951 h 147"/>
                <a:gd name="T58" fmla="*/ 327619945 w 281"/>
                <a:gd name="T59" fmla="*/ 272176292 h 147"/>
                <a:gd name="T60" fmla="*/ 146168899 w 281"/>
                <a:gd name="T61" fmla="*/ 327619611 h 147"/>
                <a:gd name="T62" fmla="*/ 128528618 w 281"/>
                <a:gd name="T63" fmla="*/ 322579309 h 147"/>
                <a:gd name="T64" fmla="*/ 0 w 281"/>
                <a:gd name="T65" fmla="*/ 345259873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1" h="147">
                  <a:moveTo>
                    <a:pt x="0" y="63"/>
                  </a:moveTo>
                  <a:lnTo>
                    <a:pt x="58" y="51"/>
                  </a:lnTo>
                  <a:lnTo>
                    <a:pt x="149" y="29"/>
                  </a:lnTo>
                  <a:lnTo>
                    <a:pt x="149" y="24"/>
                  </a:lnTo>
                  <a:lnTo>
                    <a:pt x="152" y="22"/>
                  </a:lnTo>
                  <a:lnTo>
                    <a:pt x="156" y="24"/>
                  </a:lnTo>
                  <a:lnTo>
                    <a:pt x="156" y="22"/>
                  </a:lnTo>
                  <a:lnTo>
                    <a:pt x="156" y="17"/>
                  </a:lnTo>
                  <a:lnTo>
                    <a:pt x="164" y="15"/>
                  </a:lnTo>
                  <a:lnTo>
                    <a:pt x="168" y="3"/>
                  </a:lnTo>
                  <a:lnTo>
                    <a:pt x="176" y="0"/>
                  </a:lnTo>
                  <a:lnTo>
                    <a:pt x="180" y="3"/>
                  </a:lnTo>
                  <a:lnTo>
                    <a:pt x="183" y="17"/>
                  </a:lnTo>
                  <a:lnTo>
                    <a:pt x="195" y="24"/>
                  </a:lnTo>
                  <a:lnTo>
                    <a:pt x="197" y="29"/>
                  </a:lnTo>
                  <a:lnTo>
                    <a:pt x="195" y="34"/>
                  </a:lnTo>
                  <a:lnTo>
                    <a:pt x="190" y="36"/>
                  </a:lnTo>
                  <a:lnTo>
                    <a:pt x="185" y="46"/>
                  </a:lnTo>
                  <a:lnTo>
                    <a:pt x="183" y="58"/>
                  </a:lnTo>
                  <a:lnTo>
                    <a:pt x="183" y="63"/>
                  </a:lnTo>
                  <a:lnTo>
                    <a:pt x="195" y="63"/>
                  </a:lnTo>
                  <a:lnTo>
                    <a:pt x="204" y="70"/>
                  </a:lnTo>
                  <a:lnTo>
                    <a:pt x="221" y="87"/>
                  </a:lnTo>
                  <a:lnTo>
                    <a:pt x="226" y="96"/>
                  </a:lnTo>
                  <a:lnTo>
                    <a:pt x="233" y="106"/>
                  </a:lnTo>
                  <a:lnTo>
                    <a:pt x="252" y="106"/>
                  </a:lnTo>
                  <a:lnTo>
                    <a:pt x="264" y="101"/>
                  </a:lnTo>
                  <a:lnTo>
                    <a:pt x="272" y="89"/>
                  </a:lnTo>
                  <a:lnTo>
                    <a:pt x="267" y="87"/>
                  </a:lnTo>
                  <a:lnTo>
                    <a:pt x="260" y="79"/>
                  </a:lnTo>
                  <a:lnTo>
                    <a:pt x="250" y="75"/>
                  </a:lnTo>
                  <a:lnTo>
                    <a:pt x="250" y="70"/>
                  </a:lnTo>
                  <a:lnTo>
                    <a:pt x="257" y="70"/>
                  </a:lnTo>
                  <a:lnTo>
                    <a:pt x="262" y="70"/>
                  </a:lnTo>
                  <a:lnTo>
                    <a:pt x="274" y="89"/>
                  </a:lnTo>
                  <a:lnTo>
                    <a:pt x="281" y="106"/>
                  </a:lnTo>
                  <a:lnTo>
                    <a:pt x="281" y="115"/>
                  </a:lnTo>
                  <a:lnTo>
                    <a:pt x="274" y="111"/>
                  </a:lnTo>
                  <a:lnTo>
                    <a:pt x="264" y="118"/>
                  </a:lnTo>
                  <a:lnTo>
                    <a:pt x="250" y="123"/>
                  </a:lnTo>
                  <a:lnTo>
                    <a:pt x="238" y="135"/>
                  </a:lnTo>
                  <a:lnTo>
                    <a:pt x="233" y="135"/>
                  </a:lnTo>
                  <a:lnTo>
                    <a:pt x="231" y="132"/>
                  </a:lnTo>
                  <a:lnTo>
                    <a:pt x="231" y="128"/>
                  </a:lnTo>
                  <a:lnTo>
                    <a:pt x="228" y="118"/>
                  </a:lnTo>
                  <a:lnTo>
                    <a:pt x="226" y="118"/>
                  </a:lnTo>
                  <a:lnTo>
                    <a:pt x="219" y="132"/>
                  </a:lnTo>
                  <a:lnTo>
                    <a:pt x="209" y="144"/>
                  </a:lnTo>
                  <a:lnTo>
                    <a:pt x="204" y="147"/>
                  </a:lnTo>
                  <a:lnTo>
                    <a:pt x="200" y="140"/>
                  </a:lnTo>
                  <a:lnTo>
                    <a:pt x="200" y="137"/>
                  </a:lnTo>
                  <a:lnTo>
                    <a:pt x="195" y="137"/>
                  </a:lnTo>
                  <a:lnTo>
                    <a:pt x="195" y="135"/>
                  </a:lnTo>
                  <a:lnTo>
                    <a:pt x="188" y="130"/>
                  </a:lnTo>
                  <a:lnTo>
                    <a:pt x="188" y="128"/>
                  </a:lnTo>
                  <a:lnTo>
                    <a:pt x="173" y="123"/>
                  </a:lnTo>
                  <a:lnTo>
                    <a:pt x="168" y="113"/>
                  </a:lnTo>
                  <a:lnTo>
                    <a:pt x="164" y="111"/>
                  </a:lnTo>
                  <a:lnTo>
                    <a:pt x="161" y="101"/>
                  </a:lnTo>
                  <a:lnTo>
                    <a:pt x="130" y="108"/>
                  </a:lnTo>
                  <a:lnTo>
                    <a:pt x="58" y="128"/>
                  </a:lnTo>
                  <a:lnTo>
                    <a:pt x="58" y="130"/>
                  </a:lnTo>
                  <a:lnTo>
                    <a:pt x="56" y="132"/>
                  </a:lnTo>
                  <a:lnTo>
                    <a:pt x="51" y="128"/>
                  </a:lnTo>
                  <a:lnTo>
                    <a:pt x="3" y="140"/>
                  </a:lnTo>
                  <a:lnTo>
                    <a:pt x="0" y="137"/>
                  </a:lnTo>
                  <a:lnTo>
                    <a:pt x="0" y="63"/>
                  </a:lnTo>
                  <a:close/>
                </a:path>
              </a:pathLst>
            </a:custGeom>
            <a:solidFill>
              <a:schemeClr val="bg1">
                <a:lumMod val="75000"/>
              </a:schemeClr>
            </a:solidFill>
            <a:ln w="9525">
              <a:solidFill>
                <a:schemeClr val="bg1"/>
              </a:solidFill>
              <a:round/>
              <a:headEnd/>
              <a:tailEnd/>
            </a:ln>
            <a:extLst/>
          </p:spPr>
          <p:txBody>
            <a:bodyPr/>
            <a:lstStyle/>
            <a:p>
              <a:endParaRPr lang="en-US" dirty="0"/>
            </a:p>
          </p:txBody>
        </p:sp>
        <p:sp>
          <p:nvSpPr>
            <p:cNvPr id="63" name="Freeform 36">
              <a:extLst>
                <a:ext uri="{FF2B5EF4-FFF2-40B4-BE49-F238E27FC236}">
                  <a16:creationId xmlns:a16="http://schemas.microsoft.com/office/drawing/2014/main" id="{CDCE9A72-3216-4048-B516-135E30403F2F}"/>
                </a:ext>
              </a:extLst>
            </p:cNvPr>
            <p:cNvSpPr>
              <a:spLocks/>
            </p:cNvSpPr>
            <p:nvPr/>
          </p:nvSpPr>
          <p:spPr bwMode="auto">
            <a:xfrm>
              <a:off x="9858375" y="3336365"/>
              <a:ext cx="117475" cy="130175"/>
            </a:xfrm>
            <a:custGeom>
              <a:avLst/>
              <a:gdLst>
                <a:gd name="T0" fmla="*/ 0 w 74"/>
                <a:gd name="T1" fmla="*/ 17641888 h 82"/>
                <a:gd name="T2" fmla="*/ 47883763 w 74"/>
                <a:gd name="T3" fmla="*/ 168851263 h 82"/>
                <a:gd name="T4" fmla="*/ 42843450 w 74"/>
                <a:gd name="T5" fmla="*/ 181451250 h 82"/>
                <a:gd name="T6" fmla="*/ 35282188 w 74"/>
                <a:gd name="T7" fmla="*/ 194052825 h 82"/>
                <a:gd name="T8" fmla="*/ 35282188 w 74"/>
                <a:gd name="T9" fmla="*/ 199093138 h 82"/>
                <a:gd name="T10" fmla="*/ 42843450 w 74"/>
                <a:gd name="T11" fmla="*/ 206652813 h 82"/>
                <a:gd name="T12" fmla="*/ 47883763 w 74"/>
                <a:gd name="T13" fmla="*/ 206652813 h 82"/>
                <a:gd name="T14" fmla="*/ 90725625 w 74"/>
                <a:gd name="T15" fmla="*/ 181451250 h 82"/>
                <a:gd name="T16" fmla="*/ 115927188 w 74"/>
                <a:gd name="T17" fmla="*/ 158770638 h 82"/>
                <a:gd name="T18" fmla="*/ 115927188 w 74"/>
                <a:gd name="T19" fmla="*/ 146169063 h 82"/>
                <a:gd name="T20" fmla="*/ 103327200 w 74"/>
                <a:gd name="T21" fmla="*/ 133569075 h 82"/>
                <a:gd name="T22" fmla="*/ 103327200 w 74"/>
                <a:gd name="T23" fmla="*/ 108367513 h 82"/>
                <a:gd name="T24" fmla="*/ 120967500 w 74"/>
                <a:gd name="T25" fmla="*/ 90725625 h 82"/>
                <a:gd name="T26" fmla="*/ 126007813 w 74"/>
                <a:gd name="T27" fmla="*/ 98286888 h 82"/>
                <a:gd name="T28" fmla="*/ 126007813 w 74"/>
                <a:gd name="T29" fmla="*/ 108367513 h 82"/>
                <a:gd name="T30" fmla="*/ 126007813 w 74"/>
                <a:gd name="T31" fmla="*/ 146169063 h 82"/>
                <a:gd name="T32" fmla="*/ 133569075 w 74"/>
                <a:gd name="T33" fmla="*/ 151209375 h 82"/>
                <a:gd name="T34" fmla="*/ 146169063 w 74"/>
                <a:gd name="T35" fmla="*/ 151209375 h 82"/>
                <a:gd name="T36" fmla="*/ 146169063 w 74"/>
                <a:gd name="T37" fmla="*/ 133569075 h 82"/>
                <a:gd name="T38" fmla="*/ 156249688 w 74"/>
                <a:gd name="T39" fmla="*/ 133569075 h 82"/>
                <a:gd name="T40" fmla="*/ 168851263 w 74"/>
                <a:gd name="T41" fmla="*/ 120967500 h 82"/>
                <a:gd name="T42" fmla="*/ 186491563 w 74"/>
                <a:gd name="T43" fmla="*/ 115927188 h 82"/>
                <a:gd name="T44" fmla="*/ 186491563 w 74"/>
                <a:gd name="T45" fmla="*/ 115927188 h 82"/>
                <a:gd name="T46" fmla="*/ 176410938 w 74"/>
                <a:gd name="T47" fmla="*/ 98286888 h 82"/>
                <a:gd name="T48" fmla="*/ 176410938 w 74"/>
                <a:gd name="T49" fmla="*/ 90725625 h 82"/>
                <a:gd name="T50" fmla="*/ 163810950 w 74"/>
                <a:gd name="T51" fmla="*/ 90725625 h 82"/>
                <a:gd name="T52" fmla="*/ 163810950 w 74"/>
                <a:gd name="T53" fmla="*/ 85685313 h 82"/>
                <a:gd name="T54" fmla="*/ 146169063 w 74"/>
                <a:gd name="T55" fmla="*/ 73085325 h 82"/>
                <a:gd name="T56" fmla="*/ 146169063 w 74"/>
                <a:gd name="T57" fmla="*/ 68045013 h 82"/>
                <a:gd name="T58" fmla="*/ 108367513 w 74"/>
                <a:gd name="T59" fmla="*/ 55443438 h 82"/>
                <a:gd name="T60" fmla="*/ 95765938 w 74"/>
                <a:gd name="T61" fmla="*/ 30241875 h 82"/>
                <a:gd name="T62" fmla="*/ 85685313 w 74"/>
                <a:gd name="T63" fmla="*/ 25201563 h 82"/>
                <a:gd name="T64" fmla="*/ 78125638 w 74"/>
                <a:gd name="T65" fmla="*/ 0 h 82"/>
                <a:gd name="T66" fmla="*/ 0 w 74"/>
                <a:gd name="T67" fmla="*/ 17641888 h 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4" h="82">
                  <a:moveTo>
                    <a:pt x="0" y="7"/>
                  </a:moveTo>
                  <a:lnTo>
                    <a:pt x="19" y="67"/>
                  </a:lnTo>
                  <a:lnTo>
                    <a:pt x="17" y="72"/>
                  </a:lnTo>
                  <a:lnTo>
                    <a:pt x="14" y="77"/>
                  </a:lnTo>
                  <a:lnTo>
                    <a:pt x="14" y="79"/>
                  </a:lnTo>
                  <a:lnTo>
                    <a:pt x="17" y="82"/>
                  </a:lnTo>
                  <a:lnTo>
                    <a:pt x="19" y="82"/>
                  </a:lnTo>
                  <a:lnTo>
                    <a:pt x="36" y="72"/>
                  </a:lnTo>
                  <a:lnTo>
                    <a:pt x="46" y="63"/>
                  </a:lnTo>
                  <a:lnTo>
                    <a:pt x="46" y="58"/>
                  </a:lnTo>
                  <a:lnTo>
                    <a:pt x="41" y="53"/>
                  </a:lnTo>
                  <a:lnTo>
                    <a:pt x="41" y="43"/>
                  </a:lnTo>
                  <a:lnTo>
                    <a:pt x="48" y="36"/>
                  </a:lnTo>
                  <a:lnTo>
                    <a:pt x="50" y="39"/>
                  </a:lnTo>
                  <a:lnTo>
                    <a:pt x="50" y="43"/>
                  </a:lnTo>
                  <a:lnTo>
                    <a:pt x="50" y="58"/>
                  </a:lnTo>
                  <a:lnTo>
                    <a:pt x="53" y="60"/>
                  </a:lnTo>
                  <a:lnTo>
                    <a:pt x="58" y="60"/>
                  </a:lnTo>
                  <a:lnTo>
                    <a:pt x="58" y="53"/>
                  </a:lnTo>
                  <a:lnTo>
                    <a:pt x="62" y="53"/>
                  </a:lnTo>
                  <a:lnTo>
                    <a:pt x="67" y="48"/>
                  </a:lnTo>
                  <a:lnTo>
                    <a:pt x="74" y="46"/>
                  </a:lnTo>
                  <a:lnTo>
                    <a:pt x="70" y="39"/>
                  </a:lnTo>
                  <a:lnTo>
                    <a:pt x="70" y="36"/>
                  </a:lnTo>
                  <a:lnTo>
                    <a:pt x="65" y="36"/>
                  </a:lnTo>
                  <a:lnTo>
                    <a:pt x="65" y="34"/>
                  </a:lnTo>
                  <a:lnTo>
                    <a:pt x="58" y="29"/>
                  </a:lnTo>
                  <a:lnTo>
                    <a:pt x="58" y="27"/>
                  </a:lnTo>
                  <a:lnTo>
                    <a:pt x="43" y="22"/>
                  </a:lnTo>
                  <a:lnTo>
                    <a:pt x="38" y="12"/>
                  </a:lnTo>
                  <a:lnTo>
                    <a:pt x="34" y="10"/>
                  </a:lnTo>
                  <a:lnTo>
                    <a:pt x="31" y="0"/>
                  </a:lnTo>
                  <a:lnTo>
                    <a:pt x="0" y="7"/>
                  </a:lnTo>
                  <a:close/>
                </a:path>
              </a:pathLst>
            </a:custGeom>
            <a:solidFill>
              <a:srgbClr val="C2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 name="Freeform 37">
              <a:extLst>
                <a:ext uri="{FF2B5EF4-FFF2-40B4-BE49-F238E27FC236}">
                  <a16:creationId xmlns:a16="http://schemas.microsoft.com/office/drawing/2014/main" id="{1E169837-903D-418F-BCC8-CE030AE66094}"/>
                </a:ext>
              </a:extLst>
            </p:cNvPr>
            <p:cNvSpPr>
              <a:spLocks/>
            </p:cNvSpPr>
            <p:nvPr/>
          </p:nvSpPr>
          <p:spPr bwMode="auto">
            <a:xfrm>
              <a:off x="9656762" y="3347479"/>
              <a:ext cx="231775" cy="228600"/>
            </a:xfrm>
            <a:custGeom>
              <a:avLst/>
              <a:gdLst>
                <a:gd name="T0" fmla="*/ 0 w 146"/>
                <a:gd name="T1" fmla="*/ 80645000 h 144"/>
                <a:gd name="T2" fmla="*/ 120967500 w 146"/>
                <a:gd name="T3" fmla="*/ 50403125 h 144"/>
                <a:gd name="T4" fmla="*/ 133569075 w 146"/>
                <a:gd name="T5" fmla="*/ 60483750 h 144"/>
                <a:gd name="T6" fmla="*/ 138609388 w 146"/>
                <a:gd name="T7" fmla="*/ 55443438 h 144"/>
                <a:gd name="T8" fmla="*/ 138609388 w 146"/>
                <a:gd name="T9" fmla="*/ 50403125 h 144"/>
                <a:gd name="T10" fmla="*/ 320060638 w 146"/>
                <a:gd name="T11" fmla="*/ 0 h 144"/>
                <a:gd name="T12" fmla="*/ 367942813 w 146"/>
                <a:gd name="T13" fmla="*/ 151209375 h 144"/>
                <a:gd name="T14" fmla="*/ 362902500 w 146"/>
                <a:gd name="T15" fmla="*/ 163810950 h 144"/>
                <a:gd name="T16" fmla="*/ 355342825 w 146"/>
                <a:gd name="T17" fmla="*/ 176410938 h 144"/>
                <a:gd name="T18" fmla="*/ 355342825 w 146"/>
                <a:gd name="T19" fmla="*/ 181451250 h 144"/>
                <a:gd name="T20" fmla="*/ 362902500 w 146"/>
                <a:gd name="T21" fmla="*/ 189012513 h 144"/>
                <a:gd name="T22" fmla="*/ 337700938 w 146"/>
                <a:gd name="T23" fmla="*/ 194052825 h 144"/>
                <a:gd name="T24" fmla="*/ 277217188 w 146"/>
                <a:gd name="T25" fmla="*/ 219254388 h 144"/>
                <a:gd name="T26" fmla="*/ 259576888 w 146"/>
                <a:gd name="T27" fmla="*/ 211693125 h 144"/>
                <a:gd name="T28" fmla="*/ 254536575 w 146"/>
                <a:gd name="T29" fmla="*/ 219254388 h 144"/>
                <a:gd name="T30" fmla="*/ 254536575 w 146"/>
                <a:gd name="T31" fmla="*/ 231854375 h 144"/>
                <a:gd name="T32" fmla="*/ 246975313 w 146"/>
                <a:gd name="T33" fmla="*/ 236894688 h 144"/>
                <a:gd name="T34" fmla="*/ 211693125 w 146"/>
                <a:gd name="T35" fmla="*/ 241935000 h 144"/>
                <a:gd name="T36" fmla="*/ 156249688 w 146"/>
                <a:gd name="T37" fmla="*/ 262096250 h 144"/>
                <a:gd name="T38" fmla="*/ 151209375 w 146"/>
                <a:gd name="T39" fmla="*/ 254536575 h 144"/>
                <a:gd name="T40" fmla="*/ 126007813 w 146"/>
                <a:gd name="T41" fmla="*/ 292338125 h 144"/>
                <a:gd name="T42" fmla="*/ 52924075 w 146"/>
                <a:gd name="T43" fmla="*/ 345262200 h 144"/>
                <a:gd name="T44" fmla="*/ 22682200 w 146"/>
                <a:gd name="T45" fmla="*/ 362902500 h 144"/>
                <a:gd name="T46" fmla="*/ 5040313 w 146"/>
                <a:gd name="T47" fmla="*/ 340221888 h 144"/>
                <a:gd name="T48" fmla="*/ 35282188 w 146"/>
                <a:gd name="T49" fmla="*/ 309980013 h 144"/>
                <a:gd name="T50" fmla="*/ 42843450 w 146"/>
                <a:gd name="T51" fmla="*/ 292338125 h 144"/>
                <a:gd name="T52" fmla="*/ 22682200 w 146"/>
                <a:gd name="T53" fmla="*/ 272176875 h 144"/>
                <a:gd name="T54" fmla="*/ 0 w 146"/>
                <a:gd name="T55" fmla="*/ 80645000 h 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6" h="144">
                  <a:moveTo>
                    <a:pt x="0" y="32"/>
                  </a:moveTo>
                  <a:lnTo>
                    <a:pt x="48" y="20"/>
                  </a:lnTo>
                  <a:lnTo>
                    <a:pt x="53" y="24"/>
                  </a:lnTo>
                  <a:lnTo>
                    <a:pt x="55" y="22"/>
                  </a:lnTo>
                  <a:lnTo>
                    <a:pt x="55" y="20"/>
                  </a:lnTo>
                  <a:lnTo>
                    <a:pt x="127" y="0"/>
                  </a:lnTo>
                  <a:lnTo>
                    <a:pt x="146" y="60"/>
                  </a:lnTo>
                  <a:lnTo>
                    <a:pt x="144" y="65"/>
                  </a:lnTo>
                  <a:lnTo>
                    <a:pt x="141" y="70"/>
                  </a:lnTo>
                  <a:lnTo>
                    <a:pt x="141" y="72"/>
                  </a:lnTo>
                  <a:lnTo>
                    <a:pt x="144" y="75"/>
                  </a:lnTo>
                  <a:lnTo>
                    <a:pt x="134" y="77"/>
                  </a:lnTo>
                  <a:lnTo>
                    <a:pt x="110" y="87"/>
                  </a:lnTo>
                  <a:lnTo>
                    <a:pt x="103" y="84"/>
                  </a:lnTo>
                  <a:lnTo>
                    <a:pt x="101" y="87"/>
                  </a:lnTo>
                  <a:lnTo>
                    <a:pt x="101" y="92"/>
                  </a:lnTo>
                  <a:lnTo>
                    <a:pt x="98" y="94"/>
                  </a:lnTo>
                  <a:lnTo>
                    <a:pt x="84" y="96"/>
                  </a:lnTo>
                  <a:lnTo>
                    <a:pt x="62" y="104"/>
                  </a:lnTo>
                  <a:lnTo>
                    <a:pt x="60" y="101"/>
                  </a:lnTo>
                  <a:lnTo>
                    <a:pt x="50" y="116"/>
                  </a:lnTo>
                  <a:lnTo>
                    <a:pt x="21" y="137"/>
                  </a:lnTo>
                  <a:lnTo>
                    <a:pt x="9" y="144"/>
                  </a:lnTo>
                  <a:lnTo>
                    <a:pt x="2" y="135"/>
                  </a:lnTo>
                  <a:lnTo>
                    <a:pt x="14" y="123"/>
                  </a:lnTo>
                  <a:lnTo>
                    <a:pt x="17" y="116"/>
                  </a:lnTo>
                  <a:lnTo>
                    <a:pt x="9" y="108"/>
                  </a:lnTo>
                  <a:lnTo>
                    <a:pt x="0" y="32"/>
                  </a:lnTo>
                  <a:close/>
                </a:path>
              </a:pathLst>
            </a:custGeom>
            <a:solidFill>
              <a:schemeClr val="bg1">
                <a:lumMod val="75000"/>
              </a:schemeClr>
            </a:solidFill>
            <a:ln w="9525">
              <a:solidFill>
                <a:schemeClr val="bg1"/>
              </a:solidFill>
              <a:round/>
              <a:headEnd/>
              <a:tailEnd/>
            </a:ln>
            <a:extLst/>
          </p:spPr>
          <p:txBody>
            <a:bodyPr/>
            <a:lstStyle/>
            <a:p>
              <a:endParaRPr lang="en-US" dirty="0"/>
            </a:p>
          </p:txBody>
        </p:sp>
        <p:sp>
          <p:nvSpPr>
            <p:cNvPr id="65" name="Freeform 42">
              <a:extLst>
                <a:ext uri="{FF2B5EF4-FFF2-40B4-BE49-F238E27FC236}">
                  <a16:creationId xmlns:a16="http://schemas.microsoft.com/office/drawing/2014/main" id="{A5FB0B6A-C286-44B2-B4EB-27885D1CE299}"/>
                </a:ext>
              </a:extLst>
            </p:cNvPr>
            <p:cNvSpPr>
              <a:spLocks/>
            </p:cNvSpPr>
            <p:nvPr/>
          </p:nvSpPr>
          <p:spPr bwMode="auto">
            <a:xfrm>
              <a:off x="8421687" y="4393640"/>
              <a:ext cx="1185863" cy="514350"/>
            </a:xfrm>
            <a:custGeom>
              <a:avLst/>
              <a:gdLst>
                <a:gd name="T0" fmla="*/ 22682210 w 747"/>
                <a:gd name="T1" fmla="*/ 660280938 h 324"/>
                <a:gd name="T2" fmla="*/ 47883783 w 747"/>
                <a:gd name="T3" fmla="*/ 622479388 h 324"/>
                <a:gd name="T4" fmla="*/ 70564405 w 747"/>
                <a:gd name="T5" fmla="*/ 574595625 h 324"/>
                <a:gd name="T6" fmla="*/ 216733529 w 747"/>
                <a:gd name="T7" fmla="*/ 496471575 h 324"/>
                <a:gd name="T8" fmla="*/ 277217304 w 747"/>
                <a:gd name="T9" fmla="*/ 435987825 h 324"/>
                <a:gd name="T10" fmla="*/ 302418878 w 747"/>
                <a:gd name="T11" fmla="*/ 423386250 h 324"/>
                <a:gd name="T12" fmla="*/ 332660765 w 747"/>
                <a:gd name="T13" fmla="*/ 398184688 h 324"/>
                <a:gd name="T14" fmla="*/ 362902653 w 747"/>
                <a:gd name="T15" fmla="*/ 393144375 h 324"/>
                <a:gd name="T16" fmla="*/ 441028323 w 747"/>
                <a:gd name="T17" fmla="*/ 362902500 h 324"/>
                <a:gd name="T18" fmla="*/ 514112092 w 747"/>
                <a:gd name="T19" fmla="*/ 267136563 h 324"/>
                <a:gd name="T20" fmla="*/ 519152406 w 747"/>
                <a:gd name="T21" fmla="*/ 211693125 h 324"/>
                <a:gd name="T22" fmla="*/ 574595867 w 747"/>
                <a:gd name="T23" fmla="*/ 206652813 h 324"/>
                <a:gd name="T24" fmla="*/ 665321531 w 747"/>
                <a:gd name="T25" fmla="*/ 194052825 h 324"/>
                <a:gd name="T26" fmla="*/ 1779231063 w 747"/>
                <a:gd name="T27" fmla="*/ 12601575 h 324"/>
                <a:gd name="T28" fmla="*/ 1809472950 w 747"/>
                <a:gd name="T29" fmla="*/ 30241875 h 324"/>
                <a:gd name="T30" fmla="*/ 1839714838 w 747"/>
                <a:gd name="T31" fmla="*/ 78125638 h 324"/>
                <a:gd name="T32" fmla="*/ 1827114845 w 747"/>
                <a:gd name="T33" fmla="*/ 90725625 h 324"/>
                <a:gd name="T34" fmla="*/ 1796872958 w 747"/>
                <a:gd name="T35" fmla="*/ 83165950 h 324"/>
                <a:gd name="T36" fmla="*/ 1784271377 w 747"/>
                <a:gd name="T37" fmla="*/ 90725625 h 324"/>
                <a:gd name="T38" fmla="*/ 1718747287 w 747"/>
                <a:gd name="T39" fmla="*/ 133569075 h 324"/>
                <a:gd name="T40" fmla="*/ 1663303826 w 747"/>
                <a:gd name="T41" fmla="*/ 176410938 h 324"/>
                <a:gd name="T42" fmla="*/ 1680945721 w 747"/>
                <a:gd name="T43" fmla="*/ 181451250 h 324"/>
                <a:gd name="T44" fmla="*/ 1766631070 w 747"/>
                <a:gd name="T45" fmla="*/ 146169063 h 324"/>
                <a:gd name="T46" fmla="*/ 1796872958 w 747"/>
                <a:gd name="T47" fmla="*/ 168851263 h 324"/>
                <a:gd name="T48" fmla="*/ 1827114845 w 747"/>
                <a:gd name="T49" fmla="*/ 181451250 h 324"/>
                <a:gd name="T50" fmla="*/ 1862397048 w 747"/>
                <a:gd name="T51" fmla="*/ 146169063 h 324"/>
                <a:gd name="T52" fmla="*/ 1882558306 w 747"/>
                <a:gd name="T53" fmla="*/ 229335013 h 324"/>
                <a:gd name="T54" fmla="*/ 1852316418 w 747"/>
                <a:gd name="T55" fmla="*/ 272176875 h 324"/>
                <a:gd name="T56" fmla="*/ 1809472950 w 747"/>
                <a:gd name="T57" fmla="*/ 307459063 h 324"/>
                <a:gd name="T58" fmla="*/ 1741429497 w 747"/>
                <a:gd name="T59" fmla="*/ 315020325 h 324"/>
                <a:gd name="T60" fmla="*/ 1728827916 w 747"/>
                <a:gd name="T61" fmla="*/ 302418750 h 324"/>
                <a:gd name="T62" fmla="*/ 1711187609 w 747"/>
                <a:gd name="T63" fmla="*/ 284778450 h 324"/>
                <a:gd name="T64" fmla="*/ 1706147294 w 747"/>
                <a:gd name="T65" fmla="*/ 332660625 h 324"/>
                <a:gd name="T66" fmla="*/ 1728827916 w 747"/>
                <a:gd name="T67" fmla="*/ 345262200 h 324"/>
                <a:gd name="T68" fmla="*/ 1741429497 w 747"/>
                <a:gd name="T69" fmla="*/ 393144375 h 324"/>
                <a:gd name="T70" fmla="*/ 1663303826 w 747"/>
                <a:gd name="T71" fmla="*/ 435987825 h 324"/>
                <a:gd name="T72" fmla="*/ 1658263512 w 747"/>
                <a:gd name="T73" fmla="*/ 453628125 h 324"/>
                <a:gd name="T74" fmla="*/ 1771671384 w 747"/>
                <a:gd name="T75" fmla="*/ 423386250 h 324"/>
                <a:gd name="T76" fmla="*/ 1801913272 w 747"/>
                <a:gd name="T77" fmla="*/ 428426563 h 324"/>
                <a:gd name="T78" fmla="*/ 1718747287 w 747"/>
                <a:gd name="T79" fmla="*/ 501511888 h 324"/>
                <a:gd name="T80" fmla="*/ 1620461946 w 747"/>
                <a:gd name="T81" fmla="*/ 582156888 h 324"/>
                <a:gd name="T82" fmla="*/ 1607860365 w 747"/>
                <a:gd name="T83" fmla="*/ 592237513 h 324"/>
                <a:gd name="T84" fmla="*/ 1517134702 w 747"/>
                <a:gd name="T85" fmla="*/ 703124388 h 324"/>
                <a:gd name="T86" fmla="*/ 1476812185 w 747"/>
                <a:gd name="T87" fmla="*/ 793850013 h 324"/>
                <a:gd name="T88" fmla="*/ 1088707959 w 747"/>
                <a:gd name="T89" fmla="*/ 617439075 h 324"/>
                <a:gd name="T90" fmla="*/ 791329396 w 747"/>
                <a:gd name="T91" fmla="*/ 582156888 h 324"/>
                <a:gd name="T92" fmla="*/ 768648774 w 747"/>
                <a:gd name="T93" fmla="*/ 569555313 h 324"/>
                <a:gd name="T94" fmla="*/ 471270211 w 747"/>
                <a:gd name="T95" fmla="*/ 599797188 h 324"/>
                <a:gd name="T96" fmla="*/ 405746121 w 747"/>
                <a:gd name="T97" fmla="*/ 642640638 h 324"/>
                <a:gd name="T98" fmla="*/ 0 w 747"/>
                <a:gd name="T99" fmla="*/ 720764688 h 3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47" h="324">
                  <a:moveTo>
                    <a:pt x="0" y="286"/>
                  </a:moveTo>
                  <a:lnTo>
                    <a:pt x="2" y="262"/>
                  </a:lnTo>
                  <a:lnTo>
                    <a:pt x="9" y="262"/>
                  </a:lnTo>
                  <a:lnTo>
                    <a:pt x="12" y="259"/>
                  </a:lnTo>
                  <a:lnTo>
                    <a:pt x="19" y="255"/>
                  </a:lnTo>
                  <a:lnTo>
                    <a:pt x="19" y="247"/>
                  </a:lnTo>
                  <a:lnTo>
                    <a:pt x="19" y="243"/>
                  </a:lnTo>
                  <a:lnTo>
                    <a:pt x="21" y="238"/>
                  </a:lnTo>
                  <a:lnTo>
                    <a:pt x="28" y="228"/>
                  </a:lnTo>
                  <a:lnTo>
                    <a:pt x="45" y="221"/>
                  </a:lnTo>
                  <a:lnTo>
                    <a:pt x="67" y="216"/>
                  </a:lnTo>
                  <a:lnTo>
                    <a:pt x="86" y="197"/>
                  </a:lnTo>
                  <a:lnTo>
                    <a:pt x="93" y="194"/>
                  </a:lnTo>
                  <a:lnTo>
                    <a:pt x="105" y="182"/>
                  </a:lnTo>
                  <a:lnTo>
                    <a:pt x="110" y="173"/>
                  </a:lnTo>
                  <a:lnTo>
                    <a:pt x="117" y="173"/>
                  </a:lnTo>
                  <a:lnTo>
                    <a:pt x="120" y="168"/>
                  </a:lnTo>
                  <a:lnTo>
                    <a:pt x="122" y="166"/>
                  </a:lnTo>
                  <a:lnTo>
                    <a:pt x="127" y="158"/>
                  </a:lnTo>
                  <a:lnTo>
                    <a:pt x="132" y="158"/>
                  </a:lnTo>
                  <a:lnTo>
                    <a:pt x="137" y="163"/>
                  </a:lnTo>
                  <a:lnTo>
                    <a:pt x="144" y="158"/>
                  </a:lnTo>
                  <a:lnTo>
                    <a:pt x="144" y="156"/>
                  </a:lnTo>
                  <a:lnTo>
                    <a:pt x="156" y="149"/>
                  </a:lnTo>
                  <a:lnTo>
                    <a:pt x="163" y="144"/>
                  </a:lnTo>
                  <a:lnTo>
                    <a:pt x="175" y="144"/>
                  </a:lnTo>
                  <a:lnTo>
                    <a:pt x="189" y="120"/>
                  </a:lnTo>
                  <a:lnTo>
                    <a:pt x="201" y="113"/>
                  </a:lnTo>
                  <a:lnTo>
                    <a:pt x="204" y="106"/>
                  </a:lnTo>
                  <a:lnTo>
                    <a:pt x="204" y="98"/>
                  </a:lnTo>
                  <a:lnTo>
                    <a:pt x="204" y="91"/>
                  </a:lnTo>
                  <a:lnTo>
                    <a:pt x="206" y="84"/>
                  </a:lnTo>
                  <a:lnTo>
                    <a:pt x="206" y="82"/>
                  </a:lnTo>
                  <a:lnTo>
                    <a:pt x="228" y="77"/>
                  </a:lnTo>
                  <a:lnTo>
                    <a:pt x="228" y="82"/>
                  </a:lnTo>
                  <a:lnTo>
                    <a:pt x="249" y="79"/>
                  </a:lnTo>
                  <a:lnTo>
                    <a:pt x="259" y="77"/>
                  </a:lnTo>
                  <a:lnTo>
                    <a:pt x="264" y="77"/>
                  </a:lnTo>
                  <a:lnTo>
                    <a:pt x="490" y="41"/>
                  </a:lnTo>
                  <a:lnTo>
                    <a:pt x="703" y="0"/>
                  </a:lnTo>
                  <a:lnTo>
                    <a:pt x="706" y="5"/>
                  </a:lnTo>
                  <a:lnTo>
                    <a:pt x="708" y="7"/>
                  </a:lnTo>
                  <a:lnTo>
                    <a:pt x="713" y="12"/>
                  </a:lnTo>
                  <a:lnTo>
                    <a:pt x="718" y="12"/>
                  </a:lnTo>
                  <a:lnTo>
                    <a:pt x="722" y="17"/>
                  </a:lnTo>
                  <a:lnTo>
                    <a:pt x="725" y="21"/>
                  </a:lnTo>
                  <a:lnTo>
                    <a:pt x="730" y="31"/>
                  </a:lnTo>
                  <a:lnTo>
                    <a:pt x="727" y="33"/>
                  </a:lnTo>
                  <a:lnTo>
                    <a:pt x="727" y="36"/>
                  </a:lnTo>
                  <a:lnTo>
                    <a:pt x="725" y="36"/>
                  </a:lnTo>
                  <a:lnTo>
                    <a:pt x="725" y="31"/>
                  </a:lnTo>
                  <a:lnTo>
                    <a:pt x="718" y="33"/>
                  </a:lnTo>
                  <a:lnTo>
                    <a:pt x="713" y="33"/>
                  </a:lnTo>
                  <a:lnTo>
                    <a:pt x="708" y="31"/>
                  </a:lnTo>
                  <a:lnTo>
                    <a:pt x="706" y="33"/>
                  </a:lnTo>
                  <a:lnTo>
                    <a:pt x="708" y="36"/>
                  </a:lnTo>
                  <a:lnTo>
                    <a:pt x="708" y="38"/>
                  </a:lnTo>
                  <a:lnTo>
                    <a:pt x="686" y="48"/>
                  </a:lnTo>
                  <a:lnTo>
                    <a:pt x="682" y="53"/>
                  </a:lnTo>
                  <a:lnTo>
                    <a:pt x="674" y="60"/>
                  </a:lnTo>
                  <a:lnTo>
                    <a:pt x="662" y="62"/>
                  </a:lnTo>
                  <a:lnTo>
                    <a:pt x="660" y="70"/>
                  </a:lnTo>
                  <a:lnTo>
                    <a:pt x="660" y="72"/>
                  </a:lnTo>
                  <a:lnTo>
                    <a:pt x="662" y="74"/>
                  </a:lnTo>
                  <a:lnTo>
                    <a:pt x="667" y="72"/>
                  </a:lnTo>
                  <a:lnTo>
                    <a:pt x="679" y="67"/>
                  </a:lnTo>
                  <a:lnTo>
                    <a:pt x="694" y="62"/>
                  </a:lnTo>
                  <a:lnTo>
                    <a:pt x="701" y="58"/>
                  </a:lnTo>
                  <a:lnTo>
                    <a:pt x="713" y="58"/>
                  </a:lnTo>
                  <a:lnTo>
                    <a:pt x="715" y="60"/>
                  </a:lnTo>
                  <a:lnTo>
                    <a:pt x="713" y="67"/>
                  </a:lnTo>
                  <a:lnTo>
                    <a:pt x="715" y="72"/>
                  </a:lnTo>
                  <a:lnTo>
                    <a:pt x="718" y="74"/>
                  </a:lnTo>
                  <a:lnTo>
                    <a:pt x="725" y="72"/>
                  </a:lnTo>
                  <a:lnTo>
                    <a:pt x="725" y="67"/>
                  </a:lnTo>
                  <a:lnTo>
                    <a:pt x="732" y="58"/>
                  </a:lnTo>
                  <a:lnTo>
                    <a:pt x="739" y="58"/>
                  </a:lnTo>
                  <a:lnTo>
                    <a:pt x="744" y="70"/>
                  </a:lnTo>
                  <a:lnTo>
                    <a:pt x="747" y="86"/>
                  </a:lnTo>
                  <a:lnTo>
                    <a:pt x="747" y="91"/>
                  </a:lnTo>
                  <a:lnTo>
                    <a:pt x="747" y="94"/>
                  </a:lnTo>
                  <a:lnTo>
                    <a:pt x="737" y="103"/>
                  </a:lnTo>
                  <a:lnTo>
                    <a:pt x="735" y="108"/>
                  </a:lnTo>
                  <a:lnTo>
                    <a:pt x="732" y="113"/>
                  </a:lnTo>
                  <a:lnTo>
                    <a:pt x="725" y="120"/>
                  </a:lnTo>
                  <a:lnTo>
                    <a:pt x="718" y="122"/>
                  </a:lnTo>
                  <a:lnTo>
                    <a:pt x="710" y="127"/>
                  </a:lnTo>
                  <a:lnTo>
                    <a:pt x="696" y="125"/>
                  </a:lnTo>
                  <a:lnTo>
                    <a:pt x="691" y="125"/>
                  </a:lnTo>
                  <a:lnTo>
                    <a:pt x="689" y="125"/>
                  </a:lnTo>
                  <a:lnTo>
                    <a:pt x="686" y="120"/>
                  </a:lnTo>
                  <a:lnTo>
                    <a:pt x="686" y="115"/>
                  </a:lnTo>
                  <a:lnTo>
                    <a:pt x="684" y="113"/>
                  </a:lnTo>
                  <a:lnTo>
                    <a:pt x="679" y="113"/>
                  </a:lnTo>
                  <a:lnTo>
                    <a:pt x="677" y="115"/>
                  </a:lnTo>
                  <a:lnTo>
                    <a:pt x="679" y="127"/>
                  </a:lnTo>
                  <a:lnTo>
                    <a:pt x="677" y="132"/>
                  </a:lnTo>
                  <a:lnTo>
                    <a:pt x="677" y="130"/>
                  </a:lnTo>
                  <a:lnTo>
                    <a:pt x="679" y="137"/>
                  </a:lnTo>
                  <a:lnTo>
                    <a:pt x="686" y="137"/>
                  </a:lnTo>
                  <a:lnTo>
                    <a:pt x="691" y="144"/>
                  </a:lnTo>
                  <a:lnTo>
                    <a:pt x="689" y="151"/>
                  </a:lnTo>
                  <a:lnTo>
                    <a:pt x="691" y="156"/>
                  </a:lnTo>
                  <a:lnTo>
                    <a:pt x="674" y="175"/>
                  </a:lnTo>
                  <a:lnTo>
                    <a:pt x="670" y="175"/>
                  </a:lnTo>
                  <a:lnTo>
                    <a:pt x="660" y="173"/>
                  </a:lnTo>
                  <a:lnTo>
                    <a:pt x="653" y="173"/>
                  </a:lnTo>
                  <a:lnTo>
                    <a:pt x="653" y="175"/>
                  </a:lnTo>
                  <a:lnTo>
                    <a:pt x="658" y="180"/>
                  </a:lnTo>
                  <a:lnTo>
                    <a:pt x="677" y="180"/>
                  </a:lnTo>
                  <a:lnTo>
                    <a:pt x="686" y="175"/>
                  </a:lnTo>
                  <a:lnTo>
                    <a:pt x="703" y="168"/>
                  </a:lnTo>
                  <a:lnTo>
                    <a:pt x="706" y="163"/>
                  </a:lnTo>
                  <a:lnTo>
                    <a:pt x="708" y="163"/>
                  </a:lnTo>
                  <a:lnTo>
                    <a:pt x="715" y="170"/>
                  </a:lnTo>
                  <a:lnTo>
                    <a:pt x="708" y="182"/>
                  </a:lnTo>
                  <a:lnTo>
                    <a:pt x="696" y="197"/>
                  </a:lnTo>
                  <a:lnTo>
                    <a:pt x="682" y="199"/>
                  </a:lnTo>
                  <a:lnTo>
                    <a:pt x="674" y="204"/>
                  </a:lnTo>
                  <a:lnTo>
                    <a:pt x="658" y="207"/>
                  </a:lnTo>
                  <a:lnTo>
                    <a:pt x="643" y="231"/>
                  </a:lnTo>
                  <a:lnTo>
                    <a:pt x="636" y="231"/>
                  </a:lnTo>
                  <a:lnTo>
                    <a:pt x="636" y="233"/>
                  </a:lnTo>
                  <a:lnTo>
                    <a:pt x="638" y="235"/>
                  </a:lnTo>
                  <a:lnTo>
                    <a:pt x="622" y="245"/>
                  </a:lnTo>
                  <a:lnTo>
                    <a:pt x="612" y="257"/>
                  </a:lnTo>
                  <a:lnTo>
                    <a:pt x="602" y="279"/>
                  </a:lnTo>
                  <a:lnTo>
                    <a:pt x="598" y="303"/>
                  </a:lnTo>
                  <a:lnTo>
                    <a:pt x="593" y="310"/>
                  </a:lnTo>
                  <a:lnTo>
                    <a:pt x="586" y="315"/>
                  </a:lnTo>
                  <a:lnTo>
                    <a:pt x="550" y="319"/>
                  </a:lnTo>
                  <a:lnTo>
                    <a:pt x="545" y="324"/>
                  </a:lnTo>
                  <a:lnTo>
                    <a:pt x="432" y="245"/>
                  </a:lnTo>
                  <a:lnTo>
                    <a:pt x="333" y="257"/>
                  </a:lnTo>
                  <a:lnTo>
                    <a:pt x="331" y="243"/>
                  </a:lnTo>
                  <a:lnTo>
                    <a:pt x="314" y="231"/>
                  </a:lnTo>
                  <a:lnTo>
                    <a:pt x="307" y="233"/>
                  </a:lnTo>
                  <a:lnTo>
                    <a:pt x="302" y="231"/>
                  </a:lnTo>
                  <a:lnTo>
                    <a:pt x="305" y="226"/>
                  </a:lnTo>
                  <a:lnTo>
                    <a:pt x="302" y="223"/>
                  </a:lnTo>
                  <a:lnTo>
                    <a:pt x="189" y="238"/>
                  </a:lnTo>
                  <a:lnTo>
                    <a:pt x="187" y="238"/>
                  </a:lnTo>
                  <a:lnTo>
                    <a:pt x="185" y="240"/>
                  </a:lnTo>
                  <a:lnTo>
                    <a:pt x="161" y="250"/>
                  </a:lnTo>
                  <a:lnTo>
                    <a:pt x="161" y="255"/>
                  </a:lnTo>
                  <a:lnTo>
                    <a:pt x="153" y="255"/>
                  </a:lnTo>
                  <a:lnTo>
                    <a:pt x="127" y="267"/>
                  </a:lnTo>
                  <a:lnTo>
                    <a:pt x="0" y="286"/>
                  </a:lnTo>
                  <a:close/>
                </a:path>
              </a:pathLst>
            </a:custGeom>
            <a:solidFill>
              <a:schemeClr val="bg1">
                <a:lumMod val="75000"/>
              </a:schemeClr>
            </a:solidFill>
            <a:ln w="9525">
              <a:solidFill>
                <a:schemeClr val="bg1"/>
              </a:solidFill>
              <a:round/>
              <a:headEnd/>
              <a:tailEnd/>
            </a:ln>
            <a:extLst/>
          </p:spPr>
          <p:txBody>
            <a:bodyPr/>
            <a:lstStyle/>
            <a:p>
              <a:endParaRPr lang="en-US" dirty="0"/>
            </a:p>
          </p:txBody>
        </p:sp>
        <p:sp>
          <p:nvSpPr>
            <p:cNvPr id="66" name="Freeform 44">
              <a:extLst>
                <a:ext uri="{FF2B5EF4-FFF2-40B4-BE49-F238E27FC236}">
                  <a16:creationId xmlns:a16="http://schemas.microsoft.com/office/drawing/2014/main" id="{6B9957BF-55F4-45A2-802B-C4F1B9C2E53D}"/>
                </a:ext>
              </a:extLst>
            </p:cNvPr>
            <p:cNvSpPr>
              <a:spLocks/>
            </p:cNvSpPr>
            <p:nvPr/>
          </p:nvSpPr>
          <p:spPr bwMode="auto">
            <a:xfrm>
              <a:off x="8596312" y="4747653"/>
              <a:ext cx="690563" cy="523875"/>
            </a:xfrm>
            <a:custGeom>
              <a:avLst/>
              <a:gdLst>
                <a:gd name="T0" fmla="*/ 647681419 w 435"/>
                <a:gd name="T1" fmla="*/ 831651563 h 330"/>
                <a:gd name="T2" fmla="*/ 604837938 w 435"/>
                <a:gd name="T3" fmla="*/ 824091888 h 330"/>
                <a:gd name="T4" fmla="*/ 587197625 w 435"/>
                <a:gd name="T5" fmla="*/ 751006563 h 330"/>
                <a:gd name="T6" fmla="*/ 526713831 w 435"/>
                <a:gd name="T7" fmla="*/ 703124388 h 330"/>
                <a:gd name="T8" fmla="*/ 483870350 w 435"/>
                <a:gd name="T9" fmla="*/ 617439075 h 330"/>
                <a:gd name="T10" fmla="*/ 461189721 w 435"/>
                <a:gd name="T11" fmla="*/ 582156888 h 330"/>
                <a:gd name="T12" fmla="*/ 393144660 w 435"/>
                <a:gd name="T13" fmla="*/ 539313438 h 330"/>
                <a:gd name="T14" fmla="*/ 370464031 w 435"/>
                <a:gd name="T15" fmla="*/ 504031250 h 330"/>
                <a:gd name="T16" fmla="*/ 345262450 w 435"/>
                <a:gd name="T17" fmla="*/ 473789375 h 330"/>
                <a:gd name="T18" fmla="*/ 241935175 w 435"/>
                <a:gd name="T19" fmla="*/ 395665325 h 330"/>
                <a:gd name="T20" fmla="*/ 199093282 w 435"/>
                <a:gd name="T21" fmla="*/ 357862188 h 330"/>
                <a:gd name="T22" fmla="*/ 151209484 w 435"/>
                <a:gd name="T23" fmla="*/ 292338125 h 330"/>
                <a:gd name="T24" fmla="*/ 120967588 w 435"/>
                <a:gd name="T25" fmla="*/ 254536575 h 330"/>
                <a:gd name="T26" fmla="*/ 17641900 w 435"/>
                <a:gd name="T27" fmla="*/ 219254388 h 330"/>
                <a:gd name="T28" fmla="*/ 17641900 w 435"/>
                <a:gd name="T29" fmla="*/ 151209375 h 330"/>
                <a:gd name="T30" fmla="*/ 42843481 w 435"/>
                <a:gd name="T31" fmla="*/ 128528763 h 330"/>
                <a:gd name="T32" fmla="*/ 42843481 w 435"/>
                <a:gd name="T33" fmla="*/ 110886875 h 330"/>
                <a:gd name="T34" fmla="*/ 128528856 w 435"/>
                <a:gd name="T35" fmla="*/ 80645000 h 330"/>
                <a:gd name="T36" fmla="*/ 189012649 w 435"/>
                <a:gd name="T37" fmla="*/ 42843450 h 330"/>
                <a:gd name="T38" fmla="*/ 199093282 w 435"/>
                <a:gd name="T39" fmla="*/ 37803138 h 330"/>
                <a:gd name="T40" fmla="*/ 491431618 w 435"/>
                <a:gd name="T41" fmla="*/ 7561263 h 330"/>
                <a:gd name="T42" fmla="*/ 496471934 w 435"/>
                <a:gd name="T43" fmla="*/ 25201563 h 330"/>
                <a:gd name="T44" fmla="*/ 556955728 w 435"/>
                <a:gd name="T45" fmla="*/ 50403125 h 330"/>
                <a:gd name="T46" fmla="*/ 811490900 w 435"/>
                <a:gd name="T47" fmla="*/ 55443438 h 330"/>
                <a:gd name="T48" fmla="*/ 1088708288 w 435"/>
                <a:gd name="T49" fmla="*/ 262096250 h 330"/>
                <a:gd name="T50" fmla="*/ 1048385759 w 435"/>
                <a:gd name="T51" fmla="*/ 304939700 h 330"/>
                <a:gd name="T52" fmla="*/ 997982598 w 435"/>
                <a:gd name="T53" fmla="*/ 375504075 h 330"/>
                <a:gd name="T54" fmla="*/ 987901965 w 435"/>
                <a:gd name="T55" fmla="*/ 435987825 h 330"/>
                <a:gd name="T56" fmla="*/ 980342285 w 435"/>
                <a:gd name="T57" fmla="*/ 473789375 h 330"/>
                <a:gd name="T58" fmla="*/ 957660068 w 435"/>
                <a:gd name="T59" fmla="*/ 486390950 h 330"/>
                <a:gd name="T60" fmla="*/ 932458488 w 435"/>
                <a:gd name="T61" fmla="*/ 516632825 h 330"/>
                <a:gd name="T62" fmla="*/ 902216591 w 435"/>
                <a:gd name="T63" fmla="*/ 556955325 h 330"/>
                <a:gd name="T64" fmla="*/ 846773113 w 435"/>
                <a:gd name="T65" fmla="*/ 617439075 h 330"/>
                <a:gd name="T66" fmla="*/ 806450584 w 435"/>
                <a:gd name="T67" fmla="*/ 655240625 h 330"/>
                <a:gd name="T68" fmla="*/ 776208687 w 435"/>
                <a:gd name="T69" fmla="*/ 680442188 h 330"/>
                <a:gd name="T70" fmla="*/ 738407110 w 435"/>
                <a:gd name="T71" fmla="*/ 698084075 h 330"/>
                <a:gd name="T72" fmla="*/ 733366793 w 435"/>
                <a:gd name="T73" fmla="*/ 710684063 h 330"/>
                <a:gd name="T74" fmla="*/ 720765209 w 435"/>
                <a:gd name="T75" fmla="*/ 740925938 h 330"/>
                <a:gd name="T76" fmla="*/ 682963632 w 435"/>
                <a:gd name="T77" fmla="*/ 751006563 h 330"/>
                <a:gd name="T78" fmla="*/ 677923316 w 435"/>
                <a:gd name="T79" fmla="*/ 763608138 h 330"/>
                <a:gd name="T80" fmla="*/ 690523312 w 435"/>
                <a:gd name="T81" fmla="*/ 771167813 h 330"/>
                <a:gd name="T82" fmla="*/ 695563629 w 435"/>
                <a:gd name="T83" fmla="*/ 788809700 h 330"/>
                <a:gd name="T84" fmla="*/ 665321732 w 435"/>
                <a:gd name="T85" fmla="*/ 811490313 h 330"/>
                <a:gd name="T86" fmla="*/ 660281416 w 435"/>
                <a:gd name="T87" fmla="*/ 831651563 h 3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35" h="330">
                  <a:moveTo>
                    <a:pt x="262" y="330"/>
                  </a:moveTo>
                  <a:lnTo>
                    <a:pt x="257" y="330"/>
                  </a:lnTo>
                  <a:lnTo>
                    <a:pt x="245" y="330"/>
                  </a:lnTo>
                  <a:lnTo>
                    <a:pt x="240" y="327"/>
                  </a:lnTo>
                  <a:lnTo>
                    <a:pt x="238" y="320"/>
                  </a:lnTo>
                  <a:lnTo>
                    <a:pt x="233" y="298"/>
                  </a:lnTo>
                  <a:lnTo>
                    <a:pt x="221" y="284"/>
                  </a:lnTo>
                  <a:lnTo>
                    <a:pt x="209" y="279"/>
                  </a:lnTo>
                  <a:lnTo>
                    <a:pt x="202" y="258"/>
                  </a:lnTo>
                  <a:lnTo>
                    <a:pt x="192" y="245"/>
                  </a:lnTo>
                  <a:lnTo>
                    <a:pt x="190" y="233"/>
                  </a:lnTo>
                  <a:lnTo>
                    <a:pt x="183" y="231"/>
                  </a:lnTo>
                  <a:lnTo>
                    <a:pt x="166" y="226"/>
                  </a:lnTo>
                  <a:lnTo>
                    <a:pt x="156" y="214"/>
                  </a:lnTo>
                  <a:lnTo>
                    <a:pt x="147" y="207"/>
                  </a:lnTo>
                  <a:lnTo>
                    <a:pt x="147" y="200"/>
                  </a:lnTo>
                  <a:lnTo>
                    <a:pt x="142" y="190"/>
                  </a:lnTo>
                  <a:lnTo>
                    <a:pt x="137" y="188"/>
                  </a:lnTo>
                  <a:lnTo>
                    <a:pt x="123" y="181"/>
                  </a:lnTo>
                  <a:lnTo>
                    <a:pt x="96" y="157"/>
                  </a:lnTo>
                  <a:lnTo>
                    <a:pt x="84" y="152"/>
                  </a:lnTo>
                  <a:lnTo>
                    <a:pt x="79" y="142"/>
                  </a:lnTo>
                  <a:lnTo>
                    <a:pt x="67" y="133"/>
                  </a:lnTo>
                  <a:lnTo>
                    <a:pt x="60" y="116"/>
                  </a:lnTo>
                  <a:lnTo>
                    <a:pt x="51" y="108"/>
                  </a:lnTo>
                  <a:lnTo>
                    <a:pt x="48" y="101"/>
                  </a:lnTo>
                  <a:lnTo>
                    <a:pt x="31" y="96"/>
                  </a:lnTo>
                  <a:lnTo>
                    <a:pt x="7" y="87"/>
                  </a:lnTo>
                  <a:lnTo>
                    <a:pt x="0" y="80"/>
                  </a:lnTo>
                  <a:lnTo>
                    <a:pt x="7" y="60"/>
                  </a:lnTo>
                  <a:lnTo>
                    <a:pt x="15" y="56"/>
                  </a:lnTo>
                  <a:lnTo>
                    <a:pt x="17" y="51"/>
                  </a:lnTo>
                  <a:lnTo>
                    <a:pt x="19" y="46"/>
                  </a:lnTo>
                  <a:lnTo>
                    <a:pt x="17" y="44"/>
                  </a:lnTo>
                  <a:lnTo>
                    <a:pt x="43" y="32"/>
                  </a:lnTo>
                  <a:lnTo>
                    <a:pt x="51" y="32"/>
                  </a:lnTo>
                  <a:lnTo>
                    <a:pt x="51" y="27"/>
                  </a:lnTo>
                  <a:lnTo>
                    <a:pt x="75" y="17"/>
                  </a:lnTo>
                  <a:lnTo>
                    <a:pt x="77" y="15"/>
                  </a:lnTo>
                  <a:lnTo>
                    <a:pt x="79" y="15"/>
                  </a:lnTo>
                  <a:lnTo>
                    <a:pt x="192" y="0"/>
                  </a:lnTo>
                  <a:lnTo>
                    <a:pt x="195" y="3"/>
                  </a:lnTo>
                  <a:lnTo>
                    <a:pt x="192" y="8"/>
                  </a:lnTo>
                  <a:lnTo>
                    <a:pt x="197" y="10"/>
                  </a:lnTo>
                  <a:lnTo>
                    <a:pt x="204" y="8"/>
                  </a:lnTo>
                  <a:lnTo>
                    <a:pt x="221" y="20"/>
                  </a:lnTo>
                  <a:lnTo>
                    <a:pt x="223" y="34"/>
                  </a:lnTo>
                  <a:lnTo>
                    <a:pt x="322" y="22"/>
                  </a:lnTo>
                  <a:lnTo>
                    <a:pt x="435" y="101"/>
                  </a:lnTo>
                  <a:lnTo>
                    <a:pt x="432" y="104"/>
                  </a:lnTo>
                  <a:lnTo>
                    <a:pt x="423" y="108"/>
                  </a:lnTo>
                  <a:lnTo>
                    <a:pt x="416" y="121"/>
                  </a:lnTo>
                  <a:lnTo>
                    <a:pt x="404" y="135"/>
                  </a:lnTo>
                  <a:lnTo>
                    <a:pt x="396" y="149"/>
                  </a:lnTo>
                  <a:lnTo>
                    <a:pt x="392" y="161"/>
                  </a:lnTo>
                  <a:lnTo>
                    <a:pt x="392" y="173"/>
                  </a:lnTo>
                  <a:lnTo>
                    <a:pt x="392" y="183"/>
                  </a:lnTo>
                  <a:lnTo>
                    <a:pt x="389" y="188"/>
                  </a:lnTo>
                  <a:lnTo>
                    <a:pt x="387" y="193"/>
                  </a:lnTo>
                  <a:lnTo>
                    <a:pt x="380" y="193"/>
                  </a:lnTo>
                  <a:lnTo>
                    <a:pt x="375" y="197"/>
                  </a:lnTo>
                  <a:lnTo>
                    <a:pt x="370" y="205"/>
                  </a:lnTo>
                  <a:lnTo>
                    <a:pt x="363" y="214"/>
                  </a:lnTo>
                  <a:lnTo>
                    <a:pt x="358" y="221"/>
                  </a:lnTo>
                  <a:lnTo>
                    <a:pt x="344" y="231"/>
                  </a:lnTo>
                  <a:lnTo>
                    <a:pt x="336" y="245"/>
                  </a:lnTo>
                  <a:lnTo>
                    <a:pt x="329" y="250"/>
                  </a:lnTo>
                  <a:lnTo>
                    <a:pt x="320" y="260"/>
                  </a:lnTo>
                  <a:lnTo>
                    <a:pt x="312" y="265"/>
                  </a:lnTo>
                  <a:lnTo>
                    <a:pt x="308" y="270"/>
                  </a:lnTo>
                  <a:lnTo>
                    <a:pt x="298" y="274"/>
                  </a:lnTo>
                  <a:lnTo>
                    <a:pt x="293" y="277"/>
                  </a:lnTo>
                  <a:lnTo>
                    <a:pt x="291" y="279"/>
                  </a:lnTo>
                  <a:lnTo>
                    <a:pt x="291" y="282"/>
                  </a:lnTo>
                  <a:lnTo>
                    <a:pt x="291" y="284"/>
                  </a:lnTo>
                  <a:lnTo>
                    <a:pt x="286" y="294"/>
                  </a:lnTo>
                  <a:lnTo>
                    <a:pt x="279" y="298"/>
                  </a:lnTo>
                  <a:lnTo>
                    <a:pt x="271" y="298"/>
                  </a:lnTo>
                  <a:lnTo>
                    <a:pt x="271" y="301"/>
                  </a:lnTo>
                  <a:lnTo>
                    <a:pt x="269" y="303"/>
                  </a:lnTo>
                  <a:lnTo>
                    <a:pt x="271" y="306"/>
                  </a:lnTo>
                  <a:lnTo>
                    <a:pt x="274" y="306"/>
                  </a:lnTo>
                  <a:lnTo>
                    <a:pt x="276" y="308"/>
                  </a:lnTo>
                  <a:lnTo>
                    <a:pt x="276" y="313"/>
                  </a:lnTo>
                  <a:lnTo>
                    <a:pt x="271" y="315"/>
                  </a:lnTo>
                  <a:lnTo>
                    <a:pt x="264" y="322"/>
                  </a:lnTo>
                  <a:lnTo>
                    <a:pt x="262" y="327"/>
                  </a:lnTo>
                  <a:lnTo>
                    <a:pt x="262" y="330"/>
                  </a:lnTo>
                  <a:close/>
                </a:path>
              </a:pathLst>
            </a:custGeom>
            <a:solidFill>
              <a:schemeClr val="bg1">
                <a:lumMod val="75000"/>
              </a:schemeClr>
            </a:solidFill>
            <a:ln w="9525">
              <a:solidFill>
                <a:schemeClr val="bg1"/>
              </a:solidFill>
              <a:round/>
              <a:headEnd/>
              <a:tailEnd/>
            </a:ln>
            <a:extLst/>
          </p:spPr>
          <p:txBody>
            <a:bodyPr/>
            <a:lstStyle/>
            <a:p>
              <a:endParaRPr lang="en-US" dirty="0"/>
            </a:p>
          </p:txBody>
        </p:sp>
        <p:sp>
          <p:nvSpPr>
            <p:cNvPr id="67" name="Freeform 53">
              <a:extLst>
                <a:ext uri="{FF2B5EF4-FFF2-40B4-BE49-F238E27FC236}">
                  <a16:creationId xmlns:a16="http://schemas.microsoft.com/office/drawing/2014/main" id="{2C66FEAE-4326-4A92-BF30-59EA821367E1}"/>
                </a:ext>
              </a:extLst>
            </p:cNvPr>
            <p:cNvSpPr>
              <a:spLocks/>
            </p:cNvSpPr>
            <p:nvPr/>
          </p:nvSpPr>
          <p:spPr bwMode="auto">
            <a:xfrm>
              <a:off x="9488487" y="3545915"/>
              <a:ext cx="182563" cy="415925"/>
            </a:xfrm>
            <a:custGeom>
              <a:avLst/>
              <a:gdLst>
                <a:gd name="T0" fmla="*/ 0 w 115"/>
                <a:gd name="T1" fmla="*/ 491431263 h 262"/>
                <a:gd name="T2" fmla="*/ 5040326 w 115"/>
                <a:gd name="T3" fmla="*/ 496471575 h 262"/>
                <a:gd name="T4" fmla="*/ 35282284 w 115"/>
                <a:gd name="T5" fmla="*/ 539313438 h 262"/>
                <a:gd name="T6" fmla="*/ 95766200 w 115"/>
                <a:gd name="T7" fmla="*/ 582156888 h 262"/>
                <a:gd name="T8" fmla="*/ 146169463 w 115"/>
                <a:gd name="T9" fmla="*/ 594756875 h 262"/>
                <a:gd name="T10" fmla="*/ 163811399 w 115"/>
                <a:gd name="T11" fmla="*/ 630039063 h 262"/>
                <a:gd name="T12" fmla="*/ 176411421 w 115"/>
                <a:gd name="T13" fmla="*/ 660280938 h 262"/>
                <a:gd name="T14" fmla="*/ 199093683 w 115"/>
                <a:gd name="T15" fmla="*/ 612398763 h 262"/>
                <a:gd name="T16" fmla="*/ 224295314 w 115"/>
                <a:gd name="T17" fmla="*/ 546874700 h 262"/>
                <a:gd name="T18" fmla="*/ 241935663 w 115"/>
                <a:gd name="T19" fmla="*/ 405745950 h 262"/>
                <a:gd name="T20" fmla="*/ 289819556 w 115"/>
                <a:gd name="T21" fmla="*/ 413305625 h 262"/>
                <a:gd name="T22" fmla="*/ 284779230 w 115"/>
                <a:gd name="T23" fmla="*/ 297378438 h 262"/>
                <a:gd name="T24" fmla="*/ 259577598 w 115"/>
                <a:gd name="T25" fmla="*/ 206652813 h 262"/>
                <a:gd name="T26" fmla="*/ 224295314 w 115"/>
                <a:gd name="T27" fmla="*/ 224294700 h 262"/>
                <a:gd name="T28" fmla="*/ 206653378 w 115"/>
                <a:gd name="T29" fmla="*/ 211693125 h 262"/>
                <a:gd name="T30" fmla="*/ 194053356 w 115"/>
                <a:gd name="T31" fmla="*/ 219254388 h 262"/>
                <a:gd name="T32" fmla="*/ 206653378 w 115"/>
                <a:gd name="T33" fmla="*/ 171370625 h 262"/>
                <a:gd name="T34" fmla="*/ 229335641 w 115"/>
                <a:gd name="T35" fmla="*/ 163810950 h 262"/>
                <a:gd name="T36" fmla="*/ 229335641 w 115"/>
                <a:gd name="T37" fmla="*/ 115927188 h 262"/>
                <a:gd name="T38" fmla="*/ 254537272 w 115"/>
                <a:gd name="T39" fmla="*/ 90725625 h 262"/>
                <a:gd name="T40" fmla="*/ 65524242 w 115"/>
                <a:gd name="T41" fmla="*/ 0 h 262"/>
                <a:gd name="T42" fmla="*/ 42843567 w 115"/>
                <a:gd name="T43" fmla="*/ 30241875 h 262"/>
                <a:gd name="T44" fmla="*/ 30241958 w 115"/>
                <a:gd name="T45" fmla="*/ 80645000 h 262"/>
                <a:gd name="T46" fmla="*/ 5040326 w 115"/>
                <a:gd name="T47" fmla="*/ 115927188 h 262"/>
                <a:gd name="T48" fmla="*/ 17641936 w 115"/>
                <a:gd name="T49" fmla="*/ 141128750 h 262"/>
                <a:gd name="T50" fmla="*/ 12601610 w 115"/>
                <a:gd name="T51" fmla="*/ 176410938 h 262"/>
                <a:gd name="T52" fmla="*/ 17641936 w 115"/>
                <a:gd name="T53" fmla="*/ 231854375 h 262"/>
                <a:gd name="T54" fmla="*/ 55443589 w 115"/>
                <a:gd name="T55" fmla="*/ 262096250 h 262"/>
                <a:gd name="T56" fmla="*/ 78125851 w 115"/>
                <a:gd name="T57" fmla="*/ 279738138 h 262"/>
                <a:gd name="T58" fmla="*/ 108367809 w 115"/>
                <a:gd name="T59" fmla="*/ 297378438 h 262"/>
                <a:gd name="T60" fmla="*/ 133569441 w 115"/>
                <a:gd name="T61" fmla="*/ 327620313 h 262"/>
                <a:gd name="T62" fmla="*/ 65524242 w 115"/>
                <a:gd name="T63" fmla="*/ 375504075 h 262"/>
                <a:gd name="T64" fmla="*/ 12601610 w 115"/>
                <a:gd name="T65" fmla="*/ 443547500 h 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5" h="262">
                  <a:moveTo>
                    <a:pt x="5" y="176"/>
                  </a:moveTo>
                  <a:lnTo>
                    <a:pt x="0" y="195"/>
                  </a:lnTo>
                  <a:lnTo>
                    <a:pt x="0" y="200"/>
                  </a:lnTo>
                  <a:lnTo>
                    <a:pt x="2" y="197"/>
                  </a:lnTo>
                  <a:lnTo>
                    <a:pt x="7" y="207"/>
                  </a:lnTo>
                  <a:lnTo>
                    <a:pt x="14" y="214"/>
                  </a:lnTo>
                  <a:lnTo>
                    <a:pt x="19" y="221"/>
                  </a:lnTo>
                  <a:lnTo>
                    <a:pt x="38" y="231"/>
                  </a:lnTo>
                  <a:lnTo>
                    <a:pt x="46" y="233"/>
                  </a:lnTo>
                  <a:lnTo>
                    <a:pt x="58" y="236"/>
                  </a:lnTo>
                  <a:lnTo>
                    <a:pt x="63" y="236"/>
                  </a:lnTo>
                  <a:lnTo>
                    <a:pt x="65" y="250"/>
                  </a:lnTo>
                  <a:lnTo>
                    <a:pt x="63" y="257"/>
                  </a:lnTo>
                  <a:lnTo>
                    <a:pt x="70" y="262"/>
                  </a:lnTo>
                  <a:lnTo>
                    <a:pt x="75" y="255"/>
                  </a:lnTo>
                  <a:lnTo>
                    <a:pt x="79" y="243"/>
                  </a:lnTo>
                  <a:lnTo>
                    <a:pt x="79" y="231"/>
                  </a:lnTo>
                  <a:lnTo>
                    <a:pt x="89" y="217"/>
                  </a:lnTo>
                  <a:lnTo>
                    <a:pt x="94" y="205"/>
                  </a:lnTo>
                  <a:lnTo>
                    <a:pt x="96" y="161"/>
                  </a:lnTo>
                  <a:lnTo>
                    <a:pt x="111" y="173"/>
                  </a:lnTo>
                  <a:lnTo>
                    <a:pt x="115" y="164"/>
                  </a:lnTo>
                  <a:lnTo>
                    <a:pt x="115" y="154"/>
                  </a:lnTo>
                  <a:lnTo>
                    <a:pt x="113" y="118"/>
                  </a:lnTo>
                  <a:lnTo>
                    <a:pt x="111" y="92"/>
                  </a:lnTo>
                  <a:lnTo>
                    <a:pt x="103" y="82"/>
                  </a:lnTo>
                  <a:lnTo>
                    <a:pt x="91" y="84"/>
                  </a:lnTo>
                  <a:lnTo>
                    <a:pt x="89" y="89"/>
                  </a:lnTo>
                  <a:lnTo>
                    <a:pt x="84" y="87"/>
                  </a:lnTo>
                  <a:lnTo>
                    <a:pt x="82" y="84"/>
                  </a:lnTo>
                  <a:lnTo>
                    <a:pt x="79" y="87"/>
                  </a:lnTo>
                  <a:lnTo>
                    <a:pt x="77" y="87"/>
                  </a:lnTo>
                  <a:lnTo>
                    <a:pt x="77" y="82"/>
                  </a:lnTo>
                  <a:lnTo>
                    <a:pt x="82" y="68"/>
                  </a:lnTo>
                  <a:lnTo>
                    <a:pt x="87" y="65"/>
                  </a:lnTo>
                  <a:lnTo>
                    <a:pt x="91" y="65"/>
                  </a:lnTo>
                  <a:lnTo>
                    <a:pt x="91" y="53"/>
                  </a:lnTo>
                  <a:lnTo>
                    <a:pt x="91" y="46"/>
                  </a:lnTo>
                  <a:lnTo>
                    <a:pt x="96" y="41"/>
                  </a:lnTo>
                  <a:lnTo>
                    <a:pt x="101" y="36"/>
                  </a:lnTo>
                  <a:lnTo>
                    <a:pt x="96" y="24"/>
                  </a:lnTo>
                  <a:lnTo>
                    <a:pt x="26" y="0"/>
                  </a:lnTo>
                  <a:lnTo>
                    <a:pt x="22" y="3"/>
                  </a:lnTo>
                  <a:lnTo>
                    <a:pt x="17" y="12"/>
                  </a:lnTo>
                  <a:lnTo>
                    <a:pt x="17" y="17"/>
                  </a:lnTo>
                  <a:lnTo>
                    <a:pt x="12" y="32"/>
                  </a:lnTo>
                  <a:lnTo>
                    <a:pt x="2" y="41"/>
                  </a:lnTo>
                  <a:lnTo>
                    <a:pt x="2" y="46"/>
                  </a:lnTo>
                  <a:lnTo>
                    <a:pt x="2" y="48"/>
                  </a:lnTo>
                  <a:lnTo>
                    <a:pt x="7" y="56"/>
                  </a:lnTo>
                  <a:lnTo>
                    <a:pt x="10" y="65"/>
                  </a:lnTo>
                  <a:lnTo>
                    <a:pt x="5" y="70"/>
                  </a:lnTo>
                  <a:lnTo>
                    <a:pt x="5" y="89"/>
                  </a:lnTo>
                  <a:lnTo>
                    <a:pt x="7" y="92"/>
                  </a:lnTo>
                  <a:lnTo>
                    <a:pt x="17" y="92"/>
                  </a:lnTo>
                  <a:lnTo>
                    <a:pt x="22" y="104"/>
                  </a:lnTo>
                  <a:lnTo>
                    <a:pt x="29" y="108"/>
                  </a:lnTo>
                  <a:lnTo>
                    <a:pt x="31" y="111"/>
                  </a:lnTo>
                  <a:lnTo>
                    <a:pt x="38" y="113"/>
                  </a:lnTo>
                  <a:lnTo>
                    <a:pt x="43" y="118"/>
                  </a:lnTo>
                  <a:lnTo>
                    <a:pt x="55" y="128"/>
                  </a:lnTo>
                  <a:lnTo>
                    <a:pt x="53" y="130"/>
                  </a:lnTo>
                  <a:lnTo>
                    <a:pt x="41" y="137"/>
                  </a:lnTo>
                  <a:lnTo>
                    <a:pt x="26" y="149"/>
                  </a:lnTo>
                  <a:lnTo>
                    <a:pt x="24" y="161"/>
                  </a:lnTo>
                  <a:lnTo>
                    <a:pt x="5" y="176"/>
                  </a:lnTo>
                  <a:close/>
                </a:path>
              </a:pathLst>
            </a:custGeom>
            <a:solidFill>
              <a:srgbClr val="C2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0" name="Freeform 54">
              <a:extLst>
                <a:ext uri="{FF2B5EF4-FFF2-40B4-BE49-F238E27FC236}">
                  <a16:creationId xmlns:a16="http://schemas.microsoft.com/office/drawing/2014/main" id="{6C733B3D-2EC0-4937-906D-8AD387170795}"/>
                </a:ext>
              </a:extLst>
            </p:cNvPr>
            <p:cNvSpPr>
              <a:spLocks/>
            </p:cNvSpPr>
            <p:nvPr/>
          </p:nvSpPr>
          <p:spPr bwMode="auto">
            <a:xfrm>
              <a:off x="9545637" y="2847415"/>
              <a:ext cx="233363" cy="428625"/>
            </a:xfrm>
            <a:custGeom>
              <a:avLst/>
              <a:gdLst>
                <a:gd name="T0" fmla="*/ 0 w 147"/>
                <a:gd name="T1" fmla="*/ 85685313 h 270"/>
                <a:gd name="T2" fmla="*/ 12601602 w 147"/>
                <a:gd name="T3" fmla="*/ 115927188 h 270"/>
                <a:gd name="T4" fmla="*/ 5040323 w 147"/>
                <a:gd name="T5" fmla="*/ 128528763 h 270"/>
                <a:gd name="T6" fmla="*/ 17641925 w 147"/>
                <a:gd name="T7" fmla="*/ 141128750 h 270"/>
                <a:gd name="T8" fmla="*/ 17641925 w 147"/>
                <a:gd name="T9" fmla="*/ 146169063 h 270"/>
                <a:gd name="T10" fmla="*/ 47883865 w 147"/>
                <a:gd name="T11" fmla="*/ 224294700 h 270"/>
                <a:gd name="T12" fmla="*/ 60483880 w 147"/>
                <a:gd name="T13" fmla="*/ 284778450 h 270"/>
                <a:gd name="T14" fmla="*/ 47883865 w 147"/>
                <a:gd name="T15" fmla="*/ 309980013 h 270"/>
                <a:gd name="T16" fmla="*/ 47883865 w 147"/>
                <a:gd name="T17" fmla="*/ 340221888 h 270"/>
                <a:gd name="T18" fmla="*/ 85685496 w 147"/>
                <a:gd name="T19" fmla="*/ 418345938 h 270"/>
                <a:gd name="T20" fmla="*/ 78125805 w 147"/>
                <a:gd name="T21" fmla="*/ 448587813 h 270"/>
                <a:gd name="T22" fmla="*/ 85685496 w 147"/>
                <a:gd name="T23" fmla="*/ 461189388 h 270"/>
                <a:gd name="T24" fmla="*/ 90725819 w 147"/>
                <a:gd name="T25" fmla="*/ 461189388 h 270"/>
                <a:gd name="T26" fmla="*/ 85685496 w 147"/>
                <a:gd name="T27" fmla="*/ 448587813 h 270"/>
                <a:gd name="T28" fmla="*/ 98287098 w 147"/>
                <a:gd name="T29" fmla="*/ 448587813 h 270"/>
                <a:gd name="T30" fmla="*/ 120967759 w 147"/>
                <a:gd name="T31" fmla="*/ 486390950 h 270"/>
                <a:gd name="T32" fmla="*/ 133569361 w 147"/>
                <a:gd name="T33" fmla="*/ 551915013 h 270"/>
                <a:gd name="T34" fmla="*/ 133569361 w 147"/>
                <a:gd name="T35" fmla="*/ 589716563 h 270"/>
                <a:gd name="T36" fmla="*/ 146169376 w 147"/>
                <a:gd name="T37" fmla="*/ 637600325 h 270"/>
                <a:gd name="T38" fmla="*/ 168851624 w 147"/>
                <a:gd name="T39" fmla="*/ 680442188 h 270"/>
                <a:gd name="T40" fmla="*/ 315021000 w 147"/>
                <a:gd name="T41" fmla="*/ 650200313 h 270"/>
                <a:gd name="T42" fmla="*/ 309980677 w 147"/>
                <a:gd name="T43" fmla="*/ 630039063 h 270"/>
                <a:gd name="T44" fmla="*/ 289819383 w 147"/>
                <a:gd name="T45" fmla="*/ 612398763 h 270"/>
                <a:gd name="T46" fmla="*/ 297379075 w 147"/>
                <a:gd name="T47" fmla="*/ 589716563 h 270"/>
                <a:gd name="T48" fmla="*/ 302419398 w 147"/>
                <a:gd name="T49" fmla="*/ 577116575 h 270"/>
                <a:gd name="T50" fmla="*/ 289819383 w 147"/>
                <a:gd name="T51" fmla="*/ 551915013 h 270"/>
                <a:gd name="T52" fmla="*/ 284779060 w 147"/>
                <a:gd name="T53" fmla="*/ 443547500 h 270"/>
                <a:gd name="T54" fmla="*/ 284779060 w 147"/>
                <a:gd name="T55" fmla="*/ 405745950 h 270"/>
                <a:gd name="T56" fmla="*/ 297379075 w 147"/>
                <a:gd name="T57" fmla="*/ 345262200 h 270"/>
                <a:gd name="T58" fmla="*/ 309980677 w 147"/>
                <a:gd name="T59" fmla="*/ 304939700 h 270"/>
                <a:gd name="T60" fmla="*/ 309980677 w 147"/>
                <a:gd name="T61" fmla="*/ 274697825 h 270"/>
                <a:gd name="T62" fmla="*/ 297379075 w 147"/>
                <a:gd name="T63" fmla="*/ 249496263 h 270"/>
                <a:gd name="T64" fmla="*/ 297379075 w 147"/>
                <a:gd name="T65" fmla="*/ 224294700 h 270"/>
                <a:gd name="T66" fmla="*/ 309980677 w 147"/>
                <a:gd name="T67" fmla="*/ 206652813 h 270"/>
                <a:gd name="T68" fmla="*/ 350303263 w 147"/>
                <a:gd name="T69" fmla="*/ 171370625 h 270"/>
                <a:gd name="T70" fmla="*/ 370464556 w 147"/>
                <a:gd name="T71" fmla="*/ 115927188 h 270"/>
                <a:gd name="T72" fmla="*/ 350303263 w 147"/>
                <a:gd name="T73" fmla="*/ 80645000 h 270"/>
                <a:gd name="T74" fmla="*/ 345262940 w 147"/>
                <a:gd name="T75" fmla="*/ 60483750 h 270"/>
                <a:gd name="T76" fmla="*/ 350303263 w 147"/>
                <a:gd name="T77" fmla="*/ 55443438 h 270"/>
                <a:gd name="T78" fmla="*/ 350303263 w 147"/>
                <a:gd name="T79" fmla="*/ 42843450 h 270"/>
                <a:gd name="T80" fmla="*/ 345262940 w 147"/>
                <a:gd name="T81" fmla="*/ 0 h 270"/>
                <a:gd name="T82" fmla="*/ 0 w 147"/>
                <a:gd name="T83" fmla="*/ 85685313 h 270"/>
                <a:gd name="T84" fmla="*/ 0 w 147"/>
                <a:gd name="T85" fmla="*/ 85685313 h 2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7" h="270">
                  <a:moveTo>
                    <a:pt x="0" y="34"/>
                  </a:moveTo>
                  <a:lnTo>
                    <a:pt x="5" y="46"/>
                  </a:lnTo>
                  <a:lnTo>
                    <a:pt x="2" y="51"/>
                  </a:lnTo>
                  <a:lnTo>
                    <a:pt x="7" y="56"/>
                  </a:lnTo>
                  <a:lnTo>
                    <a:pt x="7" y="58"/>
                  </a:lnTo>
                  <a:lnTo>
                    <a:pt x="19" y="89"/>
                  </a:lnTo>
                  <a:lnTo>
                    <a:pt x="24" y="113"/>
                  </a:lnTo>
                  <a:lnTo>
                    <a:pt x="19" y="123"/>
                  </a:lnTo>
                  <a:lnTo>
                    <a:pt x="19" y="135"/>
                  </a:lnTo>
                  <a:lnTo>
                    <a:pt x="34" y="166"/>
                  </a:lnTo>
                  <a:lnTo>
                    <a:pt x="31" y="178"/>
                  </a:lnTo>
                  <a:lnTo>
                    <a:pt x="34" y="183"/>
                  </a:lnTo>
                  <a:lnTo>
                    <a:pt x="36" y="183"/>
                  </a:lnTo>
                  <a:lnTo>
                    <a:pt x="34" y="178"/>
                  </a:lnTo>
                  <a:lnTo>
                    <a:pt x="39" y="178"/>
                  </a:lnTo>
                  <a:lnTo>
                    <a:pt x="48" y="193"/>
                  </a:lnTo>
                  <a:lnTo>
                    <a:pt x="53" y="219"/>
                  </a:lnTo>
                  <a:lnTo>
                    <a:pt x="53" y="234"/>
                  </a:lnTo>
                  <a:lnTo>
                    <a:pt x="58" y="253"/>
                  </a:lnTo>
                  <a:lnTo>
                    <a:pt x="67" y="270"/>
                  </a:lnTo>
                  <a:lnTo>
                    <a:pt x="125" y="258"/>
                  </a:lnTo>
                  <a:lnTo>
                    <a:pt x="123" y="250"/>
                  </a:lnTo>
                  <a:lnTo>
                    <a:pt x="115" y="243"/>
                  </a:lnTo>
                  <a:lnTo>
                    <a:pt x="118" y="234"/>
                  </a:lnTo>
                  <a:lnTo>
                    <a:pt x="120" y="229"/>
                  </a:lnTo>
                  <a:lnTo>
                    <a:pt x="115" y="219"/>
                  </a:lnTo>
                  <a:lnTo>
                    <a:pt x="113" y="176"/>
                  </a:lnTo>
                  <a:lnTo>
                    <a:pt x="113" y="161"/>
                  </a:lnTo>
                  <a:lnTo>
                    <a:pt x="118" y="137"/>
                  </a:lnTo>
                  <a:lnTo>
                    <a:pt x="123" y="121"/>
                  </a:lnTo>
                  <a:lnTo>
                    <a:pt x="123" y="109"/>
                  </a:lnTo>
                  <a:lnTo>
                    <a:pt x="118" y="99"/>
                  </a:lnTo>
                  <a:lnTo>
                    <a:pt x="118" y="89"/>
                  </a:lnTo>
                  <a:lnTo>
                    <a:pt x="123" y="82"/>
                  </a:lnTo>
                  <a:lnTo>
                    <a:pt x="139" y="68"/>
                  </a:lnTo>
                  <a:lnTo>
                    <a:pt x="147" y="46"/>
                  </a:lnTo>
                  <a:lnTo>
                    <a:pt x="139" y="32"/>
                  </a:lnTo>
                  <a:lnTo>
                    <a:pt x="137" y="24"/>
                  </a:lnTo>
                  <a:lnTo>
                    <a:pt x="139" y="22"/>
                  </a:lnTo>
                  <a:lnTo>
                    <a:pt x="139" y="17"/>
                  </a:lnTo>
                  <a:lnTo>
                    <a:pt x="137" y="0"/>
                  </a:lnTo>
                  <a:lnTo>
                    <a:pt x="0" y="34"/>
                  </a:lnTo>
                  <a:close/>
                </a:path>
              </a:pathLst>
            </a:custGeom>
            <a:solidFill>
              <a:schemeClr val="bg1">
                <a:lumMod val="75000"/>
              </a:schemeClr>
            </a:solidFill>
            <a:ln w="9525">
              <a:solidFill>
                <a:schemeClr val="bg1"/>
              </a:solidFill>
              <a:round/>
              <a:headEnd/>
              <a:tailEnd/>
            </a:ln>
            <a:extLst/>
          </p:spPr>
          <p:txBody>
            <a:bodyPr/>
            <a:lstStyle/>
            <a:p>
              <a:endParaRPr lang="en-US" dirty="0"/>
            </a:p>
          </p:txBody>
        </p:sp>
        <p:sp>
          <p:nvSpPr>
            <p:cNvPr id="71" name="Freeform 55">
              <a:extLst>
                <a:ext uri="{FF2B5EF4-FFF2-40B4-BE49-F238E27FC236}">
                  <a16:creationId xmlns:a16="http://schemas.microsoft.com/office/drawing/2014/main" id="{36375171-4917-4164-9E7A-CA54A1E68ABF}"/>
                </a:ext>
              </a:extLst>
            </p:cNvPr>
            <p:cNvSpPr>
              <a:spLocks/>
            </p:cNvSpPr>
            <p:nvPr/>
          </p:nvSpPr>
          <p:spPr bwMode="auto">
            <a:xfrm>
              <a:off x="9725025" y="2787090"/>
              <a:ext cx="217487" cy="469900"/>
            </a:xfrm>
            <a:custGeom>
              <a:avLst/>
              <a:gdLst>
                <a:gd name="T0" fmla="*/ 337700161 w 137"/>
                <a:gd name="T1" fmla="*/ 624998750 h 296"/>
                <a:gd name="T2" fmla="*/ 327619559 w 137"/>
                <a:gd name="T3" fmla="*/ 617439075 h 296"/>
                <a:gd name="T4" fmla="*/ 307458356 w 137"/>
                <a:gd name="T5" fmla="*/ 624998750 h 296"/>
                <a:gd name="T6" fmla="*/ 297377754 w 137"/>
                <a:gd name="T7" fmla="*/ 655240625 h 296"/>
                <a:gd name="T8" fmla="*/ 277216550 w 137"/>
                <a:gd name="T9" fmla="*/ 660280938 h 296"/>
                <a:gd name="T10" fmla="*/ 277216550 w 137"/>
                <a:gd name="T11" fmla="*/ 672882513 h 296"/>
                <a:gd name="T12" fmla="*/ 277216550 w 137"/>
                <a:gd name="T13" fmla="*/ 677922825 h 296"/>
                <a:gd name="T14" fmla="*/ 267135948 w 137"/>
                <a:gd name="T15" fmla="*/ 672882513 h 296"/>
                <a:gd name="T16" fmla="*/ 259576291 w 137"/>
                <a:gd name="T17" fmla="*/ 677922825 h 296"/>
                <a:gd name="T18" fmla="*/ 259576291 w 137"/>
                <a:gd name="T19" fmla="*/ 690522813 h 296"/>
                <a:gd name="T20" fmla="*/ 30241805 w 137"/>
                <a:gd name="T21" fmla="*/ 745966250 h 296"/>
                <a:gd name="T22" fmla="*/ 25201505 w 137"/>
                <a:gd name="T23" fmla="*/ 725805000 h 296"/>
                <a:gd name="T24" fmla="*/ 5040301 w 137"/>
                <a:gd name="T25" fmla="*/ 708164700 h 296"/>
                <a:gd name="T26" fmla="*/ 12601546 w 137"/>
                <a:gd name="T27" fmla="*/ 685482500 h 296"/>
                <a:gd name="T28" fmla="*/ 17641847 w 137"/>
                <a:gd name="T29" fmla="*/ 672882513 h 296"/>
                <a:gd name="T30" fmla="*/ 5040301 w 137"/>
                <a:gd name="T31" fmla="*/ 647680950 h 296"/>
                <a:gd name="T32" fmla="*/ 0 w 137"/>
                <a:gd name="T33" fmla="*/ 539313438 h 296"/>
                <a:gd name="T34" fmla="*/ 0 w 137"/>
                <a:gd name="T35" fmla="*/ 501511888 h 296"/>
                <a:gd name="T36" fmla="*/ 12601546 w 137"/>
                <a:gd name="T37" fmla="*/ 441028138 h 296"/>
                <a:gd name="T38" fmla="*/ 25201505 w 137"/>
                <a:gd name="T39" fmla="*/ 400705638 h 296"/>
                <a:gd name="T40" fmla="*/ 25201505 w 137"/>
                <a:gd name="T41" fmla="*/ 370463763 h 296"/>
                <a:gd name="T42" fmla="*/ 12601546 w 137"/>
                <a:gd name="T43" fmla="*/ 345262200 h 296"/>
                <a:gd name="T44" fmla="*/ 12601546 w 137"/>
                <a:gd name="T45" fmla="*/ 320060638 h 296"/>
                <a:gd name="T46" fmla="*/ 25201505 w 137"/>
                <a:gd name="T47" fmla="*/ 302418750 h 296"/>
                <a:gd name="T48" fmla="*/ 65523912 w 137"/>
                <a:gd name="T49" fmla="*/ 267136563 h 296"/>
                <a:gd name="T50" fmla="*/ 85685116 w 137"/>
                <a:gd name="T51" fmla="*/ 211693125 h 296"/>
                <a:gd name="T52" fmla="*/ 65523912 w 137"/>
                <a:gd name="T53" fmla="*/ 176410938 h 296"/>
                <a:gd name="T54" fmla="*/ 60483611 w 137"/>
                <a:gd name="T55" fmla="*/ 156249688 h 296"/>
                <a:gd name="T56" fmla="*/ 65523912 w 137"/>
                <a:gd name="T57" fmla="*/ 151209375 h 296"/>
                <a:gd name="T58" fmla="*/ 65523912 w 137"/>
                <a:gd name="T59" fmla="*/ 138609388 h 296"/>
                <a:gd name="T60" fmla="*/ 60483611 w 137"/>
                <a:gd name="T61" fmla="*/ 95765938 h 296"/>
                <a:gd name="T62" fmla="*/ 65523912 w 137"/>
                <a:gd name="T63" fmla="*/ 47883763 h 296"/>
                <a:gd name="T64" fmla="*/ 55443310 w 137"/>
                <a:gd name="T65" fmla="*/ 30241875 h 296"/>
                <a:gd name="T66" fmla="*/ 60483611 w 137"/>
                <a:gd name="T67" fmla="*/ 25201563 h 296"/>
                <a:gd name="T68" fmla="*/ 73085157 w 137"/>
                <a:gd name="T69" fmla="*/ 25201563 h 296"/>
                <a:gd name="T70" fmla="*/ 78125458 w 137"/>
                <a:gd name="T71" fmla="*/ 5040313 h 296"/>
                <a:gd name="T72" fmla="*/ 90725416 w 137"/>
                <a:gd name="T73" fmla="*/ 12601575 h 296"/>
                <a:gd name="T74" fmla="*/ 108367263 w 137"/>
                <a:gd name="T75" fmla="*/ 5040313 h 296"/>
                <a:gd name="T76" fmla="*/ 115926921 w 137"/>
                <a:gd name="T77" fmla="*/ 0 h 296"/>
                <a:gd name="T78" fmla="*/ 267135948 w 137"/>
                <a:gd name="T79" fmla="*/ 453628125 h 296"/>
                <a:gd name="T80" fmla="*/ 272176249 w 137"/>
                <a:gd name="T81" fmla="*/ 461189388 h 296"/>
                <a:gd name="T82" fmla="*/ 267135948 w 137"/>
                <a:gd name="T83" fmla="*/ 483870000 h 296"/>
                <a:gd name="T84" fmla="*/ 272176249 w 137"/>
                <a:gd name="T85" fmla="*/ 491431263 h 296"/>
                <a:gd name="T86" fmla="*/ 307458356 w 137"/>
                <a:gd name="T87" fmla="*/ 521673138 h 296"/>
                <a:gd name="T88" fmla="*/ 315019601 w 137"/>
                <a:gd name="T89" fmla="*/ 521673138 h 296"/>
                <a:gd name="T90" fmla="*/ 320059902 w 137"/>
                <a:gd name="T91" fmla="*/ 539313438 h 296"/>
                <a:gd name="T92" fmla="*/ 320059902 w 137"/>
                <a:gd name="T93" fmla="*/ 544353750 h 296"/>
                <a:gd name="T94" fmla="*/ 345261406 w 137"/>
                <a:gd name="T95" fmla="*/ 582156888 h 296"/>
                <a:gd name="T96" fmla="*/ 337700161 w 137"/>
                <a:gd name="T97" fmla="*/ 587197200 h 296"/>
                <a:gd name="T98" fmla="*/ 337700161 w 137"/>
                <a:gd name="T99" fmla="*/ 612398763 h 296"/>
                <a:gd name="T100" fmla="*/ 337700161 w 137"/>
                <a:gd name="T101" fmla="*/ 624998750 h 2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7" h="296">
                  <a:moveTo>
                    <a:pt x="134" y="248"/>
                  </a:moveTo>
                  <a:lnTo>
                    <a:pt x="130" y="245"/>
                  </a:lnTo>
                  <a:lnTo>
                    <a:pt x="122" y="248"/>
                  </a:lnTo>
                  <a:lnTo>
                    <a:pt x="118" y="260"/>
                  </a:lnTo>
                  <a:lnTo>
                    <a:pt x="110" y="262"/>
                  </a:lnTo>
                  <a:lnTo>
                    <a:pt x="110" y="267"/>
                  </a:lnTo>
                  <a:lnTo>
                    <a:pt x="110" y="269"/>
                  </a:lnTo>
                  <a:lnTo>
                    <a:pt x="106" y="267"/>
                  </a:lnTo>
                  <a:lnTo>
                    <a:pt x="103" y="269"/>
                  </a:lnTo>
                  <a:lnTo>
                    <a:pt x="103" y="274"/>
                  </a:lnTo>
                  <a:lnTo>
                    <a:pt x="12" y="296"/>
                  </a:lnTo>
                  <a:lnTo>
                    <a:pt x="10" y="288"/>
                  </a:lnTo>
                  <a:lnTo>
                    <a:pt x="2" y="281"/>
                  </a:lnTo>
                  <a:lnTo>
                    <a:pt x="5" y="272"/>
                  </a:lnTo>
                  <a:lnTo>
                    <a:pt x="7" y="267"/>
                  </a:lnTo>
                  <a:lnTo>
                    <a:pt x="2" y="257"/>
                  </a:lnTo>
                  <a:lnTo>
                    <a:pt x="0" y="214"/>
                  </a:lnTo>
                  <a:lnTo>
                    <a:pt x="0" y="199"/>
                  </a:lnTo>
                  <a:lnTo>
                    <a:pt x="5" y="175"/>
                  </a:lnTo>
                  <a:lnTo>
                    <a:pt x="10" y="159"/>
                  </a:lnTo>
                  <a:lnTo>
                    <a:pt x="10" y="147"/>
                  </a:lnTo>
                  <a:lnTo>
                    <a:pt x="5" y="137"/>
                  </a:lnTo>
                  <a:lnTo>
                    <a:pt x="5" y="127"/>
                  </a:lnTo>
                  <a:lnTo>
                    <a:pt x="10" y="120"/>
                  </a:lnTo>
                  <a:lnTo>
                    <a:pt x="26" y="106"/>
                  </a:lnTo>
                  <a:lnTo>
                    <a:pt x="34" y="84"/>
                  </a:lnTo>
                  <a:lnTo>
                    <a:pt x="26" y="70"/>
                  </a:lnTo>
                  <a:lnTo>
                    <a:pt x="24" y="62"/>
                  </a:lnTo>
                  <a:lnTo>
                    <a:pt x="26" y="60"/>
                  </a:lnTo>
                  <a:lnTo>
                    <a:pt x="26" y="55"/>
                  </a:lnTo>
                  <a:lnTo>
                    <a:pt x="24" y="38"/>
                  </a:lnTo>
                  <a:lnTo>
                    <a:pt x="26" y="19"/>
                  </a:lnTo>
                  <a:lnTo>
                    <a:pt x="22" y="12"/>
                  </a:lnTo>
                  <a:lnTo>
                    <a:pt x="24" y="10"/>
                  </a:lnTo>
                  <a:lnTo>
                    <a:pt x="29" y="10"/>
                  </a:lnTo>
                  <a:lnTo>
                    <a:pt x="31" y="2"/>
                  </a:lnTo>
                  <a:lnTo>
                    <a:pt x="36" y="5"/>
                  </a:lnTo>
                  <a:lnTo>
                    <a:pt x="43" y="2"/>
                  </a:lnTo>
                  <a:lnTo>
                    <a:pt x="46" y="0"/>
                  </a:lnTo>
                  <a:lnTo>
                    <a:pt x="106" y="180"/>
                  </a:lnTo>
                  <a:lnTo>
                    <a:pt x="108" y="183"/>
                  </a:lnTo>
                  <a:lnTo>
                    <a:pt x="106" y="192"/>
                  </a:lnTo>
                  <a:lnTo>
                    <a:pt x="108" y="195"/>
                  </a:lnTo>
                  <a:lnTo>
                    <a:pt x="122" y="207"/>
                  </a:lnTo>
                  <a:lnTo>
                    <a:pt x="125" y="207"/>
                  </a:lnTo>
                  <a:lnTo>
                    <a:pt x="127" y="214"/>
                  </a:lnTo>
                  <a:lnTo>
                    <a:pt x="127" y="216"/>
                  </a:lnTo>
                  <a:lnTo>
                    <a:pt x="137" y="231"/>
                  </a:lnTo>
                  <a:lnTo>
                    <a:pt x="134" y="233"/>
                  </a:lnTo>
                  <a:lnTo>
                    <a:pt x="134" y="243"/>
                  </a:lnTo>
                  <a:lnTo>
                    <a:pt x="134" y="248"/>
                  </a:lnTo>
                  <a:close/>
                </a:path>
              </a:pathLst>
            </a:custGeom>
            <a:solidFill>
              <a:schemeClr val="bg1">
                <a:lumMod val="75000"/>
              </a:schemeClr>
            </a:solidFill>
            <a:ln w="9525">
              <a:solidFill>
                <a:schemeClr val="bg1"/>
              </a:solidFill>
              <a:round/>
              <a:headEnd/>
              <a:tailEnd/>
            </a:ln>
            <a:extLst/>
          </p:spPr>
          <p:txBody>
            <a:bodyPr/>
            <a:lstStyle/>
            <a:p>
              <a:endParaRPr lang="en-US" dirty="0"/>
            </a:p>
          </p:txBody>
        </p:sp>
        <p:sp>
          <p:nvSpPr>
            <p:cNvPr id="72" name="Freeform 56">
              <a:extLst>
                <a:ext uri="{FF2B5EF4-FFF2-40B4-BE49-F238E27FC236}">
                  <a16:creationId xmlns:a16="http://schemas.microsoft.com/office/drawing/2014/main" id="{83BD13B1-37CC-4EB2-BE1C-BC051E1ECB3C}"/>
                </a:ext>
              </a:extLst>
            </p:cNvPr>
            <p:cNvSpPr>
              <a:spLocks/>
            </p:cNvSpPr>
            <p:nvPr/>
          </p:nvSpPr>
          <p:spPr bwMode="auto">
            <a:xfrm>
              <a:off x="9450387" y="3820553"/>
              <a:ext cx="149225" cy="241300"/>
            </a:xfrm>
            <a:custGeom>
              <a:avLst/>
              <a:gdLst>
                <a:gd name="T0" fmla="*/ 236894688 w 94"/>
                <a:gd name="T1" fmla="*/ 352821875 h 152"/>
                <a:gd name="T2" fmla="*/ 229335013 w 94"/>
                <a:gd name="T3" fmla="*/ 327620313 h 152"/>
                <a:gd name="T4" fmla="*/ 219254388 w 94"/>
                <a:gd name="T5" fmla="*/ 284778450 h 152"/>
                <a:gd name="T6" fmla="*/ 194052825 w 94"/>
                <a:gd name="T7" fmla="*/ 262096250 h 152"/>
                <a:gd name="T8" fmla="*/ 151209375 w 94"/>
                <a:gd name="T9" fmla="*/ 236894688 h 152"/>
                <a:gd name="T10" fmla="*/ 138609388 w 94"/>
                <a:gd name="T11" fmla="*/ 219254388 h 152"/>
                <a:gd name="T12" fmla="*/ 133569075 w 94"/>
                <a:gd name="T13" fmla="*/ 201612500 h 152"/>
                <a:gd name="T14" fmla="*/ 103327200 w 94"/>
                <a:gd name="T15" fmla="*/ 151209375 h 152"/>
                <a:gd name="T16" fmla="*/ 90725625 w 94"/>
                <a:gd name="T17" fmla="*/ 128528763 h 152"/>
                <a:gd name="T18" fmla="*/ 65524063 w 94"/>
                <a:gd name="T19" fmla="*/ 103327200 h 152"/>
                <a:gd name="T20" fmla="*/ 60483750 w 94"/>
                <a:gd name="T21" fmla="*/ 85685313 h 152"/>
                <a:gd name="T22" fmla="*/ 55443438 w 94"/>
                <a:gd name="T23" fmla="*/ 68045013 h 152"/>
                <a:gd name="T24" fmla="*/ 60483750 w 94"/>
                <a:gd name="T25" fmla="*/ 68045013 h 152"/>
                <a:gd name="T26" fmla="*/ 60483750 w 94"/>
                <a:gd name="T27" fmla="*/ 55443438 h 152"/>
                <a:gd name="T28" fmla="*/ 73085325 w 94"/>
                <a:gd name="T29" fmla="*/ 7561263 h 152"/>
                <a:gd name="T30" fmla="*/ 55443438 w 94"/>
                <a:gd name="T31" fmla="*/ 0 h 152"/>
                <a:gd name="T32" fmla="*/ 30241875 w 94"/>
                <a:gd name="T33" fmla="*/ 7561263 h 152"/>
                <a:gd name="T34" fmla="*/ 12601575 w 94"/>
                <a:gd name="T35" fmla="*/ 25201563 h 152"/>
                <a:gd name="T36" fmla="*/ 12601575 w 94"/>
                <a:gd name="T37" fmla="*/ 42843450 h 152"/>
                <a:gd name="T38" fmla="*/ 0 w 94"/>
                <a:gd name="T39" fmla="*/ 42843450 h 152"/>
                <a:gd name="T40" fmla="*/ 0 w 94"/>
                <a:gd name="T41" fmla="*/ 50403125 h 152"/>
                <a:gd name="T42" fmla="*/ 103327200 w 94"/>
                <a:gd name="T43" fmla="*/ 383063750 h 152"/>
                <a:gd name="T44" fmla="*/ 236894688 w 94"/>
                <a:gd name="T45" fmla="*/ 352821875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 h="152">
                  <a:moveTo>
                    <a:pt x="94" y="140"/>
                  </a:moveTo>
                  <a:lnTo>
                    <a:pt x="91" y="130"/>
                  </a:lnTo>
                  <a:lnTo>
                    <a:pt x="87" y="113"/>
                  </a:lnTo>
                  <a:lnTo>
                    <a:pt x="77" y="104"/>
                  </a:lnTo>
                  <a:lnTo>
                    <a:pt x="60" y="94"/>
                  </a:lnTo>
                  <a:lnTo>
                    <a:pt x="55" y="87"/>
                  </a:lnTo>
                  <a:lnTo>
                    <a:pt x="53" y="80"/>
                  </a:lnTo>
                  <a:lnTo>
                    <a:pt x="41" y="60"/>
                  </a:lnTo>
                  <a:lnTo>
                    <a:pt x="36" y="51"/>
                  </a:lnTo>
                  <a:lnTo>
                    <a:pt x="26" y="41"/>
                  </a:lnTo>
                  <a:lnTo>
                    <a:pt x="24" y="34"/>
                  </a:lnTo>
                  <a:lnTo>
                    <a:pt x="22" y="27"/>
                  </a:lnTo>
                  <a:lnTo>
                    <a:pt x="24" y="27"/>
                  </a:lnTo>
                  <a:lnTo>
                    <a:pt x="24" y="22"/>
                  </a:lnTo>
                  <a:lnTo>
                    <a:pt x="29" y="3"/>
                  </a:lnTo>
                  <a:lnTo>
                    <a:pt x="22" y="0"/>
                  </a:lnTo>
                  <a:lnTo>
                    <a:pt x="12" y="3"/>
                  </a:lnTo>
                  <a:lnTo>
                    <a:pt x="5" y="10"/>
                  </a:lnTo>
                  <a:lnTo>
                    <a:pt x="5" y="17"/>
                  </a:lnTo>
                  <a:lnTo>
                    <a:pt x="0" y="17"/>
                  </a:lnTo>
                  <a:lnTo>
                    <a:pt x="0" y="20"/>
                  </a:lnTo>
                  <a:lnTo>
                    <a:pt x="41" y="152"/>
                  </a:lnTo>
                  <a:lnTo>
                    <a:pt x="94" y="140"/>
                  </a:lnTo>
                  <a:close/>
                </a:path>
              </a:pathLst>
            </a:custGeom>
            <a:solidFill>
              <a:schemeClr val="bg1">
                <a:lumMod val="75000"/>
              </a:schemeClr>
            </a:solidFill>
            <a:ln w="9525">
              <a:solidFill>
                <a:schemeClr val="bg1"/>
              </a:solidFill>
              <a:round/>
              <a:headEnd/>
              <a:tailEnd/>
            </a:ln>
            <a:extLst/>
          </p:spPr>
          <p:txBody>
            <a:bodyPr/>
            <a:lstStyle/>
            <a:p>
              <a:endParaRPr lang="en-US" dirty="0"/>
            </a:p>
          </p:txBody>
        </p:sp>
        <p:sp>
          <p:nvSpPr>
            <p:cNvPr id="73" name="Freeform 57">
              <a:extLst>
                <a:ext uri="{FF2B5EF4-FFF2-40B4-BE49-F238E27FC236}">
                  <a16:creationId xmlns:a16="http://schemas.microsoft.com/office/drawing/2014/main" id="{0CD41726-E7CF-4111-932B-95567F68AB25}"/>
                </a:ext>
              </a:extLst>
            </p:cNvPr>
            <p:cNvSpPr>
              <a:spLocks/>
            </p:cNvSpPr>
            <p:nvPr/>
          </p:nvSpPr>
          <p:spPr bwMode="auto">
            <a:xfrm>
              <a:off x="9301162" y="4007878"/>
              <a:ext cx="46038" cy="53975"/>
            </a:xfrm>
            <a:custGeom>
              <a:avLst/>
              <a:gdLst>
                <a:gd name="T0" fmla="*/ 0 w 29"/>
                <a:gd name="T1" fmla="*/ 30241875 h 34"/>
                <a:gd name="T2" fmla="*/ 37803548 w 29"/>
                <a:gd name="T3" fmla="*/ 0 h 34"/>
                <a:gd name="T4" fmla="*/ 73086119 w 29"/>
                <a:gd name="T5" fmla="*/ 55443438 h 34"/>
                <a:gd name="T6" fmla="*/ 30242203 w 29"/>
                <a:gd name="T7" fmla="*/ 85685313 h 34"/>
                <a:gd name="T8" fmla="*/ 0 w 29"/>
                <a:gd name="T9" fmla="*/ 30241875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4">
                  <a:moveTo>
                    <a:pt x="0" y="12"/>
                  </a:moveTo>
                  <a:lnTo>
                    <a:pt x="15" y="0"/>
                  </a:lnTo>
                  <a:lnTo>
                    <a:pt x="29" y="22"/>
                  </a:lnTo>
                  <a:lnTo>
                    <a:pt x="12" y="34"/>
                  </a:lnTo>
                  <a:lnTo>
                    <a:pt x="0" y="12"/>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74" name="Rectangle 73">
            <a:extLst>
              <a:ext uri="{FF2B5EF4-FFF2-40B4-BE49-F238E27FC236}">
                <a16:creationId xmlns:a16="http://schemas.microsoft.com/office/drawing/2014/main" id="{8BB745DE-7385-405A-8474-E601C38244B0}"/>
              </a:ext>
            </a:extLst>
          </p:cNvPr>
          <p:cNvSpPr/>
          <p:nvPr/>
        </p:nvSpPr>
        <p:spPr>
          <a:xfrm>
            <a:off x="2048794" y="3911926"/>
            <a:ext cx="2535973" cy="2031325"/>
          </a:xfrm>
          <a:prstGeom prst="rect">
            <a:avLst/>
          </a:prstGeom>
        </p:spPr>
        <p:txBody>
          <a:bodyPr wrap="square">
            <a:spAutoFit/>
          </a:bodyPr>
          <a:lstStyle/>
          <a:p>
            <a:pPr marR="0" lvl="0">
              <a:spcBef>
                <a:spcPts val="0"/>
              </a:spcBef>
              <a:spcAft>
                <a:spcPts val="0"/>
              </a:spcAft>
              <a:buSzPts val="1000"/>
              <a:tabLst>
                <a:tab pos="457200" algn="l"/>
              </a:tabLst>
            </a:pPr>
            <a:r>
              <a:rPr lang="en-US" sz="5400" b="1" dirty="0">
                <a:solidFill>
                  <a:schemeClr val="accent1">
                    <a:lumMod val="50000"/>
                  </a:schemeClr>
                </a:solidFill>
                <a:latin typeface="Source Sans Pro"/>
                <a:ea typeface="Calibri" panose="020F0502020204030204" pitchFamily="34" charset="0"/>
              </a:rPr>
              <a:t>13</a:t>
            </a:r>
          </a:p>
          <a:p>
            <a:pPr marR="0" lvl="0">
              <a:spcBef>
                <a:spcPts val="0"/>
              </a:spcBef>
              <a:spcAft>
                <a:spcPts val="0"/>
              </a:spcAft>
              <a:buSzPts val="1000"/>
              <a:tabLst>
                <a:tab pos="457200" algn="l"/>
              </a:tabLst>
            </a:pPr>
            <a:r>
              <a:rPr lang="en-US" sz="2400" b="1" dirty="0">
                <a:solidFill>
                  <a:schemeClr val="accent1">
                    <a:lumMod val="50000"/>
                  </a:schemeClr>
                </a:solidFill>
                <a:latin typeface="Source Sans Pro"/>
                <a:ea typeface="Calibri" panose="020F0502020204030204" pitchFamily="34" charset="0"/>
              </a:rPr>
              <a:t>coalition states with residents participating</a:t>
            </a:r>
          </a:p>
        </p:txBody>
      </p:sp>
    </p:spTree>
    <p:extLst>
      <p:ext uri="{BB962C8B-B14F-4D97-AF65-F5344CB8AC3E}">
        <p14:creationId xmlns:p14="http://schemas.microsoft.com/office/powerpoint/2010/main" val="41001254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a:cxnSpLocks/>
          </p:cNvCxnSpPr>
          <p:nvPr/>
        </p:nvCxnSpPr>
        <p:spPr>
          <a:xfrm flipV="1">
            <a:off x="3344779" y="368750"/>
            <a:ext cx="8329061" cy="4229"/>
          </a:xfrm>
          <a:prstGeom prst="line">
            <a:avLst/>
          </a:prstGeom>
          <a:ln w="76200">
            <a:solidFill>
              <a:srgbClr val="ADD47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1961148" y="909611"/>
            <a:ext cx="9773648" cy="721677"/>
          </a:xfrm>
        </p:spPr>
        <p:txBody>
          <a:bodyPr>
            <a:noAutofit/>
          </a:bodyPr>
          <a:lstStyle/>
          <a:p>
            <a:pPr algn="r"/>
            <a:r>
              <a:rPr lang="en-US" sz="8800" dirty="0">
                <a:solidFill>
                  <a:schemeClr val="bg1"/>
                </a:solidFill>
                <a:latin typeface="+mn-lt"/>
              </a:rPr>
              <a:t>On the Horizon</a:t>
            </a:r>
            <a:endParaRPr lang="en-US" sz="8800" b="1" dirty="0">
              <a:solidFill>
                <a:schemeClr val="bg1"/>
              </a:solidFill>
              <a:latin typeface="+mn-lt"/>
            </a:endParaRPr>
          </a:p>
        </p:txBody>
      </p:sp>
      <p:cxnSp>
        <p:nvCxnSpPr>
          <p:cNvPr id="18" name="Straight Connector 17"/>
          <p:cNvCxnSpPr>
            <a:cxnSpLocks/>
          </p:cNvCxnSpPr>
          <p:nvPr/>
        </p:nvCxnSpPr>
        <p:spPr>
          <a:xfrm>
            <a:off x="3344779" y="1479884"/>
            <a:ext cx="8329061" cy="6466"/>
          </a:xfrm>
          <a:prstGeom prst="line">
            <a:avLst/>
          </a:prstGeom>
          <a:ln w="76200">
            <a:solidFill>
              <a:srgbClr val="ADD4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330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9789"/>
            <a:ext cx="10349948" cy="1356360"/>
          </a:xfrm>
        </p:spPr>
        <p:txBody>
          <a:bodyPr anchor="ctr">
            <a:normAutofit/>
          </a:bodyPr>
          <a:lstStyle/>
          <a:p>
            <a:r>
              <a:rPr lang="en-US" sz="4400" dirty="0" smtClean="0"/>
              <a:t>Currents Pushing Innovation in Transportation </a:t>
            </a:r>
            <a:endParaRPr lang="en-US" sz="3100" b="1" dirty="0"/>
          </a:p>
        </p:txBody>
      </p:sp>
      <p:grpSp>
        <p:nvGrpSpPr>
          <p:cNvPr id="39" name="Group 38"/>
          <p:cNvGrpSpPr/>
          <p:nvPr/>
        </p:nvGrpSpPr>
        <p:grpSpPr>
          <a:xfrm>
            <a:off x="3886200" y="1066800"/>
            <a:ext cx="3435002" cy="2938474"/>
            <a:chOff x="3740063" y="1103334"/>
            <a:chExt cx="3727276" cy="3352800"/>
          </a:xfrm>
        </p:grpSpPr>
        <p:pic>
          <p:nvPicPr>
            <p:cNvPr id="40" name="Picture 39"/>
            <p:cNvPicPr>
              <a:picLocks noChangeAspect="1"/>
            </p:cNvPicPr>
            <p:nvPr/>
          </p:nvPicPr>
          <p:blipFill>
            <a:blip r:embed="rId3"/>
            <a:stretch>
              <a:fillRect/>
            </a:stretch>
          </p:blipFill>
          <p:spPr>
            <a:xfrm>
              <a:off x="4515803" y="1491617"/>
              <a:ext cx="2042591" cy="1876740"/>
            </a:xfrm>
            <a:prstGeom prst="rect">
              <a:avLst/>
            </a:prstGeom>
          </p:spPr>
        </p:pic>
        <p:sp>
          <p:nvSpPr>
            <p:cNvPr id="41" name="Oval 40"/>
            <p:cNvSpPr/>
            <p:nvPr/>
          </p:nvSpPr>
          <p:spPr>
            <a:xfrm>
              <a:off x="3740063" y="1103334"/>
              <a:ext cx="3727276" cy="3352800"/>
            </a:xfrm>
            <a:prstGeom prst="ellipse">
              <a:avLst/>
            </a:prstGeom>
            <a:noFill/>
            <a:ln cmpd="sng">
              <a:solidFill>
                <a:srgbClr val="222A7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sp>
        <p:nvSpPr>
          <p:cNvPr id="42" name="Oval 41"/>
          <p:cNvSpPr/>
          <p:nvPr/>
        </p:nvSpPr>
        <p:spPr>
          <a:xfrm>
            <a:off x="2550607" y="3057996"/>
            <a:ext cx="3487052" cy="3012836"/>
          </a:xfrm>
          <a:prstGeom prst="ellipse">
            <a:avLst/>
          </a:prstGeom>
          <a:noFill/>
          <a:ln cmpd="sng">
            <a:solidFill>
              <a:srgbClr val="222A7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43" name="Group 42"/>
          <p:cNvGrpSpPr/>
          <p:nvPr/>
        </p:nvGrpSpPr>
        <p:grpSpPr>
          <a:xfrm>
            <a:off x="4986578" y="3030917"/>
            <a:ext cx="3355191" cy="3066993"/>
            <a:chOff x="4959524" y="3046434"/>
            <a:chExt cx="3727276" cy="3352800"/>
          </a:xfrm>
        </p:grpSpPr>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985" y="4187754"/>
              <a:ext cx="1441551" cy="1441551"/>
            </a:xfrm>
            <a:prstGeom prst="rect">
              <a:avLst/>
            </a:prstGeom>
          </p:spPr>
        </p:pic>
        <p:sp>
          <p:nvSpPr>
            <p:cNvPr id="45" name="Oval 44"/>
            <p:cNvSpPr/>
            <p:nvPr/>
          </p:nvSpPr>
          <p:spPr>
            <a:xfrm>
              <a:off x="4959524" y="3046434"/>
              <a:ext cx="3727276" cy="3352800"/>
            </a:xfrm>
            <a:prstGeom prst="ellipse">
              <a:avLst/>
            </a:prstGeom>
            <a:noFill/>
            <a:ln cmpd="sng">
              <a:solidFill>
                <a:srgbClr val="222A7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sp>
        <p:nvSpPr>
          <p:cNvPr id="46" name="TextBox 45"/>
          <p:cNvSpPr txBox="1"/>
          <p:nvPr/>
        </p:nvSpPr>
        <p:spPr>
          <a:xfrm>
            <a:off x="4852174" y="1181100"/>
            <a:ext cx="1407437" cy="369332"/>
          </a:xfrm>
          <a:prstGeom prst="rect">
            <a:avLst/>
          </a:prstGeom>
          <a:noFill/>
        </p:spPr>
        <p:txBody>
          <a:bodyPr wrap="none" rtlCol="0">
            <a:spAutoFit/>
          </a:bodyPr>
          <a:lstStyle/>
          <a:p>
            <a:pPr defTabSz="457200"/>
            <a:r>
              <a:rPr lang="en-US" b="1" dirty="0" smtClean="0">
                <a:solidFill>
                  <a:srgbClr val="002060"/>
                </a:solidFill>
                <a:cs typeface="Verdana"/>
              </a:rPr>
              <a:t>Technology</a:t>
            </a:r>
            <a:endParaRPr lang="en-US" b="1" dirty="0">
              <a:solidFill>
                <a:srgbClr val="002060"/>
              </a:solidFill>
              <a:cs typeface="Verdana"/>
            </a:endParaRPr>
          </a:p>
        </p:txBody>
      </p:sp>
      <p:sp>
        <p:nvSpPr>
          <p:cNvPr id="47" name="TextBox 46"/>
          <p:cNvSpPr txBox="1"/>
          <p:nvPr/>
        </p:nvSpPr>
        <p:spPr>
          <a:xfrm>
            <a:off x="6648540" y="5393613"/>
            <a:ext cx="1082348" cy="369332"/>
          </a:xfrm>
          <a:prstGeom prst="rect">
            <a:avLst/>
          </a:prstGeom>
          <a:noFill/>
        </p:spPr>
        <p:txBody>
          <a:bodyPr wrap="none" rtlCol="0">
            <a:spAutoFit/>
          </a:bodyPr>
          <a:lstStyle/>
          <a:p>
            <a:pPr defTabSz="457200"/>
            <a:r>
              <a:rPr lang="en-US" b="1" dirty="0" smtClean="0">
                <a:solidFill>
                  <a:srgbClr val="002060"/>
                </a:solidFill>
                <a:cs typeface="Verdana"/>
              </a:rPr>
              <a:t>Funding</a:t>
            </a:r>
            <a:endParaRPr lang="en-US" b="1" dirty="0">
              <a:solidFill>
                <a:srgbClr val="002060"/>
              </a:solidFill>
              <a:cs typeface="Verdana"/>
            </a:endParaRPr>
          </a:p>
        </p:txBody>
      </p:sp>
      <p:sp>
        <p:nvSpPr>
          <p:cNvPr id="48" name="TextBox 47"/>
          <p:cNvSpPr txBox="1"/>
          <p:nvPr/>
        </p:nvSpPr>
        <p:spPr>
          <a:xfrm>
            <a:off x="3576080" y="5519363"/>
            <a:ext cx="877163" cy="369332"/>
          </a:xfrm>
          <a:prstGeom prst="rect">
            <a:avLst/>
          </a:prstGeom>
          <a:solidFill>
            <a:schemeClr val="bg1"/>
          </a:solidFill>
        </p:spPr>
        <p:txBody>
          <a:bodyPr wrap="none" rtlCol="0">
            <a:spAutoFit/>
          </a:bodyPr>
          <a:lstStyle/>
          <a:p>
            <a:pPr defTabSz="457200"/>
            <a:r>
              <a:rPr lang="en-US" b="1" dirty="0" smtClean="0">
                <a:solidFill>
                  <a:srgbClr val="002060"/>
                </a:solidFill>
                <a:cs typeface="Verdana"/>
              </a:rPr>
              <a:t>Driver</a:t>
            </a:r>
            <a:endParaRPr lang="en-US" b="1" dirty="0">
              <a:solidFill>
                <a:srgbClr val="002060"/>
              </a:solidFill>
              <a:cs typeface="Verdana"/>
            </a:endParaRPr>
          </a:p>
        </p:txBody>
      </p:sp>
      <p:pic>
        <p:nvPicPr>
          <p:cNvPr id="49" name="Picture 2" descr="Image result for person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5461" y="3967749"/>
            <a:ext cx="1118403" cy="1441551"/>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Arrow Connector 52"/>
          <p:cNvCxnSpPr>
            <a:endCxn id="52" idx="1"/>
          </p:cNvCxnSpPr>
          <p:nvPr/>
        </p:nvCxnSpPr>
        <p:spPr>
          <a:xfrm flipV="1">
            <a:off x="5555892" y="3314405"/>
            <a:ext cx="3301547" cy="449885"/>
          </a:xfrm>
          <a:prstGeom prst="straightConnector1">
            <a:avLst/>
          </a:prstGeom>
          <a:ln w="4445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Content Placeholder 2"/>
          <p:cNvSpPr txBox="1">
            <a:spLocks/>
          </p:cNvSpPr>
          <p:nvPr/>
        </p:nvSpPr>
        <p:spPr>
          <a:xfrm>
            <a:off x="8991600" y="2913137"/>
            <a:ext cx="1869226" cy="851153"/>
          </a:xfrm>
          <a:prstGeom prst="rect">
            <a:avLst/>
          </a:prstGeom>
          <a:ln>
            <a:solidFill>
              <a:schemeClr val="bg1">
                <a:lumMod val="65000"/>
              </a:schemeClr>
            </a:solidFill>
          </a:ln>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0" indent="0" algn="ctr">
              <a:spcBef>
                <a:spcPts val="0"/>
              </a:spcBef>
              <a:buFont typeface="Arial" pitchFamily="34" charset="0"/>
              <a:buNone/>
            </a:pPr>
            <a:endParaRPr lang="en-US" sz="2400" dirty="0" smtClean="0">
              <a:solidFill>
                <a:srgbClr val="002060"/>
              </a:solidFill>
            </a:endParaRPr>
          </a:p>
          <a:p>
            <a:pPr marL="0" indent="0" algn="ctr">
              <a:spcBef>
                <a:spcPts val="0"/>
              </a:spcBef>
              <a:spcAft>
                <a:spcPts val="600"/>
              </a:spcAft>
              <a:buFont typeface="Arial" pitchFamily="34" charset="0"/>
              <a:buNone/>
            </a:pPr>
            <a:r>
              <a:rPr lang="en-US" sz="2400" dirty="0" smtClean="0">
                <a:solidFill>
                  <a:srgbClr val="002060"/>
                </a:solidFill>
              </a:rPr>
              <a:t>???</a:t>
            </a:r>
          </a:p>
        </p:txBody>
      </p:sp>
    </p:spTree>
    <p:extLst>
      <p:ext uri="{BB962C8B-B14F-4D97-AF65-F5344CB8AC3E}">
        <p14:creationId xmlns:p14="http://schemas.microsoft.com/office/powerpoint/2010/main" val="380791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38</a:t>
            </a:fld>
            <a:endParaRPr lang="en-US" dirty="0"/>
          </a:p>
        </p:txBody>
      </p:sp>
      <p:sp>
        <p:nvSpPr>
          <p:cNvPr id="4" name="Title 3"/>
          <p:cNvSpPr>
            <a:spLocks noGrp="1"/>
          </p:cNvSpPr>
          <p:nvPr>
            <p:ph type="title"/>
          </p:nvPr>
        </p:nvSpPr>
        <p:spPr>
          <a:xfrm>
            <a:off x="304799" y="0"/>
            <a:ext cx="11582401" cy="1066800"/>
          </a:xfrm>
        </p:spPr>
        <p:txBody>
          <a:bodyPr/>
          <a:lstStyle/>
          <a:p>
            <a:r>
              <a:rPr lang="en-US" dirty="0" smtClean="0"/>
              <a:t>Working together we can meet growing demand </a:t>
            </a:r>
            <a:endParaRPr lang="en-US" dirty="0"/>
          </a:p>
        </p:txBody>
      </p:sp>
      <p:pic>
        <p:nvPicPr>
          <p:cNvPr id="7" name="Picture 8" descr="Image result for connected vehicle"/>
          <p:cNvPicPr>
            <a:picLocks noChangeAspect="1" noChangeArrowheads="1"/>
          </p:cNvPicPr>
          <p:nvPr/>
        </p:nvPicPr>
        <p:blipFill rotWithShape="1">
          <a:blip r:embed="rId3">
            <a:extLst>
              <a:ext uri="{28A0092B-C50C-407E-A947-70E740481C1C}">
                <a14:useLocalDpi xmlns:a14="http://schemas.microsoft.com/office/drawing/2010/main" val="0"/>
              </a:ext>
            </a:extLst>
          </a:blip>
          <a:srcRect t="10967" b="3637"/>
          <a:stretch/>
        </p:blipFill>
        <p:spPr bwMode="auto">
          <a:xfrm>
            <a:off x="2129584" y="3868944"/>
            <a:ext cx="1954229" cy="12516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Image result for money running 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1625" y="5120566"/>
            <a:ext cx="1643529" cy="12326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85288" y="2554693"/>
            <a:ext cx="2111323" cy="338554"/>
          </a:xfrm>
          <a:prstGeom prst="rect">
            <a:avLst/>
          </a:prstGeom>
          <a:noFill/>
        </p:spPr>
        <p:txBody>
          <a:bodyPr wrap="square" rtlCol="0">
            <a:spAutoFit/>
          </a:bodyPr>
          <a:lstStyle/>
          <a:p>
            <a:r>
              <a:rPr lang="en-US" sz="1600" b="1" dirty="0" smtClean="0">
                <a:solidFill>
                  <a:srgbClr val="002060"/>
                </a:solidFill>
              </a:rPr>
              <a:t>TSMO Strategies</a:t>
            </a:r>
          </a:p>
        </p:txBody>
      </p:sp>
      <p:sp>
        <p:nvSpPr>
          <p:cNvPr id="10" name="TextBox 9"/>
          <p:cNvSpPr txBox="1"/>
          <p:nvPr/>
        </p:nvSpPr>
        <p:spPr>
          <a:xfrm>
            <a:off x="4527248" y="6369009"/>
            <a:ext cx="2812281" cy="338554"/>
          </a:xfrm>
          <a:prstGeom prst="rect">
            <a:avLst/>
          </a:prstGeom>
          <a:noFill/>
        </p:spPr>
        <p:txBody>
          <a:bodyPr wrap="square" rtlCol="0">
            <a:spAutoFit/>
          </a:bodyPr>
          <a:lstStyle/>
          <a:p>
            <a:r>
              <a:rPr lang="en-US" sz="1600" b="1" dirty="0" smtClean="0">
                <a:solidFill>
                  <a:srgbClr val="002060"/>
                </a:solidFill>
              </a:rPr>
              <a:t>Sustainable Funding</a:t>
            </a:r>
          </a:p>
        </p:txBody>
      </p:sp>
      <p:sp>
        <p:nvSpPr>
          <p:cNvPr id="11" name="TextBox 10"/>
          <p:cNvSpPr txBox="1"/>
          <p:nvPr/>
        </p:nvSpPr>
        <p:spPr>
          <a:xfrm>
            <a:off x="1942919" y="5165188"/>
            <a:ext cx="2218085" cy="338554"/>
          </a:xfrm>
          <a:prstGeom prst="rect">
            <a:avLst/>
          </a:prstGeom>
          <a:noFill/>
        </p:spPr>
        <p:txBody>
          <a:bodyPr wrap="square" rtlCol="0">
            <a:spAutoFit/>
          </a:bodyPr>
          <a:lstStyle/>
          <a:p>
            <a:r>
              <a:rPr lang="en-US" sz="1600" b="1" dirty="0" smtClean="0">
                <a:solidFill>
                  <a:srgbClr val="002060"/>
                </a:solidFill>
              </a:rPr>
              <a:t>Technology tsunami</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3071" y="1300890"/>
            <a:ext cx="2213496" cy="1220219"/>
          </a:xfrm>
          <a:prstGeom prst="rect">
            <a:avLst/>
          </a:prstGeom>
        </p:spPr>
      </p:pic>
      <p:pic>
        <p:nvPicPr>
          <p:cNvPr id="14" name="Picture 13"/>
          <p:cNvPicPr>
            <a:picLocks noChangeAspect="1"/>
          </p:cNvPicPr>
          <p:nvPr/>
        </p:nvPicPr>
        <p:blipFill rotWithShape="1">
          <a:blip r:embed="rId6"/>
          <a:srcRect t="5810"/>
          <a:stretch/>
        </p:blipFill>
        <p:spPr>
          <a:xfrm>
            <a:off x="7087327" y="1248537"/>
            <a:ext cx="2625660" cy="1401552"/>
          </a:xfrm>
          <a:prstGeom prst="rect">
            <a:avLst/>
          </a:prstGeom>
        </p:spPr>
      </p:pic>
      <p:sp>
        <p:nvSpPr>
          <p:cNvPr id="18" name="TextBox 17"/>
          <p:cNvSpPr txBox="1"/>
          <p:nvPr/>
        </p:nvSpPr>
        <p:spPr>
          <a:xfrm>
            <a:off x="7339529" y="2662549"/>
            <a:ext cx="2812281" cy="338554"/>
          </a:xfrm>
          <a:prstGeom prst="rect">
            <a:avLst/>
          </a:prstGeom>
          <a:noFill/>
        </p:spPr>
        <p:txBody>
          <a:bodyPr wrap="square" rtlCol="0">
            <a:spAutoFit/>
          </a:bodyPr>
          <a:lstStyle/>
          <a:p>
            <a:r>
              <a:rPr lang="en-US" sz="1600" b="1" dirty="0" smtClean="0">
                <a:solidFill>
                  <a:srgbClr val="002060"/>
                </a:solidFill>
              </a:rPr>
              <a:t>Better Data = Better Info</a:t>
            </a:r>
          </a:p>
        </p:txBody>
      </p:sp>
      <p:pic>
        <p:nvPicPr>
          <p:cNvPr id="19" name="Content Placeholder 8"/>
          <p:cNvPicPr>
            <a:picLocks noGrp="1" noChangeAspect="1"/>
          </p:cNvPicPr>
          <p:nvPr>
            <p:ph sz="half" idx="4294967295"/>
          </p:nvPr>
        </p:nvPicPr>
        <p:blipFill>
          <a:blip r:embed="rId7"/>
          <a:stretch>
            <a:fillRect/>
          </a:stretch>
        </p:blipFill>
        <p:spPr>
          <a:xfrm>
            <a:off x="7694407" y="3495769"/>
            <a:ext cx="1938222" cy="2385503"/>
          </a:xfrm>
          <a:prstGeom prst="rect">
            <a:avLst/>
          </a:prstGeom>
        </p:spPr>
      </p:pic>
      <p:sp>
        <p:nvSpPr>
          <p:cNvPr id="20" name="Oval 19"/>
          <p:cNvSpPr/>
          <p:nvPr/>
        </p:nvSpPr>
        <p:spPr>
          <a:xfrm>
            <a:off x="4953000" y="2361298"/>
            <a:ext cx="2743200" cy="2425182"/>
          </a:xfrm>
          <a:prstGeom prst="ellipse">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2" name="Oval 21"/>
          <p:cNvSpPr/>
          <p:nvPr/>
        </p:nvSpPr>
        <p:spPr>
          <a:xfrm>
            <a:off x="4640223" y="2372952"/>
            <a:ext cx="2386529" cy="2257425"/>
          </a:xfrm>
          <a:prstGeom prst="ellipse">
            <a:avLst/>
          </a:prstGeom>
          <a:blipFill>
            <a:blip r:embed="rId8"/>
            <a:stretch>
              <a:fillRect/>
            </a:stretch>
          </a:blip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3" name="TextBox 22"/>
          <p:cNvSpPr txBox="1"/>
          <p:nvPr/>
        </p:nvSpPr>
        <p:spPr>
          <a:xfrm>
            <a:off x="7339529" y="5911701"/>
            <a:ext cx="3099871" cy="338554"/>
          </a:xfrm>
          <a:prstGeom prst="rect">
            <a:avLst/>
          </a:prstGeom>
          <a:noFill/>
        </p:spPr>
        <p:txBody>
          <a:bodyPr wrap="square" rtlCol="0">
            <a:spAutoFit/>
          </a:bodyPr>
          <a:lstStyle/>
          <a:p>
            <a:r>
              <a:rPr lang="en-US" sz="1600" b="1" dirty="0" smtClean="0">
                <a:solidFill>
                  <a:srgbClr val="002060"/>
                </a:solidFill>
              </a:rPr>
              <a:t>Better Plans = Better Decisions</a:t>
            </a:r>
          </a:p>
        </p:txBody>
      </p:sp>
      <p:sp>
        <p:nvSpPr>
          <p:cNvPr id="27" name="Right Arrow 26"/>
          <p:cNvSpPr/>
          <p:nvPr/>
        </p:nvSpPr>
        <p:spPr>
          <a:xfrm>
            <a:off x="5562600" y="1600200"/>
            <a:ext cx="710931" cy="538662"/>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Arrow 27"/>
          <p:cNvSpPr/>
          <p:nvPr/>
        </p:nvSpPr>
        <p:spPr>
          <a:xfrm rot="5400000">
            <a:off x="8468229" y="3002313"/>
            <a:ext cx="472727" cy="422848"/>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p:cNvSpPr/>
          <p:nvPr/>
        </p:nvSpPr>
        <p:spPr>
          <a:xfrm rot="8131045">
            <a:off x="6913246" y="5273554"/>
            <a:ext cx="683173" cy="499023"/>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Arrow 29"/>
          <p:cNvSpPr/>
          <p:nvPr/>
        </p:nvSpPr>
        <p:spPr>
          <a:xfrm rot="13658122">
            <a:off x="4013589" y="5407588"/>
            <a:ext cx="683173" cy="499023"/>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Arrow 30"/>
          <p:cNvSpPr/>
          <p:nvPr/>
        </p:nvSpPr>
        <p:spPr>
          <a:xfrm rot="16200000">
            <a:off x="3381079" y="3065022"/>
            <a:ext cx="683173" cy="499023"/>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3000" y="2730682"/>
            <a:ext cx="1754653" cy="1572599"/>
          </a:xfrm>
          <a:prstGeom prst="rect">
            <a:avLst/>
          </a:prstGeom>
        </p:spPr>
      </p:pic>
    </p:spTree>
    <p:extLst>
      <p:ext uri="{BB962C8B-B14F-4D97-AF65-F5344CB8AC3E}">
        <p14:creationId xmlns:p14="http://schemas.microsoft.com/office/powerpoint/2010/main" val="17793232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8" grpId="0"/>
      <p:bldP spid="23" grpId="0"/>
      <p:bldP spid="27" grpId="0" animBg="1"/>
      <p:bldP spid="28" grpId="0" animBg="1"/>
      <p:bldP spid="29" grpId="0" animBg="1"/>
      <p:bldP spid="30" grpId="0" animBg="1"/>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2920" y="1"/>
            <a:ext cx="2835286" cy="2126465"/>
          </a:xfrm>
          <a:prstGeom prst="parallelogram">
            <a:avLst>
              <a:gd name="adj" fmla="val 45263"/>
            </a:avLst>
          </a:prstGeom>
        </p:spPr>
      </p:pic>
      <p:grpSp>
        <p:nvGrpSpPr>
          <p:cNvPr id="15" name="Group 14"/>
          <p:cNvGrpSpPr/>
          <p:nvPr/>
        </p:nvGrpSpPr>
        <p:grpSpPr>
          <a:xfrm>
            <a:off x="1588" y="0"/>
            <a:ext cx="4472386" cy="2130950"/>
            <a:chOff x="0" y="0"/>
            <a:chExt cx="4472386" cy="2130950"/>
          </a:xfrm>
        </p:grpSpPr>
        <p:sp>
          <p:nvSpPr>
            <p:cNvPr id="16" name="Parallelogram 15"/>
            <p:cNvSpPr/>
            <p:nvPr/>
          </p:nvSpPr>
          <p:spPr>
            <a:xfrm>
              <a:off x="663974" y="0"/>
              <a:ext cx="3808412" cy="2130950"/>
            </a:xfrm>
            <a:prstGeom prst="parallelogram">
              <a:avLst>
                <a:gd name="adj" fmla="val 44667"/>
              </a:avLst>
            </a:prstGeom>
            <a:solidFill>
              <a:srgbClr val="4A66A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7" name="Parallelogram 16"/>
            <p:cNvSpPr/>
            <p:nvPr/>
          </p:nvSpPr>
          <p:spPr>
            <a:xfrm>
              <a:off x="0" y="0"/>
              <a:ext cx="3275012" cy="2130950"/>
            </a:xfrm>
            <a:prstGeom prst="parallelogram">
              <a:avLst>
                <a:gd name="adj" fmla="val 0"/>
              </a:avLst>
            </a:prstGeom>
            <a:solidFill>
              <a:srgbClr val="4A66A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sp>
        <p:nvSpPr>
          <p:cNvPr id="2" name="Title 1"/>
          <p:cNvSpPr>
            <a:spLocks noGrp="1"/>
          </p:cNvSpPr>
          <p:nvPr>
            <p:ph type="title"/>
          </p:nvPr>
        </p:nvSpPr>
        <p:spPr>
          <a:xfrm>
            <a:off x="228601" y="304800"/>
            <a:ext cx="8686801" cy="1066800"/>
          </a:xfrm>
        </p:spPr>
        <p:txBody>
          <a:bodyPr anchor="ctr">
            <a:normAutofit/>
          </a:bodyPr>
          <a:lstStyle/>
          <a:p>
            <a:r>
              <a:rPr lang="en-US" sz="4400" dirty="0">
                <a:latin typeface="Calibri Light" panose="020F0302020204030204" pitchFamily="34" charset="0"/>
              </a:rPr>
              <a:t>Next steps</a:t>
            </a:r>
          </a:p>
        </p:txBody>
      </p:sp>
      <p:grpSp>
        <p:nvGrpSpPr>
          <p:cNvPr id="4" name="Group 3"/>
          <p:cNvGrpSpPr/>
          <p:nvPr/>
        </p:nvGrpSpPr>
        <p:grpSpPr>
          <a:xfrm>
            <a:off x="1588" y="0"/>
            <a:ext cx="4472386" cy="304800"/>
            <a:chOff x="0" y="0"/>
            <a:chExt cx="4472386" cy="2130950"/>
          </a:xfrm>
        </p:grpSpPr>
        <p:sp>
          <p:nvSpPr>
            <p:cNvPr id="5" name="Parallelogram 4"/>
            <p:cNvSpPr/>
            <p:nvPr/>
          </p:nvSpPr>
          <p:spPr>
            <a:xfrm>
              <a:off x="663974" y="0"/>
              <a:ext cx="3808412" cy="2130950"/>
            </a:xfrm>
            <a:prstGeom prst="parallelogram">
              <a:avLst>
                <a:gd name="adj" fmla="val 44667"/>
              </a:avLst>
            </a:prstGeom>
            <a:solidFill>
              <a:srgbClr val="4A66A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6" name="Parallelogram 5"/>
            <p:cNvSpPr/>
            <p:nvPr/>
          </p:nvSpPr>
          <p:spPr>
            <a:xfrm>
              <a:off x="0" y="0"/>
              <a:ext cx="3275012" cy="2130950"/>
            </a:xfrm>
            <a:prstGeom prst="parallelogram">
              <a:avLst>
                <a:gd name="adj" fmla="val 0"/>
              </a:avLst>
            </a:prstGeom>
            <a:solidFill>
              <a:srgbClr val="4A66A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grpSp>
        <p:nvGrpSpPr>
          <p:cNvPr id="7" name="Group 6"/>
          <p:cNvGrpSpPr/>
          <p:nvPr/>
        </p:nvGrpSpPr>
        <p:grpSpPr>
          <a:xfrm rot="10800000">
            <a:off x="7718027" y="6553200"/>
            <a:ext cx="4472386" cy="304800"/>
            <a:chOff x="0" y="0"/>
            <a:chExt cx="4472386" cy="2130950"/>
          </a:xfrm>
        </p:grpSpPr>
        <p:sp>
          <p:nvSpPr>
            <p:cNvPr id="8" name="Parallelogram 7"/>
            <p:cNvSpPr/>
            <p:nvPr/>
          </p:nvSpPr>
          <p:spPr>
            <a:xfrm>
              <a:off x="663974" y="0"/>
              <a:ext cx="3808412" cy="2130950"/>
            </a:xfrm>
            <a:prstGeom prst="parallelogram">
              <a:avLst>
                <a:gd name="adj" fmla="val 44667"/>
              </a:avLst>
            </a:prstGeom>
            <a:solidFill>
              <a:srgbClr val="4A66A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9" name="Parallelogram 8"/>
            <p:cNvSpPr/>
            <p:nvPr/>
          </p:nvSpPr>
          <p:spPr>
            <a:xfrm>
              <a:off x="0" y="0"/>
              <a:ext cx="3275012" cy="2130950"/>
            </a:xfrm>
            <a:prstGeom prst="parallelogram">
              <a:avLst>
                <a:gd name="adj" fmla="val 0"/>
              </a:avLst>
            </a:prstGeom>
            <a:solidFill>
              <a:srgbClr val="4A66A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sp>
        <p:nvSpPr>
          <p:cNvPr id="12" name="Slide Number Placeholder 11"/>
          <p:cNvSpPr>
            <a:spLocks noGrp="1"/>
          </p:cNvSpPr>
          <p:nvPr>
            <p:ph type="sldNum" sz="quarter" idx="12"/>
          </p:nvPr>
        </p:nvSpPr>
        <p:spPr/>
        <p:txBody>
          <a:bodyPr/>
          <a:lstStyle/>
          <a:p>
            <a:fld id="{AAEAE4A8-A6E5-453E-B946-FB774B73F48C}" type="slidenum">
              <a:rPr lang="en-US" smtClean="0"/>
              <a:pPr/>
              <a:t>39</a:t>
            </a:fld>
            <a:endParaRPr lang="en-US" dirty="0"/>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0" y="-4763"/>
            <a:ext cx="2847761" cy="2131228"/>
          </a:xfrm>
          <a:prstGeom prst="parallelogram">
            <a:avLst>
              <a:gd name="adj" fmla="val 45147"/>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2858" y="-6956"/>
            <a:ext cx="2844562" cy="2133422"/>
          </a:xfrm>
          <a:prstGeom prst="parallelogram">
            <a:avLst>
              <a:gd name="adj" fmla="val 45415"/>
            </a:avLst>
          </a:prstGeom>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1" r="8216"/>
          <a:stretch/>
        </p:blipFill>
        <p:spPr>
          <a:xfrm>
            <a:off x="7928130" y="-3573"/>
            <a:ext cx="2943962" cy="2130038"/>
          </a:xfrm>
          <a:prstGeom prst="parallelogram">
            <a:avLst>
              <a:gd name="adj" fmla="val 45138"/>
            </a:avLst>
          </a:prstGeom>
        </p:spPr>
      </p:pic>
      <p:sp>
        <p:nvSpPr>
          <p:cNvPr id="25" name="Title 3"/>
          <p:cNvSpPr txBox="1">
            <a:spLocks/>
          </p:cNvSpPr>
          <p:nvPr/>
        </p:nvSpPr>
        <p:spPr bwMode="auto">
          <a:xfrm>
            <a:off x="182361" y="1690613"/>
            <a:ext cx="11430000" cy="106680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3600" b="1" kern="1200">
                <a:solidFill>
                  <a:schemeClr val="accent1"/>
                </a:solidFill>
                <a:latin typeface="+mj-lt"/>
                <a:ea typeface="+mj-ea"/>
                <a:cs typeface="+mj-cs"/>
              </a:defRPr>
            </a:lvl1pPr>
          </a:lstStyle>
          <a:p>
            <a:r>
              <a:rPr lang="en-US" sz="4000" dirty="0">
                <a:latin typeface="+mn-lt"/>
              </a:rPr>
              <a:t>Thank you!</a:t>
            </a:r>
          </a:p>
        </p:txBody>
      </p:sp>
      <p:sp>
        <p:nvSpPr>
          <p:cNvPr id="26" name="Content Placeholder 9"/>
          <p:cNvSpPr txBox="1">
            <a:spLocks/>
          </p:cNvSpPr>
          <p:nvPr/>
        </p:nvSpPr>
        <p:spPr>
          <a:xfrm>
            <a:off x="688862" y="3292408"/>
            <a:ext cx="4568938" cy="2318382"/>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lgn="ctr">
              <a:lnSpc>
                <a:spcPct val="107000"/>
              </a:lnSpc>
              <a:spcBef>
                <a:spcPts val="0"/>
              </a:spcBef>
              <a:spcAft>
                <a:spcPts val="800"/>
              </a:spcAft>
              <a:buFont typeface="Arial" pitchFamily="34" charset="0"/>
              <a:buNone/>
            </a:pPr>
            <a:r>
              <a:rPr lang="en-US" sz="2800" b="1" dirty="0" smtClean="0">
                <a:solidFill>
                  <a:srgbClr val="404040"/>
                </a:solidFill>
                <a:ea typeface="Calibri" panose="020F0502020204030204" pitchFamily="34" charset="0"/>
                <a:cs typeface="Times New Roman" panose="02020603050405020304" pitchFamily="18" charset="0"/>
              </a:rPr>
              <a:t>Patricia Hendren</a:t>
            </a:r>
            <a:endParaRPr lang="en-US" sz="2800" b="1" dirty="0">
              <a:solidFill>
                <a:srgbClr val="404040"/>
              </a:solidFill>
              <a:ea typeface="Calibri" panose="020F0502020204030204" pitchFamily="34" charset="0"/>
              <a:cs typeface="Times New Roman" panose="02020603050405020304" pitchFamily="18" charset="0"/>
            </a:endParaRPr>
          </a:p>
          <a:p>
            <a:pPr marL="45720" indent="0" algn="ctr">
              <a:lnSpc>
                <a:spcPct val="107000"/>
              </a:lnSpc>
              <a:spcBef>
                <a:spcPts val="0"/>
              </a:spcBef>
              <a:spcAft>
                <a:spcPts val="800"/>
              </a:spcAft>
              <a:buFont typeface="Arial" pitchFamily="34" charset="0"/>
              <a:buNone/>
            </a:pPr>
            <a:r>
              <a:rPr lang="en-US" sz="2800" dirty="0" smtClean="0">
                <a:solidFill>
                  <a:srgbClr val="404040"/>
                </a:solidFill>
                <a:ea typeface="Calibri" panose="020F0502020204030204" pitchFamily="34" charset="0"/>
                <a:cs typeface="Times New Roman" panose="02020603050405020304" pitchFamily="18" charset="0"/>
              </a:rPr>
              <a:t>I-95 Corridor Coalition</a:t>
            </a:r>
          </a:p>
          <a:p>
            <a:pPr marL="45720" indent="0" algn="ctr">
              <a:lnSpc>
                <a:spcPct val="107000"/>
              </a:lnSpc>
              <a:spcBef>
                <a:spcPts val="0"/>
              </a:spcBef>
              <a:spcAft>
                <a:spcPts val="800"/>
              </a:spcAft>
              <a:buFont typeface="Arial" pitchFamily="34" charset="0"/>
              <a:buNone/>
            </a:pPr>
            <a:r>
              <a:rPr lang="en-US" sz="2800" dirty="0" smtClean="0">
                <a:solidFill>
                  <a:srgbClr val="404040"/>
                </a:solidFill>
                <a:ea typeface="Calibri" panose="020F0502020204030204" pitchFamily="34" charset="0"/>
                <a:cs typeface="Times New Roman" panose="02020603050405020304" pitchFamily="18" charset="0"/>
              </a:rPr>
              <a:t>301.405.3328</a:t>
            </a:r>
            <a:endParaRPr lang="en-US" sz="2800" dirty="0">
              <a:solidFill>
                <a:srgbClr val="404040"/>
              </a:solidFill>
              <a:ea typeface="Calibri" panose="020F0502020204030204" pitchFamily="34" charset="0"/>
              <a:cs typeface="Times New Roman" panose="02020603050405020304" pitchFamily="18" charset="0"/>
            </a:endParaRPr>
          </a:p>
          <a:p>
            <a:pPr marL="45720" indent="0" algn="ctr">
              <a:lnSpc>
                <a:spcPct val="107000"/>
              </a:lnSpc>
              <a:spcBef>
                <a:spcPts val="0"/>
              </a:spcBef>
              <a:spcAft>
                <a:spcPts val="800"/>
              </a:spcAft>
              <a:buNone/>
            </a:pPr>
            <a:r>
              <a:rPr lang="is-IS" sz="2800" dirty="0" smtClean="0">
                <a:solidFill>
                  <a:srgbClr val="404040"/>
                </a:solidFill>
                <a:ea typeface="Calibri" panose="020F0502020204030204" pitchFamily="34" charset="0"/>
                <a:cs typeface="Times New Roman" panose="02020603050405020304" pitchFamily="18" charset="0"/>
                <a:hlinkClick r:id="rId7"/>
              </a:rPr>
              <a:t>phendren@i95coalition.org</a:t>
            </a:r>
            <a:r>
              <a:rPr lang="is-IS" sz="2800" dirty="0" smtClean="0">
                <a:solidFill>
                  <a:srgbClr val="404040"/>
                </a:solidFill>
                <a:ea typeface="Calibri" panose="020F0502020204030204" pitchFamily="34" charset="0"/>
                <a:cs typeface="Times New Roman" panose="02020603050405020304" pitchFamily="18" charset="0"/>
              </a:rPr>
              <a:t> </a:t>
            </a:r>
            <a:endParaRPr lang="en-US" sz="2800" dirty="0">
              <a:solidFill>
                <a:srgbClr val="404040"/>
              </a:solidFill>
              <a:ea typeface="Calibri" panose="020F0502020204030204" pitchFamily="34" charset="0"/>
              <a:cs typeface="Times New Roman" panose="02020603050405020304" pitchFamily="18" charset="0"/>
            </a:endParaRPr>
          </a:p>
        </p:txBody>
      </p:sp>
      <p:sp>
        <p:nvSpPr>
          <p:cNvPr id="10" name="TextBox 9"/>
          <p:cNvSpPr txBox="1"/>
          <p:nvPr/>
        </p:nvSpPr>
        <p:spPr>
          <a:xfrm>
            <a:off x="6745099" y="4755471"/>
            <a:ext cx="3701078" cy="584775"/>
          </a:xfrm>
          <a:prstGeom prst="rect">
            <a:avLst/>
          </a:prstGeom>
          <a:noFill/>
          <a:ln>
            <a:noFill/>
          </a:ln>
        </p:spPr>
        <p:txBody>
          <a:bodyPr wrap="none" rtlCol="0" anchor="ctr" anchorCtr="1">
            <a:spAutoFit/>
          </a:bodyPr>
          <a:lstStyle/>
          <a:p>
            <a:r>
              <a:rPr lang="en-US" sz="2800" dirty="0" smtClean="0">
                <a:solidFill>
                  <a:schemeClr val="accent3"/>
                </a:solidFill>
                <a:hlinkClick r:id="rId8"/>
              </a:rPr>
              <a:t>www.i95coalition.org</a:t>
            </a:r>
            <a:r>
              <a:rPr lang="en-US" sz="3200" dirty="0" smtClean="0">
                <a:solidFill>
                  <a:schemeClr val="accent3"/>
                </a:solidFill>
              </a:rPr>
              <a:t> </a:t>
            </a:r>
            <a:endParaRPr lang="en-US" sz="3200" dirty="0">
              <a:solidFill>
                <a:schemeClr val="accent3"/>
              </a:solidFill>
            </a:endParaRPr>
          </a:p>
        </p:txBody>
      </p:sp>
      <p:sp>
        <p:nvSpPr>
          <p:cNvPr id="28" name="Rectangle 27"/>
          <p:cNvSpPr/>
          <p:nvPr/>
        </p:nvSpPr>
        <p:spPr>
          <a:xfrm>
            <a:off x="12190414" y="-152400"/>
            <a:ext cx="1525587" cy="2743200"/>
          </a:xfrm>
          <a:prstGeom prst="rect">
            <a:avLst/>
          </a:prstGeom>
          <a:solidFill>
            <a:srgbClr val="E6E6E6"/>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27" name="Picture 5"/>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17329" y="3207373"/>
            <a:ext cx="1562991" cy="156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rotWithShape="1">
          <a:blip r:embed="rId10" cstate="print">
            <a:extLst>
              <a:ext uri="{28A0092B-C50C-407E-A947-70E740481C1C}">
                <a14:useLocalDpi xmlns:a14="http://schemas.microsoft.com/office/drawing/2010/main" val="0"/>
              </a:ext>
            </a:extLst>
          </a:blip>
          <a:srcRect l="25366" t="12362" r="13930" b="10715"/>
          <a:stretch/>
        </p:blipFill>
        <p:spPr>
          <a:xfrm>
            <a:off x="7751060" y="2919698"/>
            <a:ext cx="1912719" cy="1940431"/>
          </a:xfrm>
          <a:prstGeom prst="rect">
            <a:avLst/>
          </a:prstGeom>
        </p:spPr>
      </p:pic>
    </p:spTree>
    <p:extLst>
      <p:ext uri="{BB962C8B-B14F-4D97-AF65-F5344CB8AC3E}">
        <p14:creationId xmlns:p14="http://schemas.microsoft.com/office/powerpoint/2010/main" val="4304302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solidFill>
                  <a:prstClr val="white"/>
                </a:solidFill>
              </a:rPr>
              <a:pPr/>
              <a:t>4</a:t>
            </a:fld>
            <a:endParaRPr lang="en-US" dirty="0">
              <a:solidFill>
                <a:prstClr val="white"/>
              </a:solidFill>
            </a:endParaRPr>
          </a:p>
        </p:txBody>
      </p:sp>
      <p:sp>
        <p:nvSpPr>
          <p:cNvPr id="4" name="Title 3"/>
          <p:cNvSpPr>
            <a:spLocks noGrp="1"/>
          </p:cNvSpPr>
          <p:nvPr>
            <p:ph type="title"/>
          </p:nvPr>
        </p:nvSpPr>
        <p:spPr>
          <a:xfrm>
            <a:off x="304800" y="177553"/>
            <a:ext cx="8689064" cy="1066800"/>
          </a:xfrm>
        </p:spPr>
        <p:txBody>
          <a:bodyPr/>
          <a:lstStyle/>
          <a:p>
            <a:r>
              <a:rPr lang="en-US" dirty="0" smtClean="0"/>
              <a:t>What We Know…</a:t>
            </a:r>
            <a:br>
              <a:rPr lang="en-US" dirty="0" smtClean="0"/>
            </a:br>
            <a:r>
              <a:rPr lang="en-US" sz="2800" dirty="0" smtClean="0"/>
              <a:t>Transportation revenue is weakening</a:t>
            </a:r>
            <a:endParaRPr lang="en-US" sz="2800" dirty="0"/>
          </a:p>
        </p:txBody>
      </p:sp>
      <p:sp>
        <p:nvSpPr>
          <p:cNvPr id="6" name="TextBox 5"/>
          <p:cNvSpPr txBox="1"/>
          <p:nvPr/>
        </p:nvSpPr>
        <p:spPr>
          <a:xfrm>
            <a:off x="2091520" y="3587202"/>
            <a:ext cx="4151631" cy="246221"/>
          </a:xfrm>
          <a:prstGeom prst="rect">
            <a:avLst/>
          </a:prstGeom>
          <a:noFill/>
        </p:spPr>
        <p:txBody>
          <a:bodyPr wrap="square" rtlCol="0">
            <a:spAutoFit/>
          </a:bodyPr>
          <a:lstStyle/>
          <a:p>
            <a:r>
              <a:rPr lang="en-US" sz="1000" dirty="0">
                <a:solidFill>
                  <a:srgbClr val="002060"/>
                </a:solidFill>
              </a:rPr>
              <a:t>Source: CH2M</a:t>
            </a:r>
          </a:p>
        </p:txBody>
      </p:sp>
      <p:sp>
        <p:nvSpPr>
          <p:cNvPr id="7" name="Content Placeholder 2"/>
          <p:cNvSpPr txBox="1">
            <a:spLocks/>
          </p:cNvSpPr>
          <p:nvPr/>
        </p:nvSpPr>
        <p:spPr>
          <a:xfrm>
            <a:off x="1658645" y="4330250"/>
            <a:ext cx="6418555" cy="927550"/>
          </a:xfrm>
          <a:prstGeom prst="rect">
            <a:avLst/>
          </a:prstGeom>
        </p:spPr>
        <p:txBody>
          <a:bodyPr>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600"/>
              </a:spcAft>
            </a:pPr>
            <a:r>
              <a:rPr lang="en-US" sz="1800" dirty="0">
                <a:solidFill>
                  <a:srgbClr val="002060"/>
                </a:solidFill>
              </a:rPr>
              <a:t>Federal gas tax has not been raised since </a:t>
            </a:r>
            <a:r>
              <a:rPr lang="en-US" sz="1800" dirty="0" smtClean="0">
                <a:solidFill>
                  <a:srgbClr val="002060"/>
                </a:solidFill>
              </a:rPr>
              <a:t>1993</a:t>
            </a:r>
            <a:endParaRPr lang="en-US" sz="1800" dirty="0">
              <a:solidFill>
                <a:srgbClr val="002060"/>
              </a:solidFill>
            </a:endParaRPr>
          </a:p>
          <a:p>
            <a:pPr>
              <a:lnSpc>
                <a:spcPct val="120000"/>
              </a:lnSpc>
              <a:spcAft>
                <a:spcPts val="600"/>
              </a:spcAft>
            </a:pPr>
            <a:r>
              <a:rPr lang="en-US" sz="1800" dirty="0" smtClean="0">
                <a:solidFill>
                  <a:srgbClr val="002060"/>
                </a:solidFill>
              </a:rPr>
              <a:t>Inflation</a:t>
            </a:r>
            <a:endParaRPr lang="en-US" sz="1800" dirty="0">
              <a:solidFill>
                <a:srgbClr val="002060"/>
              </a:solidFill>
            </a:endParaRPr>
          </a:p>
        </p:txBody>
      </p:sp>
      <p:pic>
        <p:nvPicPr>
          <p:cNvPr id="8" name="Picture 2" descr="Image result for money running ou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2425" y="4362921"/>
            <a:ext cx="1643529" cy="12326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Equal 8"/>
          <p:cNvSpPr/>
          <p:nvPr/>
        </p:nvSpPr>
        <p:spPr>
          <a:xfrm>
            <a:off x="7086857" y="4702628"/>
            <a:ext cx="718457" cy="55323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3151" y="1461180"/>
            <a:ext cx="4176417" cy="214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740" y="1461180"/>
            <a:ext cx="3430526" cy="2086473"/>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1642372" y="5136638"/>
            <a:ext cx="6418555" cy="1519536"/>
          </a:xfrm>
          <a:prstGeom prst="rect">
            <a:avLst/>
          </a:prstGeom>
        </p:spPr>
        <p:txBody>
          <a:bodyPr>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800" dirty="0">
                <a:solidFill>
                  <a:srgbClr val="002060"/>
                </a:solidFill>
              </a:rPr>
              <a:t>Vehicles are more fuel efficient</a:t>
            </a:r>
          </a:p>
          <a:p>
            <a:pPr>
              <a:spcAft>
                <a:spcPts val="600"/>
              </a:spcAft>
            </a:pPr>
            <a:r>
              <a:rPr lang="en-US" sz="1800" dirty="0">
                <a:solidFill>
                  <a:srgbClr val="002060"/>
                </a:solidFill>
              </a:rPr>
              <a:t>Electric and hybrid cars are on the rise</a:t>
            </a:r>
          </a:p>
          <a:p>
            <a:pPr>
              <a:spcAft>
                <a:spcPts val="600"/>
              </a:spcAft>
            </a:pPr>
            <a:r>
              <a:rPr lang="en-US" sz="1800" dirty="0">
                <a:solidFill>
                  <a:srgbClr val="002060"/>
                </a:solidFill>
              </a:rPr>
              <a:t>Drivers don’t know how much they are paying</a:t>
            </a:r>
          </a:p>
          <a:p>
            <a:pPr>
              <a:spcAft>
                <a:spcPts val="600"/>
              </a:spcAft>
            </a:pPr>
            <a:endParaRPr lang="en-US" sz="1800" dirty="0">
              <a:solidFill>
                <a:srgbClr val="002060"/>
              </a:solidFill>
            </a:endParaRPr>
          </a:p>
        </p:txBody>
      </p:sp>
    </p:spTree>
    <p:extLst>
      <p:ext uri="{BB962C8B-B14F-4D97-AF65-F5344CB8AC3E}">
        <p14:creationId xmlns:p14="http://schemas.microsoft.com/office/powerpoint/2010/main" val="39686339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solidFill>
                  <a:prstClr val="white"/>
                </a:solidFill>
              </a:rPr>
              <a:pPr/>
              <a:t>5</a:t>
            </a:fld>
            <a:endParaRPr lang="en-US" dirty="0">
              <a:solidFill>
                <a:prstClr val="white"/>
              </a:solidFill>
            </a:endParaRPr>
          </a:p>
        </p:txBody>
      </p:sp>
      <p:sp>
        <p:nvSpPr>
          <p:cNvPr id="6" name="TextBox 5"/>
          <p:cNvSpPr txBox="1"/>
          <p:nvPr/>
        </p:nvSpPr>
        <p:spPr>
          <a:xfrm>
            <a:off x="2593643" y="1202479"/>
            <a:ext cx="2255810" cy="369332"/>
          </a:xfrm>
          <a:prstGeom prst="rect">
            <a:avLst/>
          </a:prstGeom>
          <a:noFill/>
        </p:spPr>
        <p:txBody>
          <a:bodyPr wrap="none" rtlCol="0">
            <a:spAutoFit/>
          </a:bodyPr>
          <a:lstStyle/>
          <a:p>
            <a:pPr defTabSz="457200"/>
            <a:r>
              <a:rPr lang="en-US" b="1" dirty="0">
                <a:solidFill>
                  <a:srgbClr val="002060"/>
                </a:solidFill>
                <a:cs typeface="Verdana"/>
              </a:rPr>
              <a:t>Connected Vehicles</a:t>
            </a:r>
          </a:p>
        </p:txBody>
      </p:sp>
      <p:sp>
        <p:nvSpPr>
          <p:cNvPr id="7" name="TextBox 6"/>
          <p:cNvSpPr txBox="1"/>
          <p:nvPr/>
        </p:nvSpPr>
        <p:spPr>
          <a:xfrm>
            <a:off x="6460214" y="1202479"/>
            <a:ext cx="3198376" cy="369332"/>
          </a:xfrm>
          <a:prstGeom prst="rect">
            <a:avLst/>
          </a:prstGeom>
          <a:noFill/>
        </p:spPr>
        <p:txBody>
          <a:bodyPr wrap="none" rtlCol="0">
            <a:spAutoFit/>
          </a:bodyPr>
          <a:lstStyle/>
          <a:p>
            <a:pPr defTabSz="457200"/>
            <a:r>
              <a:rPr lang="en-US" b="1" dirty="0">
                <a:solidFill>
                  <a:srgbClr val="002060"/>
                </a:solidFill>
                <a:cs typeface="Verdana"/>
              </a:rPr>
              <a:t>Automated Driving Vehicles</a:t>
            </a:r>
          </a:p>
        </p:txBody>
      </p:sp>
      <p:pic>
        <p:nvPicPr>
          <p:cNvPr id="8" name="Picture 7" descr="USDOT.JPO.CAV.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317" y="1571811"/>
            <a:ext cx="3657375" cy="2367344"/>
          </a:xfrm>
          <a:prstGeom prst="rect">
            <a:avLst/>
          </a:prstGeom>
          <a:ln>
            <a:noFill/>
          </a:ln>
          <a:effectLst>
            <a:softEdge rad="112500"/>
          </a:effectLst>
        </p:spPr>
      </p:pic>
      <p:sp>
        <p:nvSpPr>
          <p:cNvPr id="9" name="TextBox 8"/>
          <p:cNvSpPr txBox="1"/>
          <p:nvPr/>
        </p:nvSpPr>
        <p:spPr>
          <a:xfrm>
            <a:off x="7908174" y="6223085"/>
            <a:ext cx="2513830" cy="261610"/>
          </a:xfrm>
          <a:prstGeom prst="rect">
            <a:avLst/>
          </a:prstGeom>
          <a:noFill/>
        </p:spPr>
        <p:txBody>
          <a:bodyPr wrap="none" rtlCol="0">
            <a:spAutoFit/>
          </a:bodyPr>
          <a:lstStyle/>
          <a:p>
            <a:pPr defTabSz="457200"/>
            <a:r>
              <a:rPr lang="en-US" sz="1100" dirty="0">
                <a:solidFill>
                  <a:srgbClr val="002060"/>
                </a:solidFill>
              </a:rPr>
              <a:t>Photo Source: http://www.its.dot.gov</a:t>
            </a:r>
          </a:p>
        </p:txBody>
      </p:sp>
      <p:pic>
        <p:nvPicPr>
          <p:cNvPr id="10" name="Picture 9"/>
          <p:cNvPicPr>
            <a:picLocks noChangeAspect="1"/>
          </p:cNvPicPr>
          <p:nvPr/>
        </p:nvPicPr>
        <p:blipFill>
          <a:blip r:embed="rId3"/>
          <a:stretch>
            <a:fillRect/>
          </a:stretch>
        </p:blipFill>
        <p:spPr>
          <a:xfrm>
            <a:off x="2218413" y="1571811"/>
            <a:ext cx="3276600" cy="2367344"/>
          </a:xfrm>
          <a:prstGeom prst="rect">
            <a:avLst/>
          </a:prstGeom>
          <a:ln>
            <a:noFill/>
          </a:ln>
          <a:effectLst>
            <a:softEdge rad="112500"/>
          </a:effectLst>
        </p:spPr>
      </p:pic>
      <p:pic>
        <p:nvPicPr>
          <p:cNvPr id="11" name="Picture 10"/>
          <p:cNvPicPr>
            <a:picLocks noChangeAspect="1"/>
          </p:cNvPicPr>
          <p:nvPr/>
        </p:nvPicPr>
        <p:blipFill>
          <a:blip r:embed="rId4"/>
          <a:stretch>
            <a:fillRect/>
          </a:stretch>
        </p:blipFill>
        <p:spPr>
          <a:xfrm>
            <a:off x="2474608" y="4023891"/>
            <a:ext cx="2693576" cy="1795717"/>
          </a:xfrm>
          <a:prstGeom prst="rect">
            <a:avLst/>
          </a:prstGeom>
          <a:ln>
            <a:noFill/>
          </a:ln>
          <a:effectLst>
            <a:softEdge rad="112500"/>
          </a:effectLst>
        </p:spPr>
      </p:pic>
      <p:sp>
        <p:nvSpPr>
          <p:cNvPr id="12" name="TextBox 11"/>
          <p:cNvSpPr txBox="1"/>
          <p:nvPr/>
        </p:nvSpPr>
        <p:spPr>
          <a:xfrm>
            <a:off x="2585439" y="5739780"/>
            <a:ext cx="2341218" cy="369332"/>
          </a:xfrm>
          <a:prstGeom prst="rect">
            <a:avLst/>
          </a:prstGeom>
          <a:noFill/>
        </p:spPr>
        <p:txBody>
          <a:bodyPr wrap="none" rtlCol="0">
            <a:spAutoFit/>
          </a:bodyPr>
          <a:lstStyle/>
          <a:p>
            <a:pPr defTabSz="457200"/>
            <a:r>
              <a:rPr lang="en-US" b="1" dirty="0">
                <a:solidFill>
                  <a:srgbClr val="002060"/>
                </a:solidFill>
                <a:cs typeface="Verdana"/>
              </a:rPr>
              <a:t>Connected Travelers</a:t>
            </a:r>
          </a:p>
        </p:txBody>
      </p:sp>
      <p:pic>
        <p:nvPicPr>
          <p:cNvPr id="13" name="Picture 12" descr="RSU - 4.jpg"/>
          <p:cNvPicPr>
            <a:picLocks noChangeAspect="1"/>
          </p:cNvPicPr>
          <p:nvPr/>
        </p:nvPicPr>
        <p:blipFill rotWithShape="1">
          <a:blip r:embed="rId5" cstate="print">
            <a:extLst>
              <a:ext uri="{28A0092B-C50C-407E-A947-70E740481C1C}">
                <a14:useLocalDpi xmlns:a14="http://schemas.microsoft.com/office/drawing/2010/main" val="0"/>
              </a:ext>
            </a:extLst>
          </a:blip>
          <a:srcRect l="4649" t="4697" r="4507"/>
          <a:stretch/>
        </p:blipFill>
        <p:spPr>
          <a:xfrm>
            <a:off x="8036872" y="4168375"/>
            <a:ext cx="1431287" cy="997305"/>
          </a:xfrm>
          <a:prstGeom prst="rect">
            <a:avLst/>
          </a:prstGeom>
          <a:ln>
            <a:solidFill>
              <a:srgbClr val="FFFFFF"/>
            </a:solidFill>
          </a:ln>
        </p:spPr>
      </p:pic>
      <p:pic>
        <p:nvPicPr>
          <p:cNvPr id="1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56271"/>
          <a:stretch>
            <a:fillRect/>
          </a:stretch>
        </p:blipFill>
        <p:spPr bwMode="auto">
          <a:xfrm>
            <a:off x="8997222" y="4935932"/>
            <a:ext cx="936992" cy="943111"/>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ConnectedVehicle-Cabinet-Signal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8289" y="4102917"/>
            <a:ext cx="1861751" cy="1716690"/>
          </a:xfrm>
          <a:prstGeom prst="rect">
            <a:avLst/>
          </a:prstGeom>
        </p:spPr>
      </p:pic>
      <p:sp>
        <p:nvSpPr>
          <p:cNvPr id="16" name="TextBox 15"/>
          <p:cNvSpPr txBox="1"/>
          <p:nvPr/>
        </p:nvSpPr>
        <p:spPr>
          <a:xfrm>
            <a:off x="6788317" y="5778424"/>
            <a:ext cx="2890535" cy="369332"/>
          </a:xfrm>
          <a:prstGeom prst="rect">
            <a:avLst/>
          </a:prstGeom>
          <a:noFill/>
        </p:spPr>
        <p:txBody>
          <a:bodyPr wrap="none" rtlCol="0">
            <a:spAutoFit/>
          </a:bodyPr>
          <a:lstStyle/>
          <a:p>
            <a:pPr defTabSz="457200"/>
            <a:r>
              <a:rPr lang="en-US" b="1" dirty="0">
                <a:solidFill>
                  <a:srgbClr val="002060"/>
                </a:solidFill>
                <a:cs typeface="Verdana"/>
              </a:rPr>
              <a:t>Connected Infrastructure </a:t>
            </a:r>
          </a:p>
        </p:txBody>
      </p:sp>
      <p:sp>
        <p:nvSpPr>
          <p:cNvPr id="17" name="TextBox 16"/>
          <p:cNvSpPr txBox="1"/>
          <p:nvPr/>
        </p:nvSpPr>
        <p:spPr>
          <a:xfrm>
            <a:off x="1990090" y="6123058"/>
            <a:ext cx="4151631" cy="646331"/>
          </a:xfrm>
          <a:prstGeom prst="rect">
            <a:avLst/>
          </a:prstGeom>
          <a:noFill/>
        </p:spPr>
        <p:txBody>
          <a:bodyPr wrap="square" rtlCol="0">
            <a:spAutoFit/>
          </a:bodyPr>
          <a:lstStyle/>
          <a:p>
            <a:r>
              <a:rPr lang="en-US" sz="1200" dirty="0">
                <a:solidFill>
                  <a:srgbClr val="002060"/>
                </a:solidFill>
              </a:rPr>
              <a:t>Source: Presentation: Multimodal Intelligent Traffic Signal Systems by Dr. Larry Head, University of Arizona (June 2016)</a:t>
            </a:r>
          </a:p>
        </p:txBody>
      </p:sp>
      <p:sp>
        <p:nvSpPr>
          <p:cNvPr id="19" name="Title 3"/>
          <p:cNvSpPr>
            <a:spLocks noGrp="1"/>
          </p:cNvSpPr>
          <p:nvPr>
            <p:ph type="title"/>
          </p:nvPr>
        </p:nvSpPr>
        <p:spPr>
          <a:xfrm>
            <a:off x="304800" y="177553"/>
            <a:ext cx="9753600" cy="1066800"/>
          </a:xfrm>
        </p:spPr>
        <p:txBody>
          <a:bodyPr>
            <a:normAutofit/>
          </a:bodyPr>
          <a:lstStyle/>
          <a:p>
            <a:r>
              <a:rPr lang="en-US" dirty="0" smtClean="0"/>
              <a:t>What We Know…</a:t>
            </a:r>
            <a:br>
              <a:rPr lang="en-US" dirty="0" smtClean="0"/>
            </a:br>
            <a:r>
              <a:rPr lang="en-US" sz="2800" dirty="0" smtClean="0"/>
              <a:t>Technology tsunami is not a question of “if” but “when”</a:t>
            </a:r>
            <a:endParaRPr lang="en-US" sz="2800" dirty="0"/>
          </a:p>
        </p:txBody>
      </p:sp>
    </p:spTree>
    <p:extLst>
      <p:ext uri="{BB962C8B-B14F-4D97-AF65-F5344CB8AC3E}">
        <p14:creationId xmlns:p14="http://schemas.microsoft.com/office/powerpoint/2010/main" val="12724089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447800"/>
            <a:ext cx="8553450" cy="4493538"/>
          </a:xfrm>
          <a:prstGeom prst="rect">
            <a:avLst/>
          </a:prstGeom>
          <a:noFill/>
          <a:ln>
            <a:noFill/>
          </a:ln>
        </p:spPr>
        <p:txBody>
          <a:bodyPr wrap="square" rtlCol="0" anchor="ctr" anchorCtr="1">
            <a:spAutoFit/>
          </a:bodyPr>
          <a:lstStyle/>
          <a:p>
            <a:pPr marL="285750" indent="-285750" fontAlgn="base">
              <a:buFont typeface="Arial" panose="020B0604020202020204" pitchFamily="34" charset="0"/>
              <a:buChar char="•"/>
            </a:pPr>
            <a:r>
              <a:rPr lang="en-US" sz="2400" dirty="0">
                <a:solidFill>
                  <a:srgbClr val="222A73"/>
                </a:solidFill>
              </a:rPr>
              <a:t>W</a:t>
            </a:r>
            <a:r>
              <a:rPr lang="en-US" sz="2400" dirty="0" smtClean="0">
                <a:solidFill>
                  <a:srgbClr val="222A73"/>
                </a:solidFill>
              </a:rPr>
              <a:t>earable Technology</a:t>
            </a:r>
          </a:p>
          <a:p>
            <a:pPr marL="800100" lvl="1" indent="-342900" fontAlgn="base">
              <a:spcAft>
                <a:spcPts val="1200"/>
              </a:spcAft>
              <a:buFont typeface="Wingdings" panose="05000000000000000000" pitchFamily="2" charset="2"/>
              <a:buChar char="ü"/>
            </a:pPr>
            <a:r>
              <a:rPr lang="en-US" sz="2000" dirty="0" smtClean="0">
                <a:solidFill>
                  <a:srgbClr val="222A73"/>
                </a:solidFill>
              </a:rPr>
              <a:t>411 </a:t>
            </a:r>
            <a:r>
              <a:rPr lang="en-US" sz="2000" dirty="0">
                <a:solidFill>
                  <a:srgbClr val="222A73"/>
                </a:solidFill>
              </a:rPr>
              <a:t>million smart wearable devices, worth a staggering $34 billion, will be sold in </a:t>
            </a:r>
            <a:r>
              <a:rPr lang="en-US" sz="2000" dirty="0" smtClean="0">
                <a:solidFill>
                  <a:srgbClr val="222A73"/>
                </a:solidFill>
              </a:rPr>
              <a:t>2020</a:t>
            </a:r>
            <a:endParaRPr lang="en-US" sz="2000" dirty="0">
              <a:solidFill>
                <a:srgbClr val="222A73"/>
              </a:solidFill>
            </a:endParaRPr>
          </a:p>
          <a:p>
            <a:pPr marL="285750" indent="-285750" fontAlgn="base">
              <a:buFont typeface="Arial" panose="020B0604020202020204" pitchFamily="34" charset="0"/>
              <a:buChar char="•"/>
            </a:pPr>
            <a:r>
              <a:rPr lang="en-US" sz="2400" dirty="0" smtClean="0">
                <a:solidFill>
                  <a:srgbClr val="222A73"/>
                </a:solidFill>
              </a:rPr>
              <a:t>Smartphones</a:t>
            </a:r>
            <a:endParaRPr lang="en-US" sz="2400" dirty="0">
              <a:solidFill>
                <a:srgbClr val="222A73"/>
              </a:solidFill>
            </a:endParaRPr>
          </a:p>
          <a:p>
            <a:pPr marL="800100" lvl="1" indent="-342900" fontAlgn="base">
              <a:spcAft>
                <a:spcPts val="1200"/>
              </a:spcAft>
              <a:buFont typeface="Wingdings" panose="05000000000000000000" pitchFamily="2" charset="2"/>
              <a:buChar char="ü"/>
            </a:pPr>
            <a:r>
              <a:rPr lang="en-US" sz="2000" dirty="0">
                <a:solidFill>
                  <a:srgbClr val="222A73"/>
                </a:solidFill>
              </a:rPr>
              <a:t>Ownership increased from 35% in 2011 to 64% in </a:t>
            </a:r>
            <a:r>
              <a:rPr lang="en-US" sz="2000" dirty="0" smtClean="0">
                <a:solidFill>
                  <a:srgbClr val="222A73"/>
                </a:solidFill>
              </a:rPr>
              <a:t>2015</a:t>
            </a:r>
            <a:br>
              <a:rPr lang="en-US" sz="2000" dirty="0" smtClean="0">
                <a:solidFill>
                  <a:srgbClr val="222A73"/>
                </a:solidFill>
              </a:rPr>
            </a:br>
            <a:r>
              <a:rPr lang="en-US" sz="2000" dirty="0" smtClean="0">
                <a:solidFill>
                  <a:srgbClr val="222A73"/>
                </a:solidFill>
              </a:rPr>
              <a:t>(</a:t>
            </a:r>
            <a:r>
              <a:rPr lang="en-US" sz="2000" dirty="0">
                <a:solidFill>
                  <a:srgbClr val="222A73"/>
                </a:solidFill>
              </a:rPr>
              <a:t>92% of adults now have a cell phone or smart phone</a:t>
            </a:r>
            <a:r>
              <a:rPr lang="en-US" sz="2000" dirty="0" smtClean="0">
                <a:solidFill>
                  <a:srgbClr val="222A73"/>
                </a:solidFill>
              </a:rPr>
              <a:t>)</a:t>
            </a:r>
            <a:endParaRPr lang="en-US" sz="2400" dirty="0" smtClean="0">
              <a:solidFill>
                <a:srgbClr val="222A73"/>
              </a:solidFill>
            </a:endParaRPr>
          </a:p>
          <a:p>
            <a:pPr marL="285750" indent="-285750" fontAlgn="base">
              <a:buFont typeface="Arial" panose="020B0604020202020204" pitchFamily="34" charset="0"/>
              <a:buChar char="•"/>
            </a:pPr>
            <a:r>
              <a:rPr lang="en-US" sz="2400" dirty="0" smtClean="0">
                <a:solidFill>
                  <a:srgbClr val="222A73"/>
                </a:solidFill>
              </a:rPr>
              <a:t>Ridesharing</a:t>
            </a:r>
          </a:p>
          <a:p>
            <a:pPr marL="800100" lvl="1" indent="-342900" fontAlgn="base">
              <a:spcAft>
                <a:spcPts val="1200"/>
              </a:spcAft>
              <a:buFont typeface="Wingdings" panose="05000000000000000000" pitchFamily="2" charset="2"/>
              <a:buChar char="ü"/>
            </a:pPr>
            <a:r>
              <a:rPr lang="en-US" sz="2000" dirty="0" smtClean="0">
                <a:solidFill>
                  <a:srgbClr val="222A73"/>
                </a:solidFill>
              </a:rPr>
              <a:t>Revenues are expected to grow worldwide from $3.3 billion in 2015 to an estimated $6.5 billion within four years</a:t>
            </a:r>
          </a:p>
          <a:p>
            <a:pPr marL="285750" indent="-285750" fontAlgn="base">
              <a:buFont typeface="Arial" panose="020B0604020202020204" pitchFamily="34" charset="0"/>
              <a:buChar char="•"/>
            </a:pPr>
            <a:r>
              <a:rPr lang="en-US" sz="2400" dirty="0" smtClean="0">
                <a:solidFill>
                  <a:srgbClr val="222A73"/>
                </a:solidFill>
              </a:rPr>
              <a:t>Everything on Demand</a:t>
            </a:r>
          </a:p>
          <a:p>
            <a:pPr marL="800100" lvl="1" indent="-342900" fontAlgn="base">
              <a:spcAft>
                <a:spcPts val="1200"/>
              </a:spcAft>
              <a:buFont typeface="Wingdings" panose="05000000000000000000" pitchFamily="2" charset="2"/>
              <a:buChar char="ü"/>
            </a:pPr>
            <a:r>
              <a:rPr lang="en-US" sz="2000" dirty="0">
                <a:solidFill>
                  <a:srgbClr val="222A73"/>
                </a:solidFill>
              </a:rPr>
              <a:t>US consumers spend </a:t>
            </a:r>
            <a:r>
              <a:rPr lang="en-US" sz="2000" dirty="0" smtClean="0">
                <a:solidFill>
                  <a:srgbClr val="222A73"/>
                </a:solidFill>
              </a:rPr>
              <a:t>$57.6 </a:t>
            </a:r>
            <a:r>
              <a:rPr lang="en-US" sz="2000" dirty="0">
                <a:solidFill>
                  <a:srgbClr val="222A73"/>
                </a:solidFill>
              </a:rPr>
              <a:t>billion a year in the on-demand </a:t>
            </a:r>
            <a:r>
              <a:rPr lang="en-US" sz="2000" dirty="0" smtClean="0">
                <a:solidFill>
                  <a:srgbClr val="222A73"/>
                </a:solidFill>
              </a:rPr>
              <a:t>economy</a:t>
            </a:r>
          </a:p>
        </p:txBody>
      </p:sp>
      <p:sp>
        <p:nvSpPr>
          <p:cNvPr id="2" name="Slide Number Placeholder 1"/>
          <p:cNvSpPr>
            <a:spLocks noGrp="1"/>
          </p:cNvSpPr>
          <p:nvPr>
            <p:ph type="sldNum" sz="quarter" idx="12"/>
          </p:nvPr>
        </p:nvSpPr>
        <p:spPr/>
        <p:txBody>
          <a:bodyPr/>
          <a:lstStyle/>
          <a:p>
            <a:fld id="{AAEAE4A8-A6E5-453E-B946-FB774B73F48C}" type="slidenum">
              <a:rPr lang="en-US" smtClean="0">
                <a:solidFill>
                  <a:prstClr val="white"/>
                </a:solidFill>
              </a:rPr>
              <a:pPr/>
              <a:t>6</a:t>
            </a:fld>
            <a:endParaRPr lang="en-US" dirty="0">
              <a:solidFill>
                <a:prstClr val="white"/>
              </a:solidFill>
            </a:endParaRPr>
          </a:p>
        </p:txBody>
      </p:sp>
      <p:pic>
        <p:nvPicPr>
          <p:cNvPr id="15" name="Picture 14"/>
          <p:cNvPicPr>
            <a:picLocks noChangeAspect="1"/>
          </p:cNvPicPr>
          <p:nvPr/>
        </p:nvPicPr>
        <p:blipFill>
          <a:blip r:embed="rId3"/>
          <a:stretch>
            <a:fillRect/>
          </a:stretch>
        </p:blipFill>
        <p:spPr>
          <a:xfrm>
            <a:off x="9334500" y="4965210"/>
            <a:ext cx="2857500" cy="1600200"/>
          </a:xfrm>
          <a:prstGeom prst="rect">
            <a:avLst/>
          </a:prstGeom>
        </p:spPr>
      </p:pic>
      <p:pic>
        <p:nvPicPr>
          <p:cNvPr id="18" name="Picture 17"/>
          <p:cNvPicPr>
            <a:picLocks noChangeAspect="1"/>
          </p:cNvPicPr>
          <p:nvPr/>
        </p:nvPicPr>
        <p:blipFill>
          <a:blip r:embed="rId4"/>
          <a:stretch>
            <a:fillRect/>
          </a:stretch>
        </p:blipFill>
        <p:spPr>
          <a:xfrm>
            <a:off x="9334500" y="0"/>
            <a:ext cx="2858073" cy="1587936"/>
          </a:xfrm>
          <a:prstGeom prst="rect">
            <a:avLst/>
          </a:prstGeom>
        </p:spPr>
      </p:pic>
      <p:pic>
        <p:nvPicPr>
          <p:cNvPr id="10" name="Picture 2" descr="Image result for crowded apple store"/>
          <p:cNvPicPr>
            <a:picLocks noChangeAspect="1" noChangeArrowheads="1"/>
          </p:cNvPicPr>
          <p:nvPr/>
        </p:nvPicPr>
        <p:blipFill rotWithShape="1">
          <a:blip r:embed="rId5">
            <a:extLst>
              <a:ext uri="{28A0092B-C50C-407E-A947-70E740481C1C}">
                <a14:useLocalDpi xmlns:a14="http://schemas.microsoft.com/office/drawing/2010/main" val="0"/>
              </a:ext>
            </a:extLst>
          </a:blip>
          <a:srcRect l="18858" r="17203"/>
          <a:stretch/>
        </p:blipFill>
        <p:spPr bwMode="auto">
          <a:xfrm>
            <a:off x="9334500" y="1587936"/>
            <a:ext cx="2858073" cy="16886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stretch>
            <a:fillRect/>
          </a:stretch>
        </p:blipFill>
        <p:spPr>
          <a:xfrm>
            <a:off x="9334500" y="3276546"/>
            <a:ext cx="2866548" cy="1681878"/>
          </a:xfrm>
          <a:prstGeom prst="rect">
            <a:avLst/>
          </a:prstGeom>
        </p:spPr>
      </p:pic>
      <p:sp>
        <p:nvSpPr>
          <p:cNvPr id="11" name="Title 3"/>
          <p:cNvSpPr txBox="1">
            <a:spLocks/>
          </p:cNvSpPr>
          <p:nvPr/>
        </p:nvSpPr>
        <p:spPr bwMode="auto">
          <a:xfrm>
            <a:off x="304800" y="177553"/>
            <a:ext cx="8689064" cy="106680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3600" b="1" kern="1200">
                <a:solidFill>
                  <a:schemeClr val="accent1"/>
                </a:solidFill>
                <a:latin typeface="+mj-lt"/>
                <a:ea typeface="+mj-ea"/>
                <a:cs typeface="+mj-cs"/>
              </a:defRPr>
            </a:lvl1pPr>
          </a:lstStyle>
          <a:p>
            <a:r>
              <a:rPr lang="en-US" dirty="0" smtClean="0"/>
              <a:t>What We Know…</a:t>
            </a:r>
            <a:br>
              <a:rPr lang="en-US" dirty="0" smtClean="0"/>
            </a:br>
            <a:r>
              <a:rPr lang="en-US" sz="2800" dirty="0" smtClean="0"/>
              <a:t>Our Customers are Changing</a:t>
            </a:r>
            <a:endParaRPr lang="en-US" sz="2800" dirty="0"/>
          </a:p>
        </p:txBody>
      </p:sp>
    </p:spTree>
    <p:extLst>
      <p:ext uri="{BB962C8B-B14F-4D97-AF65-F5344CB8AC3E}">
        <p14:creationId xmlns:p14="http://schemas.microsoft.com/office/powerpoint/2010/main" val="1792824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9789"/>
            <a:ext cx="10349948" cy="1356360"/>
          </a:xfrm>
        </p:spPr>
        <p:txBody>
          <a:bodyPr anchor="ctr">
            <a:normAutofit/>
          </a:bodyPr>
          <a:lstStyle/>
          <a:p>
            <a:r>
              <a:rPr lang="en-US" sz="4400" dirty="0" smtClean="0"/>
              <a:t>Currents Pushing Innovation in Transportation </a:t>
            </a:r>
            <a:endParaRPr lang="en-US" sz="3100" b="1" dirty="0"/>
          </a:p>
        </p:txBody>
      </p:sp>
      <p:grpSp>
        <p:nvGrpSpPr>
          <p:cNvPr id="39" name="Group 38"/>
          <p:cNvGrpSpPr/>
          <p:nvPr/>
        </p:nvGrpSpPr>
        <p:grpSpPr>
          <a:xfrm>
            <a:off x="3886200" y="1066800"/>
            <a:ext cx="3435002" cy="2938474"/>
            <a:chOff x="3740063" y="1103334"/>
            <a:chExt cx="3727276" cy="3352800"/>
          </a:xfrm>
        </p:grpSpPr>
        <p:pic>
          <p:nvPicPr>
            <p:cNvPr id="40" name="Picture 39"/>
            <p:cNvPicPr>
              <a:picLocks noChangeAspect="1"/>
            </p:cNvPicPr>
            <p:nvPr/>
          </p:nvPicPr>
          <p:blipFill>
            <a:blip r:embed="rId3"/>
            <a:stretch>
              <a:fillRect/>
            </a:stretch>
          </p:blipFill>
          <p:spPr>
            <a:xfrm>
              <a:off x="4515803" y="1491617"/>
              <a:ext cx="2042591" cy="1876740"/>
            </a:xfrm>
            <a:prstGeom prst="rect">
              <a:avLst/>
            </a:prstGeom>
          </p:spPr>
        </p:pic>
        <p:sp>
          <p:nvSpPr>
            <p:cNvPr id="41" name="Oval 40"/>
            <p:cNvSpPr/>
            <p:nvPr/>
          </p:nvSpPr>
          <p:spPr>
            <a:xfrm>
              <a:off x="3740063" y="1103334"/>
              <a:ext cx="3727276" cy="3352800"/>
            </a:xfrm>
            <a:prstGeom prst="ellipse">
              <a:avLst/>
            </a:prstGeom>
            <a:noFill/>
            <a:ln cmpd="sng">
              <a:solidFill>
                <a:srgbClr val="222A7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sp>
        <p:nvSpPr>
          <p:cNvPr id="42" name="Oval 41"/>
          <p:cNvSpPr/>
          <p:nvPr/>
        </p:nvSpPr>
        <p:spPr>
          <a:xfrm>
            <a:off x="2550607" y="3057996"/>
            <a:ext cx="3487052" cy="3012836"/>
          </a:xfrm>
          <a:prstGeom prst="ellipse">
            <a:avLst/>
          </a:prstGeom>
          <a:noFill/>
          <a:ln cmpd="sng">
            <a:solidFill>
              <a:srgbClr val="222A7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43" name="Group 42"/>
          <p:cNvGrpSpPr/>
          <p:nvPr/>
        </p:nvGrpSpPr>
        <p:grpSpPr>
          <a:xfrm>
            <a:off x="4986578" y="3030917"/>
            <a:ext cx="3355191" cy="3066993"/>
            <a:chOff x="4959524" y="3046434"/>
            <a:chExt cx="3727276" cy="3352800"/>
          </a:xfrm>
        </p:grpSpPr>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985" y="4187754"/>
              <a:ext cx="1441551" cy="1441551"/>
            </a:xfrm>
            <a:prstGeom prst="rect">
              <a:avLst/>
            </a:prstGeom>
          </p:spPr>
        </p:pic>
        <p:sp>
          <p:nvSpPr>
            <p:cNvPr id="45" name="Oval 44"/>
            <p:cNvSpPr/>
            <p:nvPr/>
          </p:nvSpPr>
          <p:spPr>
            <a:xfrm>
              <a:off x="4959524" y="3046434"/>
              <a:ext cx="3727276" cy="3352800"/>
            </a:xfrm>
            <a:prstGeom prst="ellipse">
              <a:avLst/>
            </a:prstGeom>
            <a:noFill/>
            <a:ln cmpd="sng">
              <a:solidFill>
                <a:srgbClr val="222A7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sp>
        <p:nvSpPr>
          <p:cNvPr id="46" name="TextBox 45"/>
          <p:cNvSpPr txBox="1"/>
          <p:nvPr/>
        </p:nvSpPr>
        <p:spPr>
          <a:xfrm>
            <a:off x="4852174" y="1181100"/>
            <a:ext cx="1407437" cy="369332"/>
          </a:xfrm>
          <a:prstGeom prst="rect">
            <a:avLst/>
          </a:prstGeom>
          <a:noFill/>
        </p:spPr>
        <p:txBody>
          <a:bodyPr wrap="none" rtlCol="0">
            <a:spAutoFit/>
          </a:bodyPr>
          <a:lstStyle/>
          <a:p>
            <a:pPr defTabSz="457200"/>
            <a:r>
              <a:rPr lang="en-US" b="1" dirty="0" smtClean="0">
                <a:solidFill>
                  <a:srgbClr val="002060"/>
                </a:solidFill>
                <a:cs typeface="Verdana"/>
              </a:rPr>
              <a:t>Technology</a:t>
            </a:r>
            <a:endParaRPr lang="en-US" b="1" dirty="0">
              <a:solidFill>
                <a:srgbClr val="002060"/>
              </a:solidFill>
              <a:cs typeface="Verdana"/>
            </a:endParaRPr>
          </a:p>
        </p:txBody>
      </p:sp>
      <p:sp>
        <p:nvSpPr>
          <p:cNvPr id="47" name="TextBox 46"/>
          <p:cNvSpPr txBox="1"/>
          <p:nvPr/>
        </p:nvSpPr>
        <p:spPr>
          <a:xfrm>
            <a:off x="6648540" y="5393613"/>
            <a:ext cx="1082348" cy="369332"/>
          </a:xfrm>
          <a:prstGeom prst="rect">
            <a:avLst/>
          </a:prstGeom>
          <a:noFill/>
        </p:spPr>
        <p:txBody>
          <a:bodyPr wrap="none" rtlCol="0">
            <a:spAutoFit/>
          </a:bodyPr>
          <a:lstStyle/>
          <a:p>
            <a:pPr defTabSz="457200"/>
            <a:r>
              <a:rPr lang="en-US" b="1" dirty="0" smtClean="0">
                <a:solidFill>
                  <a:srgbClr val="002060"/>
                </a:solidFill>
                <a:cs typeface="Verdana"/>
              </a:rPr>
              <a:t>Funding</a:t>
            </a:r>
            <a:endParaRPr lang="en-US" b="1" dirty="0">
              <a:solidFill>
                <a:srgbClr val="002060"/>
              </a:solidFill>
              <a:cs typeface="Verdana"/>
            </a:endParaRPr>
          </a:p>
        </p:txBody>
      </p:sp>
      <p:sp>
        <p:nvSpPr>
          <p:cNvPr id="48" name="TextBox 47"/>
          <p:cNvSpPr txBox="1"/>
          <p:nvPr/>
        </p:nvSpPr>
        <p:spPr>
          <a:xfrm>
            <a:off x="3576080" y="5519363"/>
            <a:ext cx="877163" cy="369332"/>
          </a:xfrm>
          <a:prstGeom prst="rect">
            <a:avLst/>
          </a:prstGeom>
          <a:solidFill>
            <a:schemeClr val="bg1"/>
          </a:solidFill>
        </p:spPr>
        <p:txBody>
          <a:bodyPr wrap="none" rtlCol="0">
            <a:spAutoFit/>
          </a:bodyPr>
          <a:lstStyle/>
          <a:p>
            <a:pPr defTabSz="457200"/>
            <a:r>
              <a:rPr lang="en-US" b="1" dirty="0" smtClean="0">
                <a:solidFill>
                  <a:srgbClr val="002060"/>
                </a:solidFill>
                <a:cs typeface="Verdana"/>
              </a:rPr>
              <a:t>Driver</a:t>
            </a:r>
            <a:endParaRPr lang="en-US" b="1" dirty="0">
              <a:solidFill>
                <a:srgbClr val="002060"/>
              </a:solidFill>
              <a:cs typeface="Verdana"/>
            </a:endParaRPr>
          </a:p>
        </p:txBody>
      </p:sp>
      <p:pic>
        <p:nvPicPr>
          <p:cNvPr id="49" name="Picture 2" descr="Image result for person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5461" y="3967749"/>
            <a:ext cx="1118403" cy="1441551"/>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Arrow Connector 52"/>
          <p:cNvCxnSpPr>
            <a:endCxn id="52" idx="1"/>
          </p:cNvCxnSpPr>
          <p:nvPr/>
        </p:nvCxnSpPr>
        <p:spPr>
          <a:xfrm flipV="1">
            <a:off x="5555892" y="3314405"/>
            <a:ext cx="3301547" cy="449885"/>
          </a:xfrm>
          <a:prstGeom prst="straightConnector1">
            <a:avLst/>
          </a:prstGeom>
          <a:ln w="4445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Content Placeholder 2"/>
          <p:cNvSpPr txBox="1">
            <a:spLocks/>
          </p:cNvSpPr>
          <p:nvPr/>
        </p:nvSpPr>
        <p:spPr>
          <a:xfrm>
            <a:off x="8991600" y="2913137"/>
            <a:ext cx="1869226" cy="851153"/>
          </a:xfrm>
          <a:prstGeom prst="rect">
            <a:avLst/>
          </a:prstGeom>
          <a:ln>
            <a:solidFill>
              <a:schemeClr val="bg1">
                <a:lumMod val="65000"/>
              </a:schemeClr>
            </a:solidFill>
          </a:ln>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0" indent="0" algn="ctr">
              <a:spcBef>
                <a:spcPts val="0"/>
              </a:spcBef>
              <a:buFont typeface="Arial" pitchFamily="34" charset="0"/>
              <a:buNone/>
            </a:pPr>
            <a:endParaRPr lang="en-US" sz="2400" dirty="0" smtClean="0">
              <a:solidFill>
                <a:srgbClr val="002060"/>
              </a:solidFill>
            </a:endParaRPr>
          </a:p>
          <a:p>
            <a:pPr marL="0" indent="0" algn="ctr">
              <a:spcBef>
                <a:spcPts val="0"/>
              </a:spcBef>
              <a:spcAft>
                <a:spcPts val="600"/>
              </a:spcAft>
              <a:buFont typeface="Arial" pitchFamily="34" charset="0"/>
              <a:buNone/>
            </a:pPr>
            <a:r>
              <a:rPr lang="en-US" sz="2400" dirty="0" smtClean="0">
                <a:solidFill>
                  <a:srgbClr val="002060"/>
                </a:solidFill>
              </a:rPr>
              <a:t>???</a:t>
            </a:r>
          </a:p>
        </p:txBody>
      </p:sp>
    </p:spTree>
    <p:extLst>
      <p:ext uri="{BB962C8B-B14F-4D97-AF65-F5344CB8AC3E}">
        <p14:creationId xmlns:p14="http://schemas.microsoft.com/office/powerpoint/2010/main" val="335126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p:bldP spid="47" grpId="0"/>
      <p:bldP spid="48" grpId="0" animBg="1"/>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EAE4A8-A6E5-453E-B946-FB774B73F48C}" type="slidenum">
              <a:rPr lang="en-US" smtClean="0"/>
              <a:pPr/>
              <a:t>8</a:t>
            </a:fld>
            <a:endParaRPr lang="en-US" dirty="0"/>
          </a:p>
        </p:txBody>
      </p:sp>
      <p:sp>
        <p:nvSpPr>
          <p:cNvPr id="4" name="Title 3"/>
          <p:cNvSpPr>
            <a:spLocks noGrp="1"/>
          </p:cNvSpPr>
          <p:nvPr>
            <p:ph type="title"/>
          </p:nvPr>
        </p:nvSpPr>
        <p:spPr>
          <a:xfrm>
            <a:off x="3404548" y="5486400"/>
            <a:ext cx="8199120" cy="682114"/>
          </a:xfrm>
        </p:spPr>
        <p:txBody>
          <a:bodyPr>
            <a:normAutofit fontScale="90000"/>
          </a:bodyPr>
          <a:lstStyle/>
          <a:p>
            <a:r>
              <a:rPr lang="en-US" sz="4000" dirty="0" smtClean="0">
                <a:solidFill>
                  <a:srgbClr val="002060"/>
                </a:solidFill>
                <a:latin typeface="+mn-lt"/>
              </a:rPr>
              <a:t>The Coalition is more than I-95 ……</a:t>
            </a:r>
            <a:endParaRPr lang="en-US" sz="4000" dirty="0">
              <a:solidFill>
                <a:srgbClr val="002060"/>
              </a:solidFill>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7" y="2176284"/>
            <a:ext cx="12211355" cy="2404110"/>
          </a:xfrm>
          <a:prstGeom prst="rect">
            <a:avLst/>
          </a:prstGeom>
        </p:spPr>
      </p:pic>
      <p:sp>
        <p:nvSpPr>
          <p:cNvPr id="6" name="TextBox 5"/>
          <p:cNvSpPr txBox="1"/>
          <p:nvPr/>
        </p:nvSpPr>
        <p:spPr>
          <a:xfrm>
            <a:off x="723900" y="1613806"/>
            <a:ext cx="10728960" cy="584775"/>
          </a:xfrm>
          <a:prstGeom prst="rect">
            <a:avLst/>
          </a:prstGeom>
          <a:noFill/>
        </p:spPr>
        <p:txBody>
          <a:bodyPr wrap="square" rtlCol="0">
            <a:spAutoFit/>
          </a:bodyPr>
          <a:lstStyle/>
          <a:p>
            <a:pPr algn="ctr"/>
            <a:r>
              <a:rPr lang="en-US" sz="3200" dirty="0">
                <a:solidFill>
                  <a:srgbClr val="002060"/>
                </a:solidFill>
                <a:latin typeface="Palatino Linotype" panose="02040502050505030304" pitchFamily="18" charset="0"/>
              </a:rPr>
              <a:t>Multi-modal	 Multi-jurisdictional	</a:t>
            </a:r>
            <a:r>
              <a:rPr lang="en-US" sz="3200" dirty="0" smtClean="0">
                <a:solidFill>
                  <a:srgbClr val="002060"/>
                </a:solidFill>
                <a:latin typeface="Palatino Linotype" panose="02040502050505030304" pitchFamily="18" charset="0"/>
              </a:rPr>
              <a:t>   Multi-disciplinary</a:t>
            </a:r>
            <a:endParaRPr lang="en-US" sz="3200" dirty="0">
              <a:solidFill>
                <a:srgbClr val="002060"/>
              </a:solidFill>
              <a:latin typeface="Palatino Linotype" panose="02040502050505030304" pitchFamily="18" charset="0"/>
            </a:endParaRPr>
          </a:p>
        </p:txBody>
      </p:sp>
      <p:sp>
        <p:nvSpPr>
          <p:cNvPr id="7" name="TextBox 6"/>
          <p:cNvSpPr txBox="1"/>
          <p:nvPr/>
        </p:nvSpPr>
        <p:spPr>
          <a:xfrm>
            <a:off x="723900" y="4549914"/>
            <a:ext cx="10987558" cy="707886"/>
          </a:xfrm>
          <a:prstGeom prst="rect">
            <a:avLst/>
          </a:prstGeom>
          <a:noFill/>
        </p:spPr>
        <p:txBody>
          <a:bodyPr wrap="square" rtlCol="0">
            <a:spAutoFit/>
          </a:bodyPr>
          <a:lstStyle/>
          <a:p>
            <a:pPr algn="ctr"/>
            <a:r>
              <a:rPr lang="en-US" sz="2000" b="1" dirty="0" smtClean="0">
                <a:solidFill>
                  <a:srgbClr val="002060"/>
                </a:solidFill>
                <a:latin typeface="Palatino Linotype" panose="02040502050505030304" pitchFamily="18" charset="0"/>
              </a:rPr>
              <a:t>Formed in 1993, the </a:t>
            </a:r>
            <a:r>
              <a:rPr lang="en-US" sz="2000" b="1" dirty="0">
                <a:solidFill>
                  <a:srgbClr val="002060"/>
                </a:solidFill>
                <a:latin typeface="Palatino Linotype" panose="02040502050505030304" pitchFamily="18" charset="0"/>
              </a:rPr>
              <a:t>I-95 Corridor Coalition is a partnership of multi-state, multi-modal public agencies working together to create a seamless and efficient transportation system.</a:t>
            </a:r>
          </a:p>
        </p:txBody>
      </p:sp>
      <p:sp>
        <p:nvSpPr>
          <p:cNvPr id="8" name="Oval 7"/>
          <p:cNvSpPr/>
          <p:nvPr/>
        </p:nvSpPr>
        <p:spPr>
          <a:xfrm>
            <a:off x="3651402" y="1816819"/>
            <a:ext cx="192092" cy="192092"/>
          </a:xfrm>
          <a:prstGeom prst="ellipse">
            <a:avLst/>
          </a:prstGeom>
          <a:solidFill>
            <a:srgbClr val="FC9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7504108" y="1809611"/>
            <a:ext cx="192092" cy="192092"/>
          </a:xfrm>
          <a:prstGeom prst="ellipse">
            <a:avLst/>
          </a:prstGeom>
          <a:solidFill>
            <a:srgbClr val="FC9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3"/>
          <p:cNvSpPr txBox="1">
            <a:spLocks/>
          </p:cNvSpPr>
          <p:nvPr/>
        </p:nvSpPr>
        <p:spPr bwMode="auto">
          <a:xfrm>
            <a:off x="304800" y="284072"/>
            <a:ext cx="8689064" cy="106680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3600" b="1" kern="1200">
                <a:solidFill>
                  <a:schemeClr val="accent1"/>
                </a:solidFill>
                <a:latin typeface="+mj-lt"/>
                <a:ea typeface="+mj-ea"/>
                <a:cs typeface="+mj-cs"/>
              </a:defRPr>
            </a:lvl1pPr>
          </a:lstStyle>
          <a:p>
            <a:r>
              <a:rPr lang="en-US" dirty="0" smtClean="0"/>
              <a:t>What We Are Doing…</a:t>
            </a:r>
            <a:br>
              <a:rPr lang="en-US" dirty="0" smtClean="0"/>
            </a:br>
            <a:endParaRPr lang="en-US" sz="28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4852" y="124429"/>
            <a:ext cx="1246351" cy="1518112"/>
          </a:xfrm>
          <a:prstGeom prst="rect">
            <a:avLst/>
          </a:prstGeom>
        </p:spPr>
      </p:pic>
    </p:spTree>
    <p:extLst>
      <p:ext uri="{BB962C8B-B14F-4D97-AF65-F5344CB8AC3E}">
        <p14:creationId xmlns:p14="http://schemas.microsoft.com/office/powerpoint/2010/main" val="38562533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80398"/>
            <a:ext cx="5537857" cy="7400254"/>
          </a:xfrm>
          <a:prstGeom prst="rect">
            <a:avLst/>
          </a:prstGeom>
        </p:spPr>
      </p:pic>
      <p:sp>
        <p:nvSpPr>
          <p:cNvPr id="8" name="TextBox 7"/>
          <p:cNvSpPr txBox="1"/>
          <p:nvPr/>
        </p:nvSpPr>
        <p:spPr>
          <a:xfrm>
            <a:off x="9878751" y="1521023"/>
            <a:ext cx="2373745" cy="307777"/>
          </a:xfrm>
          <a:prstGeom prst="rect">
            <a:avLst/>
          </a:prstGeom>
          <a:noFill/>
        </p:spPr>
        <p:txBody>
          <a:bodyPr wrap="square" rtlCol="0">
            <a:spAutoFit/>
          </a:bodyPr>
          <a:lstStyle/>
          <a:p>
            <a:r>
              <a:rPr lang="en-US" sz="1400" b="1" dirty="0">
                <a:solidFill>
                  <a:srgbClr val="002060"/>
                </a:solidFill>
                <a:latin typeface="+mj-lt"/>
              </a:rPr>
              <a:t>Boston, </a:t>
            </a:r>
            <a:r>
              <a:rPr lang="en-US" sz="1400" dirty="0">
                <a:solidFill>
                  <a:srgbClr val="002060"/>
                </a:solidFill>
                <a:latin typeface="+mj-lt"/>
              </a:rPr>
              <a:t>Massachusetts</a:t>
            </a:r>
            <a:r>
              <a:rPr lang="en-US" sz="1400" b="1" dirty="0">
                <a:solidFill>
                  <a:srgbClr val="002060"/>
                </a:solidFill>
                <a:latin typeface="+mj-lt"/>
              </a:rPr>
              <a:t> </a:t>
            </a:r>
          </a:p>
        </p:txBody>
      </p:sp>
      <p:sp>
        <p:nvSpPr>
          <p:cNvPr id="9" name="TextBox 8"/>
          <p:cNvSpPr txBox="1"/>
          <p:nvPr/>
        </p:nvSpPr>
        <p:spPr>
          <a:xfrm>
            <a:off x="9436102" y="1905000"/>
            <a:ext cx="2373745" cy="307777"/>
          </a:xfrm>
          <a:prstGeom prst="rect">
            <a:avLst/>
          </a:prstGeom>
          <a:noFill/>
        </p:spPr>
        <p:txBody>
          <a:bodyPr wrap="square" rtlCol="0">
            <a:spAutoFit/>
          </a:bodyPr>
          <a:lstStyle/>
          <a:p>
            <a:r>
              <a:rPr lang="en-US" sz="1400" b="1" dirty="0">
                <a:solidFill>
                  <a:srgbClr val="002060"/>
                </a:solidFill>
                <a:latin typeface="+mj-lt"/>
              </a:rPr>
              <a:t>New York, </a:t>
            </a:r>
            <a:r>
              <a:rPr lang="en-US" sz="1400" dirty="0">
                <a:solidFill>
                  <a:srgbClr val="002060"/>
                </a:solidFill>
                <a:latin typeface="+mj-lt"/>
              </a:rPr>
              <a:t>New York</a:t>
            </a:r>
            <a:r>
              <a:rPr lang="en-US" sz="1400" b="1" dirty="0">
                <a:solidFill>
                  <a:srgbClr val="002060"/>
                </a:solidFill>
                <a:latin typeface="+mj-lt"/>
              </a:rPr>
              <a:t> </a:t>
            </a:r>
          </a:p>
        </p:txBody>
      </p:sp>
      <p:sp>
        <p:nvSpPr>
          <p:cNvPr id="10" name="TextBox 9"/>
          <p:cNvSpPr txBox="1"/>
          <p:nvPr/>
        </p:nvSpPr>
        <p:spPr>
          <a:xfrm>
            <a:off x="8946833" y="2740223"/>
            <a:ext cx="2373745" cy="307777"/>
          </a:xfrm>
          <a:prstGeom prst="rect">
            <a:avLst/>
          </a:prstGeom>
          <a:noFill/>
        </p:spPr>
        <p:txBody>
          <a:bodyPr wrap="square" rtlCol="0">
            <a:spAutoFit/>
          </a:bodyPr>
          <a:lstStyle/>
          <a:p>
            <a:r>
              <a:rPr lang="en-US" sz="1400" b="1" dirty="0">
                <a:solidFill>
                  <a:srgbClr val="002060"/>
                </a:solidFill>
                <a:latin typeface="+mj-lt"/>
              </a:rPr>
              <a:t>Washington, </a:t>
            </a:r>
            <a:r>
              <a:rPr lang="en-US" sz="1400" dirty="0">
                <a:solidFill>
                  <a:srgbClr val="002060"/>
                </a:solidFill>
                <a:latin typeface="+mj-lt"/>
              </a:rPr>
              <a:t>D.C.</a:t>
            </a:r>
            <a:endParaRPr lang="en-US" sz="1400" b="1" dirty="0">
              <a:solidFill>
                <a:srgbClr val="002060"/>
              </a:solidFill>
              <a:latin typeface="+mj-lt"/>
            </a:endParaRPr>
          </a:p>
        </p:txBody>
      </p:sp>
      <p:sp>
        <p:nvSpPr>
          <p:cNvPr id="11" name="TextBox 10"/>
          <p:cNvSpPr txBox="1"/>
          <p:nvPr/>
        </p:nvSpPr>
        <p:spPr>
          <a:xfrm>
            <a:off x="8747056" y="3578423"/>
            <a:ext cx="2373745" cy="307777"/>
          </a:xfrm>
          <a:prstGeom prst="rect">
            <a:avLst/>
          </a:prstGeom>
          <a:noFill/>
        </p:spPr>
        <p:txBody>
          <a:bodyPr wrap="square" rtlCol="0">
            <a:spAutoFit/>
          </a:bodyPr>
          <a:lstStyle/>
          <a:p>
            <a:r>
              <a:rPr lang="en-US" sz="1400" b="1" dirty="0">
                <a:solidFill>
                  <a:srgbClr val="002060"/>
                </a:solidFill>
                <a:latin typeface="+mj-lt"/>
              </a:rPr>
              <a:t>Raleigh, </a:t>
            </a:r>
            <a:r>
              <a:rPr lang="en-US" sz="1400" dirty="0">
                <a:solidFill>
                  <a:srgbClr val="002060"/>
                </a:solidFill>
                <a:latin typeface="+mj-lt"/>
              </a:rPr>
              <a:t>North Carolina</a:t>
            </a:r>
            <a:endParaRPr lang="en-US" sz="1400" b="1" dirty="0">
              <a:solidFill>
                <a:srgbClr val="002060"/>
              </a:solidFill>
              <a:latin typeface="+mj-lt"/>
            </a:endParaRPr>
          </a:p>
        </p:txBody>
      </p:sp>
      <p:sp>
        <p:nvSpPr>
          <p:cNvPr id="12" name="TextBox 11"/>
          <p:cNvSpPr txBox="1"/>
          <p:nvPr/>
        </p:nvSpPr>
        <p:spPr>
          <a:xfrm>
            <a:off x="9066465" y="2283023"/>
            <a:ext cx="2599021" cy="307777"/>
          </a:xfrm>
          <a:prstGeom prst="rect">
            <a:avLst/>
          </a:prstGeom>
          <a:noFill/>
        </p:spPr>
        <p:txBody>
          <a:bodyPr wrap="square" rtlCol="0">
            <a:spAutoFit/>
          </a:bodyPr>
          <a:lstStyle/>
          <a:p>
            <a:r>
              <a:rPr lang="en-US" sz="1400" b="1" dirty="0">
                <a:solidFill>
                  <a:srgbClr val="002060"/>
                </a:solidFill>
                <a:latin typeface="+mj-lt"/>
              </a:rPr>
              <a:t>Philadelphia, </a:t>
            </a:r>
            <a:r>
              <a:rPr lang="en-US" sz="1400" dirty="0">
                <a:solidFill>
                  <a:srgbClr val="002060"/>
                </a:solidFill>
                <a:latin typeface="+mj-lt"/>
              </a:rPr>
              <a:t>Pennsylvania</a:t>
            </a:r>
            <a:endParaRPr lang="en-US" sz="1400" b="1" dirty="0">
              <a:solidFill>
                <a:srgbClr val="002060"/>
              </a:solidFill>
              <a:latin typeface="+mj-lt"/>
            </a:endParaRPr>
          </a:p>
        </p:txBody>
      </p:sp>
      <p:sp>
        <p:nvSpPr>
          <p:cNvPr id="13" name="TextBox 12"/>
          <p:cNvSpPr txBox="1"/>
          <p:nvPr/>
        </p:nvSpPr>
        <p:spPr>
          <a:xfrm>
            <a:off x="8027758" y="4188023"/>
            <a:ext cx="2761673" cy="307777"/>
          </a:xfrm>
          <a:prstGeom prst="rect">
            <a:avLst/>
          </a:prstGeom>
          <a:noFill/>
        </p:spPr>
        <p:txBody>
          <a:bodyPr wrap="square" rtlCol="0">
            <a:spAutoFit/>
          </a:bodyPr>
          <a:lstStyle/>
          <a:p>
            <a:r>
              <a:rPr lang="en-US" sz="1400" b="1" dirty="0">
                <a:solidFill>
                  <a:srgbClr val="002060"/>
                </a:solidFill>
                <a:latin typeface="+mj-lt"/>
              </a:rPr>
              <a:t>Charleston, </a:t>
            </a:r>
            <a:r>
              <a:rPr lang="en-US" sz="1400" dirty="0">
                <a:solidFill>
                  <a:srgbClr val="002060"/>
                </a:solidFill>
                <a:latin typeface="+mj-lt"/>
              </a:rPr>
              <a:t>South Carolina</a:t>
            </a:r>
            <a:endParaRPr lang="en-US" sz="1400" b="1" dirty="0">
              <a:solidFill>
                <a:srgbClr val="002060"/>
              </a:solidFill>
              <a:latin typeface="+mj-lt"/>
            </a:endParaRPr>
          </a:p>
        </p:txBody>
      </p:sp>
      <p:sp>
        <p:nvSpPr>
          <p:cNvPr id="14" name="TextBox 13"/>
          <p:cNvSpPr txBox="1"/>
          <p:nvPr/>
        </p:nvSpPr>
        <p:spPr>
          <a:xfrm>
            <a:off x="7620000" y="4721423"/>
            <a:ext cx="2373745" cy="307777"/>
          </a:xfrm>
          <a:prstGeom prst="rect">
            <a:avLst/>
          </a:prstGeom>
          <a:noFill/>
        </p:spPr>
        <p:txBody>
          <a:bodyPr wrap="square" rtlCol="0">
            <a:spAutoFit/>
          </a:bodyPr>
          <a:lstStyle/>
          <a:p>
            <a:r>
              <a:rPr lang="en-US" sz="1400" b="1" dirty="0">
                <a:solidFill>
                  <a:srgbClr val="002060"/>
                </a:solidFill>
                <a:latin typeface="+mj-lt"/>
              </a:rPr>
              <a:t>Savannah, </a:t>
            </a:r>
            <a:r>
              <a:rPr lang="en-US" sz="1400" dirty="0">
                <a:solidFill>
                  <a:srgbClr val="002060"/>
                </a:solidFill>
                <a:latin typeface="+mj-lt"/>
              </a:rPr>
              <a:t>Georgia</a:t>
            </a:r>
            <a:endParaRPr lang="en-US" sz="1400" b="1" dirty="0">
              <a:solidFill>
                <a:srgbClr val="002060"/>
              </a:solidFill>
              <a:latin typeface="+mj-lt"/>
            </a:endParaRPr>
          </a:p>
        </p:txBody>
      </p:sp>
      <p:sp>
        <p:nvSpPr>
          <p:cNvPr id="15" name="TextBox 14"/>
          <p:cNvSpPr txBox="1"/>
          <p:nvPr/>
        </p:nvSpPr>
        <p:spPr>
          <a:xfrm>
            <a:off x="7752942" y="5399546"/>
            <a:ext cx="2373745" cy="307777"/>
          </a:xfrm>
          <a:prstGeom prst="rect">
            <a:avLst/>
          </a:prstGeom>
          <a:noFill/>
        </p:spPr>
        <p:txBody>
          <a:bodyPr wrap="square" rtlCol="0">
            <a:spAutoFit/>
          </a:bodyPr>
          <a:lstStyle/>
          <a:p>
            <a:r>
              <a:rPr lang="en-US" sz="1400" b="1" dirty="0">
                <a:solidFill>
                  <a:srgbClr val="002060"/>
                </a:solidFill>
                <a:latin typeface="+mj-lt"/>
              </a:rPr>
              <a:t>Orlando, </a:t>
            </a:r>
            <a:r>
              <a:rPr lang="en-US" sz="1400" dirty="0">
                <a:solidFill>
                  <a:srgbClr val="002060"/>
                </a:solidFill>
                <a:latin typeface="+mj-lt"/>
              </a:rPr>
              <a:t>Florida</a:t>
            </a:r>
            <a:endParaRPr lang="en-US" sz="1400" b="1" dirty="0">
              <a:solidFill>
                <a:srgbClr val="002060"/>
              </a:solidFill>
              <a:latin typeface="+mj-lt"/>
            </a:endParaRPr>
          </a:p>
        </p:txBody>
      </p:sp>
      <p:sp>
        <p:nvSpPr>
          <p:cNvPr id="16" name="TextBox 15"/>
          <p:cNvSpPr txBox="1"/>
          <p:nvPr/>
        </p:nvSpPr>
        <p:spPr>
          <a:xfrm>
            <a:off x="8026143" y="6172200"/>
            <a:ext cx="2373745" cy="307777"/>
          </a:xfrm>
          <a:prstGeom prst="rect">
            <a:avLst/>
          </a:prstGeom>
          <a:noFill/>
        </p:spPr>
        <p:txBody>
          <a:bodyPr wrap="square" rtlCol="0">
            <a:spAutoFit/>
          </a:bodyPr>
          <a:lstStyle/>
          <a:p>
            <a:r>
              <a:rPr lang="en-US" sz="1400" b="1" dirty="0">
                <a:solidFill>
                  <a:srgbClr val="002060"/>
                </a:solidFill>
                <a:latin typeface="+mj-lt"/>
              </a:rPr>
              <a:t>Miami, </a:t>
            </a:r>
            <a:r>
              <a:rPr lang="en-US" sz="1400" dirty="0">
                <a:solidFill>
                  <a:srgbClr val="002060"/>
                </a:solidFill>
                <a:latin typeface="+mj-lt"/>
              </a:rPr>
              <a:t>Florida</a:t>
            </a:r>
            <a:endParaRPr lang="en-US" sz="1400" b="1" dirty="0">
              <a:solidFill>
                <a:srgbClr val="002060"/>
              </a:solidFill>
              <a:latin typeface="+mj-lt"/>
            </a:endParaRPr>
          </a:p>
        </p:txBody>
      </p:sp>
      <p:sp>
        <p:nvSpPr>
          <p:cNvPr id="17" name="TextBox 16"/>
          <p:cNvSpPr txBox="1"/>
          <p:nvPr/>
        </p:nvSpPr>
        <p:spPr>
          <a:xfrm>
            <a:off x="689201" y="685800"/>
            <a:ext cx="4623984" cy="830997"/>
          </a:xfrm>
          <a:prstGeom prst="rect">
            <a:avLst/>
          </a:prstGeom>
          <a:noFill/>
        </p:spPr>
        <p:txBody>
          <a:bodyPr wrap="square" rtlCol="0">
            <a:spAutoFit/>
          </a:bodyPr>
          <a:lstStyle/>
          <a:p>
            <a:pPr algn="r"/>
            <a:r>
              <a:rPr lang="en-US" sz="4800" b="1" dirty="0">
                <a:solidFill>
                  <a:srgbClr val="4A66AC"/>
                </a:solidFill>
              </a:rPr>
              <a:t>16 states + D.C</a:t>
            </a:r>
            <a:r>
              <a:rPr lang="en-US" sz="4800" dirty="0">
                <a:solidFill>
                  <a:srgbClr val="4A66AC"/>
                </a:solidFill>
              </a:rPr>
              <a:t>.</a:t>
            </a:r>
          </a:p>
        </p:txBody>
      </p:sp>
      <p:grpSp>
        <p:nvGrpSpPr>
          <p:cNvPr id="18" name="Group 17"/>
          <p:cNvGrpSpPr/>
          <p:nvPr/>
        </p:nvGrpSpPr>
        <p:grpSpPr>
          <a:xfrm>
            <a:off x="1026075" y="1676251"/>
            <a:ext cx="2355165" cy="2355165"/>
            <a:chOff x="6629400" y="2749028"/>
            <a:chExt cx="2355165" cy="2355165"/>
          </a:xfrm>
        </p:grpSpPr>
        <p:sp>
          <p:nvSpPr>
            <p:cNvPr id="19" name="Oval 18"/>
            <p:cNvSpPr/>
            <p:nvPr/>
          </p:nvSpPr>
          <p:spPr>
            <a:xfrm>
              <a:off x="6629400" y="2749028"/>
              <a:ext cx="2355165" cy="23551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6778575" y="2761748"/>
              <a:ext cx="1995725" cy="1477328"/>
            </a:xfrm>
            <a:prstGeom prst="rect">
              <a:avLst/>
            </a:prstGeom>
            <a:noFill/>
          </p:spPr>
          <p:txBody>
            <a:bodyPr wrap="square" rtlCol="0">
              <a:spAutoFit/>
            </a:bodyPr>
            <a:lstStyle/>
            <a:p>
              <a:pPr algn="ctr"/>
              <a:r>
                <a:rPr lang="en-US" sz="5400" b="1" dirty="0">
                  <a:solidFill>
                    <a:schemeClr val="bg1"/>
                  </a:solidFill>
                </a:rPr>
                <a:t>2</a:t>
              </a:r>
              <a:r>
                <a:rPr lang="en-US" sz="5400" b="1" baseline="30000" dirty="0">
                  <a:solidFill>
                    <a:schemeClr val="bg1"/>
                  </a:solidFill>
                </a:rPr>
                <a:t>nd</a:t>
              </a:r>
              <a:endParaRPr lang="en-US" sz="5400" b="1" dirty="0">
                <a:solidFill>
                  <a:schemeClr val="bg1"/>
                </a:solidFill>
              </a:endParaRPr>
            </a:p>
            <a:p>
              <a:pPr algn="ctr"/>
              <a:r>
                <a:rPr lang="en-US" dirty="0">
                  <a:solidFill>
                    <a:schemeClr val="bg1"/>
                  </a:solidFill>
                </a:rPr>
                <a:t>Largest Economy in the World</a:t>
              </a:r>
            </a:p>
          </p:txBody>
        </p:sp>
        <p:cxnSp>
          <p:nvCxnSpPr>
            <p:cNvPr id="21" name="Straight Connector 20"/>
            <p:cNvCxnSpPr/>
            <p:nvPr/>
          </p:nvCxnSpPr>
          <p:spPr>
            <a:xfrm>
              <a:off x="6829052" y="4235103"/>
              <a:ext cx="18863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999100" y="4320828"/>
              <a:ext cx="1716275" cy="584775"/>
            </a:xfrm>
            <a:prstGeom prst="rect">
              <a:avLst/>
            </a:prstGeom>
            <a:noFill/>
          </p:spPr>
          <p:txBody>
            <a:bodyPr wrap="square" rtlCol="0">
              <a:spAutoFit/>
            </a:bodyPr>
            <a:lstStyle/>
            <a:p>
              <a:pPr algn="ctr"/>
              <a:r>
                <a:rPr lang="en-US" sz="1600" b="1" dirty="0">
                  <a:solidFill>
                    <a:schemeClr val="bg1"/>
                  </a:solidFill>
                </a:rPr>
                <a:t>$4.7 Trillion </a:t>
              </a:r>
              <a:br>
                <a:rPr lang="en-US" sz="1600" b="1" dirty="0">
                  <a:solidFill>
                    <a:schemeClr val="bg1"/>
                  </a:solidFill>
                </a:rPr>
              </a:br>
              <a:r>
                <a:rPr lang="en-US" sz="1600" b="1" dirty="0">
                  <a:solidFill>
                    <a:schemeClr val="bg1"/>
                  </a:solidFill>
                </a:rPr>
                <a:t>40% of US GDP</a:t>
              </a:r>
            </a:p>
          </p:txBody>
        </p:sp>
      </p:grpSp>
      <p:cxnSp>
        <p:nvCxnSpPr>
          <p:cNvPr id="23" name="Straight Connector 22"/>
          <p:cNvCxnSpPr/>
          <p:nvPr/>
        </p:nvCxnSpPr>
        <p:spPr>
          <a:xfrm flipV="1">
            <a:off x="879298" y="1447800"/>
            <a:ext cx="4329640" cy="17817"/>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062289" y="1550247"/>
            <a:ext cx="2250895" cy="830997"/>
          </a:xfrm>
          <a:prstGeom prst="rect">
            <a:avLst/>
          </a:prstGeom>
          <a:noFill/>
        </p:spPr>
        <p:txBody>
          <a:bodyPr wrap="square" rtlCol="0">
            <a:spAutoFit/>
          </a:bodyPr>
          <a:lstStyle/>
          <a:p>
            <a:pPr algn="r"/>
            <a:r>
              <a:rPr lang="en-US" sz="2400" b="1" dirty="0">
                <a:solidFill>
                  <a:srgbClr val="4A66AC"/>
                </a:solidFill>
              </a:rPr>
              <a:t>In the Corridor</a:t>
            </a:r>
          </a:p>
        </p:txBody>
      </p:sp>
      <p:grpSp>
        <p:nvGrpSpPr>
          <p:cNvPr id="25" name="Group 24"/>
          <p:cNvGrpSpPr/>
          <p:nvPr/>
        </p:nvGrpSpPr>
        <p:grpSpPr>
          <a:xfrm>
            <a:off x="3047252" y="3139118"/>
            <a:ext cx="2362948" cy="2286113"/>
            <a:chOff x="8844316" y="3804246"/>
            <a:chExt cx="2362948" cy="2286113"/>
          </a:xfrm>
        </p:grpSpPr>
        <p:sp>
          <p:nvSpPr>
            <p:cNvPr id="26" name="Oval 25"/>
            <p:cNvSpPr/>
            <p:nvPr/>
          </p:nvSpPr>
          <p:spPr>
            <a:xfrm>
              <a:off x="8882416" y="3804246"/>
              <a:ext cx="2286113" cy="2286113"/>
            </a:xfrm>
            <a:prstGeom prst="ellipse">
              <a:avLst/>
            </a:prstGeom>
            <a:solidFill>
              <a:srgbClr val="07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8844316" y="4889616"/>
              <a:ext cx="2362948" cy="584775"/>
            </a:xfrm>
            <a:prstGeom prst="rect">
              <a:avLst/>
            </a:prstGeom>
            <a:noFill/>
          </p:spPr>
          <p:txBody>
            <a:bodyPr wrap="square" rtlCol="0">
              <a:spAutoFit/>
            </a:bodyPr>
            <a:lstStyle/>
            <a:p>
              <a:pPr algn="ctr"/>
              <a:r>
                <a:rPr lang="en-US" sz="1600" b="1" dirty="0">
                  <a:solidFill>
                    <a:schemeClr val="bg1"/>
                  </a:solidFill>
                </a:rPr>
                <a:t>Of America’s population: </a:t>
              </a:r>
              <a:br>
                <a:rPr lang="en-US" sz="1600" b="1" dirty="0">
                  <a:solidFill>
                    <a:schemeClr val="bg1"/>
                  </a:solidFill>
                </a:rPr>
              </a:br>
              <a:r>
                <a:rPr lang="en-US" sz="1600" b="1" dirty="0">
                  <a:solidFill>
                    <a:schemeClr val="bg1"/>
                  </a:solidFill>
                </a:rPr>
                <a:t>110 Million people</a:t>
              </a:r>
            </a:p>
          </p:txBody>
        </p:sp>
        <p:sp>
          <p:nvSpPr>
            <p:cNvPr id="28" name="TextBox 27"/>
            <p:cNvSpPr txBox="1"/>
            <p:nvPr/>
          </p:nvSpPr>
          <p:spPr>
            <a:xfrm>
              <a:off x="9068977" y="4001115"/>
              <a:ext cx="1995725" cy="923330"/>
            </a:xfrm>
            <a:prstGeom prst="rect">
              <a:avLst/>
            </a:prstGeom>
            <a:noFill/>
          </p:spPr>
          <p:txBody>
            <a:bodyPr wrap="square" rtlCol="0">
              <a:spAutoFit/>
            </a:bodyPr>
            <a:lstStyle/>
            <a:p>
              <a:pPr algn="ctr"/>
              <a:r>
                <a:rPr lang="en-US" sz="5400" b="1" dirty="0">
                  <a:solidFill>
                    <a:schemeClr val="bg1"/>
                  </a:solidFill>
                </a:rPr>
                <a:t>37%</a:t>
              </a:r>
            </a:p>
          </p:txBody>
        </p:sp>
        <p:cxnSp>
          <p:nvCxnSpPr>
            <p:cNvPr id="29" name="Straight Connector 28"/>
            <p:cNvCxnSpPr/>
            <p:nvPr/>
          </p:nvCxnSpPr>
          <p:spPr>
            <a:xfrm>
              <a:off x="9150536" y="4825389"/>
              <a:ext cx="17162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1027068" y="4100231"/>
            <a:ext cx="2099899" cy="2031617"/>
            <a:chOff x="8844316" y="3932862"/>
            <a:chExt cx="2362948" cy="2286113"/>
          </a:xfrm>
        </p:grpSpPr>
        <p:sp>
          <p:nvSpPr>
            <p:cNvPr id="31" name="Oval 30"/>
            <p:cNvSpPr/>
            <p:nvPr/>
          </p:nvSpPr>
          <p:spPr>
            <a:xfrm>
              <a:off x="8882416" y="3932862"/>
              <a:ext cx="2286112" cy="2286113"/>
            </a:xfrm>
            <a:prstGeom prst="ellipse">
              <a:avLst/>
            </a:prstGeom>
            <a:solidFill>
              <a:srgbClr val="AD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8844316" y="4889616"/>
              <a:ext cx="2362948" cy="830997"/>
            </a:xfrm>
            <a:prstGeom prst="rect">
              <a:avLst/>
            </a:prstGeom>
            <a:noFill/>
          </p:spPr>
          <p:txBody>
            <a:bodyPr wrap="square" rtlCol="0">
              <a:spAutoFit/>
            </a:bodyPr>
            <a:lstStyle/>
            <a:p>
              <a:pPr algn="ctr"/>
              <a:r>
                <a:rPr lang="en-US" sz="1600" b="1" dirty="0">
                  <a:solidFill>
                    <a:schemeClr val="bg1"/>
                  </a:solidFill>
                </a:rPr>
                <a:t>Major Seaports</a:t>
              </a:r>
              <a:br>
                <a:rPr lang="en-US" sz="1600" b="1" dirty="0">
                  <a:solidFill>
                    <a:schemeClr val="bg1"/>
                  </a:solidFill>
                </a:rPr>
              </a:br>
              <a:r>
                <a:rPr lang="en-US" sz="1600" b="1" dirty="0">
                  <a:solidFill>
                    <a:schemeClr val="bg1"/>
                  </a:solidFill>
                </a:rPr>
                <a:t>$172 Billion Imports</a:t>
              </a:r>
              <a:br>
                <a:rPr lang="en-US" sz="1600" b="1" dirty="0">
                  <a:solidFill>
                    <a:schemeClr val="bg1"/>
                  </a:solidFill>
                </a:rPr>
              </a:br>
              <a:r>
                <a:rPr lang="en-US" sz="1600" b="1" dirty="0">
                  <a:solidFill>
                    <a:schemeClr val="bg1"/>
                  </a:solidFill>
                </a:rPr>
                <a:t>34% of U.S. total</a:t>
              </a:r>
            </a:p>
          </p:txBody>
        </p:sp>
        <p:sp>
          <p:nvSpPr>
            <p:cNvPr id="33" name="TextBox 32"/>
            <p:cNvSpPr txBox="1"/>
            <p:nvPr/>
          </p:nvSpPr>
          <p:spPr>
            <a:xfrm>
              <a:off x="9068977" y="4001115"/>
              <a:ext cx="1995725" cy="923330"/>
            </a:xfrm>
            <a:prstGeom prst="rect">
              <a:avLst/>
            </a:prstGeom>
            <a:noFill/>
          </p:spPr>
          <p:txBody>
            <a:bodyPr wrap="square" rtlCol="0">
              <a:spAutoFit/>
            </a:bodyPr>
            <a:lstStyle/>
            <a:p>
              <a:pPr algn="ctr"/>
              <a:r>
                <a:rPr lang="en-US" sz="5400" b="1" dirty="0">
                  <a:solidFill>
                    <a:schemeClr val="bg1"/>
                  </a:solidFill>
                </a:rPr>
                <a:t>46</a:t>
              </a:r>
            </a:p>
          </p:txBody>
        </p:sp>
        <p:cxnSp>
          <p:nvCxnSpPr>
            <p:cNvPr id="34" name="Straight Connector 33"/>
            <p:cNvCxnSpPr/>
            <p:nvPr/>
          </p:nvCxnSpPr>
          <p:spPr>
            <a:xfrm>
              <a:off x="9150536" y="4825389"/>
              <a:ext cx="17162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473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usiness strategy presentation">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Business strategy presentation" id="{8652783A-F43B-4C47-8F3C-48F967BE0382}" vid="{232EED29-0899-40B2-8969-E379F11A5395}"/>
    </a:ext>
  </a:extLst>
</a:theme>
</file>

<file path=ppt/theme/theme2.xml><?xml version="1.0" encoding="utf-8"?>
<a:theme xmlns:a="http://schemas.openxmlformats.org/drawingml/2006/main" name="Office Theme">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76F4E52366924F8D003F8975A1277A" ma:contentTypeVersion="" ma:contentTypeDescription="Create a new document." ma:contentTypeScope="" ma:versionID="b780df90be4cef37ede289e411a1d371">
  <xsd:schema xmlns:xsd="http://www.w3.org/2001/XMLSchema" xmlns:xs="http://www.w3.org/2001/XMLSchema" xmlns:p="http://schemas.microsoft.com/office/2006/metadata/properties" targetNamespace="http://schemas.microsoft.com/office/2006/metadata/properties" ma:root="true" ma:fieldsID="f3e687d5f98ee29b9cfcc2ff24550d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6CFDE2-0B65-4FA8-BCCE-16FD5299BC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3BBC49A-892B-4578-87F0-636D46D99300}">
  <ds:schemaRefs>
    <ds:schemaRef ds:uri="http://schemas.microsoft.com/sharepoint/v3/contenttype/forms"/>
  </ds:schemaRefs>
</ds:datastoreItem>
</file>

<file path=customXml/itemProps3.xml><?xml version="1.0" encoding="utf-8"?>
<ds:datastoreItem xmlns:ds="http://schemas.openxmlformats.org/officeDocument/2006/customXml" ds:itemID="{DCCCF1B5-0E5B-409B-AA6E-3039BEF02391}">
  <ds:schemaRef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Business strategy presentation</Template>
  <TotalTime>0</TotalTime>
  <Words>3545</Words>
  <Application>Microsoft Office PowerPoint</Application>
  <PresentationFormat>Widescreen</PresentationFormat>
  <Paragraphs>570</Paragraphs>
  <Slides>39</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Century Gothic</vt:lpstr>
      <vt:lpstr>Palatino Linotype</vt:lpstr>
      <vt:lpstr>Source Sans Pro</vt:lpstr>
      <vt:lpstr>Times New Roman</vt:lpstr>
      <vt:lpstr>Verdana</vt:lpstr>
      <vt:lpstr>Wingdings</vt:lpstr>
      <vt:lpstr>Business strategy presentation</vt:lpstr>
      <vt:lpstr>What We Can Accomplish Working Together</vt:lpstr>
      <vt:lpstr>Presentation Outline</vt:lpstr>
      <vt:lpstr>What We Know… Demand is Growing</vt:lpstr>
      <vt:lpstr>What We Know… Transportation revenue is weakening</vt:lpstr>
      <vt:lpstr>What We Know… Technology tsunami is not a question of “if” but “when”</vt:lpstr>
      <vt:lpstr>PowerPoint Presentation</vt:lpstr>
      <vt:lpstr>Currents Pushing Innovation in Transportation </vt:lpstr>
      <vt:lpstr>The Coalition is more than I-95 ……</vt:lpstr>
      <vt:lpstr>PowerPoint Presentation</vt:lpstr>
      <vt:lpstr>25 years of……</vt:lpstr>
      <vt:lpstr>I-95 Coalition Structure</vt:lpstr>
      <vt:lpstr>TSMO Track</vt:lpstr>
      <vt:lpstr>Highway Operations Group: HOGs</vt:lpstr>
      <vt:lpstr>Traveler Information</vt:lpstr>
      <vt:lpstr>Data Tools, Research and Webinars</vt:lpstr>
      <vt:lpstr>Operations Academy Scholarships</vt:lpstr>
      <vt:lpstr>Freight Track</vt:lpstr>
      <vt:lpstr>Addressing Freight Challenges along the East Coast</vt:lpstr>
      <vt:lpstr>State Freight Plans</vt:lpstr>
      <vt:lpstr>M-95 Marine Highway Corridor</vt:lpstr>
      <vt:lpstr>National Freight Fluidity Monitoring Program</vt:lpstr>
      <vt:lpstr>PowerPoint Presentation</vt:lpstr>
      <vt:lpstr>The Truck Parking Challenge</vt:lpstr>
      <vt:lpstr>Advancing Real Time Truck Parking Information </vt:lpstr>
      <vt:lpstr>I-95 Coalition Truck Parking Workshop May 2018</vt:lpstr>
      <vt:lpstr>Insights from Recent Activity</vt:lpstr>
      <vt:lpstr>Freight Academy (April 1 – 5, 2019)</vt:lpstr>
      <vt:lpstr>Innovation Track</vt:lpstr>
      <vt:lpstr>Connected &amp; Autonomous Vehicles Why should we care?</vt:lpstr>
      <vt:lpstr>CAV Activities….</vt:lpstr>
      <vt:lpstr>I-95 Coalition CAV Focus Areas</vt:lpstr>
      <vt:lpstr>Toll Violation Enforcement Reciprocity</vt:lpstr>
      <vt:lpstr>TRANSPORTATION REVENUE IS DECLINING</vt:lpstr>
      <vt:lpstr>I-95 Coalition STSFA Grants</vt:lpstr>
      <vt:lpstr>  Phase I Pilot: May 1 – July 31*</vt:lpstr>
      <vt:lpstr>On the Horizon</vt:lpstr>
      <vt:lpstr>Currents Pushing Innovation in Transportation </vt:lpstr>
      <vt:lpstr>Working together we can meet growing demand </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 Webinar Slides</dc:title>
  <dc:creator/>
  <cp:keywords/>
  <cp:lastModifiedBy/>
  <cp:revision>1</cp:revision>
  <dcterms:created xsi:type="dcterms:W3CDTF">2016-11-08T15:03:01Z</dcterms:created>
  <dcterms:modified xsi:type="dcterms:W3CDTF">2018-11-01T22:12:23Z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TC034606639991</vt:lpwstr>
  </property>
  <property fmtid="{D5CDD505-2E9C-101B-9397-08002B2CF9AE}" pid="3" name="ContentTypeId">
    <vt:lpwstr>0x0101004A76F4E52366924F8D003F8975A1277A</vt:lpwstr>
  </property>
</Properties>
</file>