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277" r:id="rId5"/>
    <p:sldId id="270" r:id="rId6"/>
    <p:sldId id="549" r:id="rId7"/>
    <p:sldId id="554" r:id="rId8"/>
    <p:sldId id="556" r:id="rId9"/>
    <p:sldId id="276" r:id="rId10"/>
    <p:sldId id="563" r:id="rId11"/>
    <p:sldId id="552" r:id="rId12"/>
    <p:sldId id="560" r:id="rId13"/>
    <p:sldId id="561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5" userDrawn="1">
          <p15:clr>
            <a:srgbClr val="A4A3A4"/>
          </p15:clr>
        </p15:guide>
        <p15:guide id="2" pos="226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H11L332 - Peter A. Gilbertson" initials="PAG" lastIdx="2" clrIdx="0"/>
  <p:cmAuthor id="1" name="James Bonner" initials="JB" lastIdx="1" clrIdx="1">
    <p:extLst>
      <p:ext uri="{19B8F6BF-5375-455C-9EA6-DF929625EA0E}">
        <p15:presenceInfo xmlns:p15="http://schemas.microsoft.com/office/powerpoint/2012/main" userId="S::jbonner@anacostia.com::8d270ada-a91e-4b4c-9fb8-31b446811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E91"/>
    <a:srgbClr val="00734E"/>
    <a:srgbClr val="588660"/>
    <a:srgbClr val="476D4D"/>
    <a:srgbClr val="73B2FF"/>
    <a:srgbClr val="014CA9"/>
    <a:srgbClr val="FE830C"/>
    <a:srgbClr val="B40901"/>
    <a:srgbClr val="B0D4C8"/>
    <a:srgbClr val="D9D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B31E20-5CEF-4D97-B5FF-D6E50B46E6A2}" v="1" dt="2021-11-24T10:42:12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85"/>
        <p:guide pos="226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Carloads!$B$1</c:f>
              <c:strCache>
                <c:ptCount val="1"/>
                <c:pt idx="0">
                  <c:v>Sum of Number of Cars</c:v>
                </c:pt>
              </c:strCache>
            </c:strRef>
          </c:tx>
          <c:spPr>
            <a:ln w="50800" cap="rnd" cmpd="sng">
              <a:solidFill>
                <a:srgbClr val="F79646"/>
              </a:solidFill>
              <a:round/>
              <a:tailEnd type="triangle"/>
            </a:ln>
            <a:effectLst/>
          </c:spPr>
          <c:marker>
            <c:symbol val="none"/>
          </c:marker>
          <c:cat>
            <c:numRef>
              <c:f>Carloads!$A$2:$A$26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Carloads!$B$2:$B$26</c:f>
              <c:numCache>
                <c:formatCode>General</c:formatCode>
                <c:ptCount val="22"/>
                <c:pt idx="0">
                  <c:v>15877</c:v>
                </c:pt>
                <c:pt idx="1">
                  <c:v>16228</c:v>
                </c:pt>
                <c:pt idx="2">
                  <c:v>17634</c:v>
                </c:pt>
                <c:pt idx="3">
                  <c:v>19013</c:v>
                </c:pt>
                <c:pt idx="4">
                  <c:v>21445</c:v>
                </c:pt>
                <c:pt idx="5">
                  <c:v>23611</c:v>
                </c:pt>
                <c:pt idx="6">
                  <c:v>24966</c:v>
                </c:pt>
                <c:pt idx="7">
                  <c:v>21318</c:v>
                </c:pt>
                <c:pt idx="8">
                  <c:v>17874</c:v>
                </c:pt>
                <c:pt idx="9">
                  <c:v>19068</c:v>
                </c:pt>
                <c:pt idx="10">
                  <c:v>25771</c:v>
                </c:pt>
                <c:pt idx="11">
                  <c:v>26220</c:v>
                </c:pt>
                <c:pt idx="12">
                  <c:v>25591</c:v>
                </c:pt>
                <c:pt idx="13">
                  <c:v>30553</c:v>
                </c:pt>
                <c:pt idx="14">
                  <c:v>30309</c:v>
                </c:pt>
                <c:pt idx="15">
                  <c:v>30125</c:v>
                </c:pt>
                <c:pt idx="16">
                  <c:v>30125</c:v>
                </c:pt>
                <c:pt idx="17">
                  <c:v>31092</c:v>
                </c:pt>
                <c:pt idx="18">
                  <c:v>30403</c:v>
                </c:pt>
                <c:pt idx="19">
                  <c:v>31538</c:v>
                </c:pt>
                <c:pt idx="20">
                  <c:v>29250</c:v>
                </c:pt>
                <c:pt idx="21">
                  <c:v>31718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73-4718-A73D-756693F23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6958015"/>
        <c:axId val="316958431"/>
      </c:lineChart>
      <c:catAx>
        <c:axId val="31695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958431"/>
        <c:crosses val="autoZero"/>
        <c:auto val="1"/>
        <c:lblAlgn val="ctr"/>
        <c:lblOffset val="100"/>
        <c:tickLblSkip val="5"/>
        <c:noMultiLvlLbl val="0"/>
      </c:catAx>
      <c:valAx>
        <c:axId val="316958431"/>
        <c:scaling>
          <c:orientation val="minMax"/>
          <c:max val="35000"/>
          <c:min val="15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958015"/>
        <c:crossesAt val="1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17260" cy="475651"/>
          </a:xfrm>
          <a:prstGeom prst="rect">
            <a:avLst/>
          </a:prstGeom>
        </p:spPr>
        <p:txBody>
          <a:bodyPr vert="horz" lIns="93808" tIns="46905" rIns="93808" bIns="469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73287" y="0"/>
            <a:ext cx="3117260" cy="475651"/>
          </a:xfrm>
          <a:prstGeom prst="rect">
            <a:avLst/>
          </a:prstGeom>
        </p:spPr>
        <p:txBody>
          <a:bodyPr vert="horz" lIns="93808" tIns="46905" rIns="93808" bIns="46905" rtlCol="0"/>
          <a:lstStyle>
            <a:lvl1pPr algn="r">
              <a:defRPr sz="1200"/>
            </a:lvl1pPr>
          </a:lstStyle>
          <a:p>
            <a:fld id="{EBAFF9A5-A504-4997-BB32-D45894407F7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2475" y="1184275"/>
            <a:ext cx="5686425" cy="319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08" tIns="46905" rIns="93808" bIns="469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9869" y="4561037"/>
            <a:ext cx="5752437" cy="3731906"/>
          </a:xfrm>
          <a:prstGeom prst="rect">
            <a:avLst/>
          </a:prstGeom>
        </p:spPr>
        <p:txBody>
          <a:bodyPr vert="horz" lIns="93808" tIns="46905" rIns="93808" bIns="469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001531"/>
            <a:ext cx="3117260" cy="475651"/>
          </a:xfrm>
          <a:prstGeom prst="rect">
            <a:avLst/>
          </a:prstGeom>
        </p:spPr>
        <p:txBody>
          <a:bodyPr vert="horz" lIns="93808" tIns="46905" rIns="93808" bIns="469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73287" y="9001531"/>
            <a:ext cx="3117260" cy="475651"/>
          </a:xfrm>
          <a:prstGeom prst="rect">
            <a:avLst/>
          </a:prstGeom>
        </p:spPr>
        <p:txBody>
          <a:bodyPr vert="horz" lIns="93808" tIns="46905" rIns="93808" bIns="46905" rtlCol="0" anchor="b"/>
          <a:lstStyle>
            <a:lvl1pPr algn="r">
              <a:defRPr sz="1200"/>
            </a:lvl1pPr>
          </a:lstStyle>
          <a:p>
            <a:fld id="{3EBA1093-60A3-4186-B750-E38BCBC2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1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64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5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64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6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Kinda</a:t>
            </a:r>
            <a:r>
              <a:rPr lang="en-US"/>
              <a:t> hard on the eyeballs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7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you get the bottom banner / logos back on top?  Think the letters stand out okay?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0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1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64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1093-60A3-4186-B750-E38BCBC2A8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250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3EAE32-0604-4DD6-924E-3810451BCAEB}"/>
              </a:ext>
            </a:extLst>
          </p:cNvPr>
          <p:cNvGrpSpPr/>
          <p:nvPr userDrawn="1"/>
        </p:nvGrpSpPr>
        <p:grpSpPr>
          <a:xfrm>
            <a:off x="0" y="6240356"/>
            <a:ext cx="12192000" cy="617644"/>
            <a:chOff x="0" y="6240356"/>
            <a:chExt cx="9144000" cy="6176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54F021-A16B-4FA1-BBE2-573CDF299CA0}"/>
                </a:ext>
              </a:extLst>
            </p:cNvPr>
            <p:cNvSpPr/>
            <p:nvPr userDrawn="1"/>
          </p:nvSpPr>
          <p:spPr>
            <a:xfrm>
              <a:off x="0" y="6516258"/>
              <a:ext cx="9144000" cy="113142"/>
            </a:xfrm>
            <a:prstGeom prst="rect">
              <a:avLst/>
            </a:prstGeom>
            <a:gradFill flip="none" rotWithShape="1">
              <a:gsLst>
                <a:gs pos="50000">
                  <a:srgbClr val="00734E"/>
                </a:gs>
                <a:gs pos="93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456EA2-BA1D-4A77-BBCD-B21C5DDC3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2538"/>
              <a:ext cx="617550" cy="615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9411AF-CD98-4F78-BB0E-92C4F0D0CF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22" y="6240356"/>
              <a:ext cx="826477" cy="617643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B616634-DBAD-427D-9847-46A16897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/>
          </a:bodyPr>
          <a:lstStyle>
            <a:lvl1pPr>
              <a:defRPr sz="40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EDC99-9E4E-467E-BF58-83D9922B2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0246"/>
            <a:ext cx="10972800" cy="5031954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0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804672" indent="-347472">
              <a:spcBef>
                <a:spcPts val="0"/>
              </a:spcBef>
              <a:defRPr sz="1800"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>
              <a:defRPr sz="1600"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1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616634-DBAD-427D-9847-46A16897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/>
          </a:bodyPr>
          <a:lstStyle>
            <a:lvl1pPr>
              <a:defRPr sz="40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EDC99-9E4E-467E-BF58-83D9922B2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0246"/>
            <a:ext cx="10972800" cy="5031954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0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804672" indent="-347472">
              <a:spcBef>
                <a:spcPts val="0"/>
              </a:spcBef>
              <a:defRPr sz="1800"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>
              <a:defRPr sz="1600"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2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3EAE32-0604-4DD6-924E-3810451BCAEB}"/>
              </a:ext>
            </a:extLst>
          </p:cNvPr>
          <p:cNvGrpSpPr/>
          <p:nvPr userDrawn="1"/>
        </p:nvGrpSpPr>
        <p:grpSpPr>
          <a:xfrm>
            <a:off x="0" y="6240356"/>
            <a:ext cx="12192000" cy="617644"/>
            <a:chOff x="0" y="6240356"/>
            <a:chExt cx="9144000" cy="6176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54F021-A16B-4FA1-BBE2-573CDF299CA0}"/>
                </a:ext>
              </a:extLst>
            </p:cNvPr>
            <p:cNvSpPr/>
            <p:nvPr userDrawn="1"/>
          </p:nvSpPr>
          <p:spPr>
            <a:xfrm>
              <a:off x="0" y="6516258"/>
              <a:ext cx="9144000" cy="113142"/>
            </a:xfrm>
            <a:prstGeom prst="rect">
              <a:avLst/>
            </a:prstGeom>
            <a:gradFill flip="none" rotWithShape="1">
              <a:gsLst>
                <a:gs pos="50000">
                  <a:srgbClr val="00734E"/>
                </a:gs>
                <a:gs pos="93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456EA2-BA1D-4A77-BBCD-B21C5DDC3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2538"/>
              <a:ext cx="617550" cy="615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9411AF-CD98-4F78-BB0E-92C4F0D0CF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22" y="6240356"/>
              <a:ext cx="826477" cy="617643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B616634-DBAD-427D-9847-46A16897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/>
          </a:bodyPr>
          <a:lstStyle>
            <a:lvl1pPr>
              <a:defRPr sz="40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EDC99-9E4E-467E-BF58-83D9922B2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0246"/>
            <a:ext cx="10972800" cy="5031954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0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804672" indent="-347472">
              <a:spcBef>
                <a:spcPts val="0"/>
              </a:spcBef>
              <a:defRPr sz="1800"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>
              <a:defRPr sz="1600"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60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3240C4-008B-4419-B903-E9A9BD55D55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latin typeface="Cambria Math"/>
              <a:ea typeface="Cambria Math"/>
              <a:cs typeface="MoolBor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B08A8A-0FEF-407E-9E15-DF4EB97F4307}"/>
              </a:ext>
            </a:extLst>
          </p:cNvPr>
          <p:cNvGrpSpPr/>
          <p:nvPr userDrawn="1"/>
        </p:nvGrpSpPr>
        <p:grpSpPr>
          <a:xfrm>
            <a:off x="0" y="6240356"/>
            <a:ext cx="12192000" cy="617644"/>
            <a:chOff x="0" y="6240356"/>
            <a:chExt cx="9144000" cy="6176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6F3201-7E09-42D9-B052-3F88281242C2}"/>
                </a:ext>
              </a:extLst>
            </p:cNvPr>
            <p:cNvSpPr/>
            <p:nvPr userDrawn="1"/>
          </p:nvSpPr>
          <p:spPr>
            <a:xfrm>
              <a:off x="0" y="6516258"/>
              <a:ext cx="9144000" cy="113142"/>
            </a:xfrm>
            <a:prstGeom prst="rect">
              <a:avLst/>
            </a:prstGeom>
            <a:gradFill flip="none" rotWithShape="1">
              <a:gsLst>
                <a:gs pos="50000">
                  <a:srgbClr val="00734E"/>
                </a:gs>
                <a:gs pos="93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6765BA-E8F9-424E-93C0-FC7D1113E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2538"/>
              <a:ext cx="617550" cy="6154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E1910-2309-45A0-A615-53371B7ABE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22" y="6240356"/>
              <a:ext cx="826477" cy="617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91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itle, 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3240C4-008B-4419-B903-E9A9BD55D55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latin typeface="Cambria Math"/>
              <a:ea typeface="Cambria Math"/>
              <a:cs typeface="MoolBoran"/>
            </a:endParaRPr>
          </a:p>
        </p:txBody>
      </p:sp>
    </p:spTree>
    <p:extLst>
      <p:ext uri="{BB962C8B-B14F-4D97-AF65-F5344CB8AC3E}">
        <p14:creationId xmlns:p14="http://schemas.microsoft.com/office/powerpoint/2010/main" val="368993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54F021-A16B-4FA1-BBE2-573CDF299CA0}"/>
              </a:ext>
            </a:extLst>
          </p:cNvPr>
          <p:cNvSpPr/>
          <p:nvPr userDrawn="1"/>
        </p:nvSpPr>
        <p:spPr>
          <a:xfrm>
            <a:off x="0" y="6516258"/>
            <a:ext cx="12192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56EA2-BA1D-4A77-BBCD-B21C5DDC3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538"/>
            <a:ext cx="823400" cy="61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9411AF-CD98-4F78-BB0E-92C4F0D0C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0" y="6240357"/>
            <a:ext cx="1101969" cy="61764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EDC99-9E4E-467E-BF58-83D9922B2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0246"/>
            <a:ext cx="10972800" cy="5031954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0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804672" indent="-347472">
              <a:spcBef>
                <a:spcPts val="0"/>
              </a:spcBef>
              <a:defRPr sz="1800"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>
              <a:defRPr sz="1600"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4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EDC99-9E4E-467E-BF58-83D9922B2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0246"/>
            <a:ext cx="10972800" cy="5031954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0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804672" indent="-347472">
              <a:spcBef>
                <a:spcPts val="0"/>
              </a:spcBef>
              <a:defRPr sz="1800"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>
              <a:defRPr sz="1600"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>
              <a:defRPr sz="1400"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87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15000"/>
            <a:lum/>
          </a:blip>
          <a:srcRect/>
          <a:stretch>
            <a:fillRect l="-6000" t="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8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92" r:id="rId3"/>
    <p:sldLayoutId id="2147483694" r:id="rId4"/>
    <p:sldLayoutId id="2147483687" r:id="rId5"/>
    <p:sldLayoutId id="2147483693" r:id="rId6"/>
    <p:sldLayoutId id="2147483690" r:id="rId7"/>
    <p:sldLayoutId id="214748369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ms8.fra.dot.gov/elibrary/national-rail-plan-progress-report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5A5403-EAE1-4A47-B67C-940C68745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7827"/>
          <a:stretch/>
        </p:blipFill>
        <p:spPr bwMode="auto">
          <a:xfrm>
            <a:off x="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09EBE-D479-43E6-891D-051241602F7E}"/>
              </a:ext>
            </a:extLst>
          </p:cNvPr>
          <p:cNvSpPr txBox="1"/>
          <p:nvPr/>
        </p:nvSpPr>
        <p:spPr>
          <a:xfrm>
            <a:off x="333898" y="186430"/>
            <a:ext cx="8419483" cy="2869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New York &amp; Atlantic Railway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" b="1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Narrow" panose="020B0606020202030204" pitchFamily="34" charset="0"/>
                <a:ea typeface="+mj-ea"/>
                <a:cs typeface="+mj-cs"/>
              </a:rPr>
              <a:t>Transportation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Narrow" panose="020B0606020202030204" pitchFamily="34" charset="0"/>
                <a:ea typeface="+mj-ea"/>
                <a:cs typeface="+mj-cs"/>
              </a:rPr>
              <a:t>Research Forum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Arial Narrow" panose="020B0606020202030204" pitchFamily="34" charset="0"/>
                <a:ea typeface="+mj-ea"/>
                <a:cs typeface="+mj-cs"/>
              </a:rPr>
              <a:t>-NYC Chapter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Arial Narrow" panose="020B0606020202030204" pitchFamily="34" charset="0"/>
                <a:ea typeface="+mj-ea"/>
                <a:cs typeface="+mj-cs"/>
              </a:rPr>
              <a:t>12.17.21</a:t>
            </a:r>
          </a:p>
        </p:txBody>
      </p:sp>
    </p:spTree>
    <p:extLst>
      <p:ext uri="{BB962C8B-B14F-4D97-AF65-F5344CB8AC3E}">
        <p14:creationId xmlns:p14="http://schemas.microsoft.com/office/powerpoint/2010/main" val="153604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6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ilder working on wooden house in nature. - free images without copyright construction stock pictures, royalty-free photos &amp; images">
            <a:extLst>
              <a:ext uri="{FF2B5EF4-FFF2-40B4-BE49-F238E27FC236}">
                <a16:creationId xmlns:a16="http://schemas.microsoft.com/office/drawing/2014/main" id="{486361C1-A4C5-494B-8203-4FE05F96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8" y="1483423"/>
            <a:ext cx="4342482" cy="289498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iends eating pizza together at home - free images without copyright beer pizza stock pictures, royalty-free photos &amp; images">
            <a:extLst>
              <a:ext uri="{FF2B5EF4-FFF2-40B4-BE49-F238E27FC236}">
                <a16:creationId xmlns:a16="http://schemas.microsoft.com/office/drawing/2014/main" id="{EC37CFC5-B184-42A3-BC0D-5CFE315D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92" y="594569"/>
            <a:ext cx="4916012" cy="327734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DA4D2-5596-4A8E-B0B6-551D602D772F}"/>
              </a:ext>
            </a:extLst>
          </p:cNvPr>
          <p:cNvSpPr txBox="1"/>
          <p:nvPr/>
        </p:nvSpPr>
        <p:spPr>
          <a:xfrm>
            <a:off x="3392763" y="6263431"/>
            <a:ext cx="18654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alpha val="35000"/>
                  </a:schemeClr>
                </a:solidFill>
                <a:latin typeface="Arial Narrow" panose="020B0606020202030204" pitchFamily="34" charset="0"/>
              </a:rPr>
              <a:t>Inrix Global Traffic Scorecard,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D774F-BF5D-4F9F-8B49-9D367504ABFB}"/>
              </a:ext>
            </a:extLst>
          </p:cNvPr>
          <p:cNvSpPr txBox="1"/>
          <p:nvPr/>
        </p:nvSpPr>
        <p:spPr>
          <a:xfrm>
            <a:off x="0" y="44502"/>
            <a:ext cx="79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Impact	</a:t>
            </a: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77A7DC-5521-41CD-B91D-4A7C5A12E6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>
            <a:off x="9018805" y="784251"/>
            <a:ext cx="2656332" cy="54791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94A737-794A-4F05-896F-CB40D453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430648" y="4162402"/>
            <a:ext cx="5696491" cy="2101029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8359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57" y="1114177"/>
            <a:ext cx="7643618" cy="4894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4445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FED69-71A3-48C9-BC8F-535B269CA1E7}"/>
              </a:ext>
            </a:extLst>
          </p:cNvPr>
          <p:cNvSpPr txBox="1"/>
          <p:nvPr/>
        </p:nvSpPr>
        <p:spPr>
          <a:xfrm>
            <a:off x="340178" y="24790"/>
            <a:ext cx="7998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Network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All of Queens, Brooklyn, and Long Island</a:t>
            </a:r>
          </a:p>
        </p:txBody>
      </p:sp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6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17331F-65C0-43A1-80FB-059EAAEB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89"/>
            <a:ext cx="12191999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BF0AB-C05D-4F69-9BA7-4AE7DF8A8B32}"/>
              </a:ext>
            </a:extLst>
          </p:cNvPr>
          <p:cNvSpPr txBox="1"/>
          <p:nvPr/>
        </p:nvSpPr>
        <p:spPr>
          <a:xfrm>
            <a:off x="340178" y="24790"/>
            <a:ext cx="79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91DA77-79BE-490E-A101-C3CE7ECA4245}"/>
              </a:ext>
            </a:extLst>
          </p:cNvPr>
          <p:cNvSpPr/>
          <p:nvPr/>
        </p:nvSpPr>
        <p:spPr>
          <a:xfrm>
            <a:off x="229341" y="1400338"/>
            <a:ext cx="101826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Formed in 1996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Earned the right to operate LIRR’s freight license through a competitive bid process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Tasked with increasing freight rail share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80+ customers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Broad commodity mix handled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Complex operating environment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Increasing demand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3A2B9-DC09-4C2F-B2CC-814CB3459C30}"/>
              </a:ext>
            </a:extLst>
          </p:cNvPr>
          <p:cNvSpPr txBox="1"/>
          <p:nvPr/>
        </p:nvSpPr>
        <p:spPr>
          <a:xfrm>
            <a:off x="7550974" y="6024989"/>
            <a:ext cx="3279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NYA carload growth ‘00-’21 (projected)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1F827EF-82D6-4DE2-B5C2-C5D8CF649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181758"/>
              </p:ext>
            </p:extLst>
          </p:nvPr>
        </p:nvGraphicFramePr>
        <p:xfrm>
          <a:off x="4649905" y="2485748"/>
          <a:ext cx="7143750" cy="3642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7945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683E36-81ED-44D3-A3CF-4DCB5A4DB1EE}"/>
              </a:ext>
            </a:extLst>
          </p:cNvPr>
          <p:cNvGrpSpPr/>
          <p:nvPr/>
        </p:nvGrpSpPr>
        <p:grpSpPr>
          <a:xfrm>
            <a:off x="2286641" y="1154880"/>
            <a:ext cx="7458749" cy="5045229"/>
            <a:chOff x="762640" y="1154880"/>
            <a:chExt cx="7458749" cy="50452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40ECF1-1650-4B35-AB60-DFD9763B8CC9}"/>
                </a:ext>
              </a:extLst>
            </p:cNvPr>
            <p:cNvSpPr txBox="1"/>
            <p:nvPr/>
          </p:nvSpPr>
          <p:spPr>
            <a:xfrm>
              <a:off x="6463610" y="2324644"/>
              <a:ext cx="1757779" cy="461665"/>
            </a:xfrm>
            <a:prstGeom prst="rect">
              <a:avLst/>
            </a:prstGeom>
            <a:noFill/>
            <a:effectLst>
              <a:outerShdw blurRad="50800" dist="127000" dir="2400000" algn="ctr" rotWithShape="0">
                <a:schemeClr val="tx1">
                  <a:alpha val="5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Community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437535-8672-4DD4-94C5-79F7F22098A9}"/>
                </a:ext>
              </a:extLst>
            </p:cNvPr>
            <p:cNvSpPr txBox="1"/>
            <p:nvPr/>
          </p:nvSpPr>
          <p:spPr>
            <a:xfrm>
              <a:off x="1705357" y="2654302"/>
              <a:ext cx="1342203" cy="461665"/>
            </a:xfrm>
            <a:prstGeom prst="rect">
              <a:avLst/>
            </a:prstGeom>
            <a:noFill/>
            <a:effectLst>
              <a:outerShdw blurRad="50800" dist="127000" dir="2400000" algn="ctr" rotWithShape="0">
                <a:srgbClr val="000000">
                  <a:alpha val="5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Solvency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D0E795-4A68-4938-85B3-26E038E0A3C5}"/>
                </a:ext>
              </a:extLst>
            </p:cNvPr>
            <p:cNvSpPr txBox="1"/>
            <p:nvPr/>
          </p:nvSpPr>
          <p:spPr>
            <a:xfrm>
              <a:off x="762640" y="1154880"/>
              <a:ext cx="1202739" cy="830997"/>
            </a:xfrm>
            <a:prstGeom prst="rect">
              <a:avLst/>
            </a:prstGeom>
            <a:noFill/>
            <a:effectLst>
              <a:outerShdw blurRad="50800" dist="127000" dir="3000000" algn="ctr" rotWithShape="0">
                <a:srgbClr val="000000">
                  <a:alpha val="5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Public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Benefit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AE348E-BDBD-41AD-8DA0-4FF830A32BA9}"/>
                </a:ext>
              </a:extLst>
            </p:cNvPr>
            <p:cNvSpPr txBox="1"/>
            <p:nvPr/>
          </p:nvSpPr>
          <p:spPr>
            <a:xfrm>
              <a:off x="4756725" y="1586644"/>
              <a:ext cx="794233" cy="461665"/>
            </a:xfrm>
            <a:prstGeom prst="rect">
              <a:avLst/>
            </a:prstGeom>
            <a:noFill/>
            <a:effectLst>
              <a:outerShdw blurRad="50800" dist="127000" dir="3000000" algn="ctr" rotWithShape="0">
                <a:srgbClr val="000000">
                  <a:alpha val="5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Jobs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FE348-F8E4-4E10-AC29-3CD5912FA5CA}"/>
                </a:ext>
              </a:extLst>
            </p:cNvPr>
            <p:cNvSpPr txBox="1"/>
            <p:nvPr/>
          </p:nvSpPr>
          <p:spPr>
            <a:xfrm>
              <a:off x="3800903" y="5553778"/>
              <a:ext cx="1352939" cy="646331"/>
            </a:xfrm>
            <a:prstGeom prst="rect">
              <a:avLst/>
            </a:prstGeom>
            <a:noFill/>
            <a:effectLst>
              <a:outerShdw blurRad="50800" dist="127000" dir="1800000" algn="ctr" rotWithShape="0">
                <a:srgbClr val="000000">
                  <a:alpha val="5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NYA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8FF504-A58E-42A7-B57C-9EE6CB6FC98C}"/>
                </a:ext>
              </a:extLst>
            </p:cNvPr>
            <p:cNvSpPr txBox="1"/>
            <p:nvPr/>
          </p:nvSpPr>
          <p:spPr>
            <a:xfrm>
              <a:off x="3684270" y="4186700"/>
              <a:ext cx="1586203" cy="461665"/>
            </a:xfrm>
            <a:prstGeom prst="rect">
              <a:avLst/>
            </a:prstGeom>
            <a:noFill/>
            <a:effectLst>
              <a:outerShdw blurRad="50800" dist="127000" dir="2400000" algn="ctr" rotWithShape="0">
                <a:srgbClr val="000000">
                  <a:alpha val="5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Commuters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CC066C-B2CC-4DCF-B8B1-8FB3DAEEA89F}"/>
              </a:ext>
            </a:extLst>
          </p:cNvPr>
          <p:cNvSpPr txBox="1"/>
          <p:nvPr/>
        </p:nvSpPr>
        <p:spPr>
          <a:xfrm>
            <a:off x="340178" y="24790"/>
            <a:ext cx="799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Balance</a:t>
            </a:r>
          </a:p>
          <a:p>
            <a:endParaRPr lang="en-US" sz="3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3FCB24-C900-416E-9FBD-AC8ED3AED16F}"/>
              </a:ext>
            </a:extLst>
          </p:cNvPr>
          <p:cNvGrpSpPr/>
          <p:nvPr/>
        </p:nvGrpSpPr>
        <p:grpSpPr>
          <a:xfrm>
            <a:off x="0" y="6242538"/>
            <a:ext cx="12192000" cy="639112"/>
            <a:chOff x="0" y="6242538"/>
            <a:chExt cx="9144000" cy="6391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AEFD3-2B5C-4FD4-BF60-1EFD6452FA0B}"/>
                </a:ext>
              </a:extLst>
            </p:cNvPr>
            <p:cNvSpPr/>
            <p:nvPr userDrawn="1"/>
          </p:nvSpPr>
          <p:spPr>
            <a:xfrm>
              <a:off x="0" y="6516258"/>
              <a:ext cx="9144000" cy="113142"/>
            </a:xfrm>
            <a:prstGeom prst="rect">
              <a:avLst/>
            </a:prstGeom>
            <a:gradFill flip="none" rotWithShape="1">
              <a:gsLst>
                <a:gs pos="50000">
                  <a:srgbClr val="00734E">
                    <a:alpha val="2500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4A4DA23-C64D-4541-A14A-3DA62AC9D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2538"/>
              <a:ext cx="617550" cy="6154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0DC9B2-34C5-47A9-B5E7-5664B2605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23" y="6264007"/>
              <a:ext cx="826477" cy="617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77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F242C1B-FBBA-4B3D-AFDE-A7BA75CDB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02"/>
          <a:stretch/>
        </p:blipFill>
        <p:spPr>
          <a:xfrm>
            <a:off x="5831513" y="573196"/>
            <a:ext cx="6020309" cy="55778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27F77-3F69-4DDD-95EB-24F72E19C086}"/>
              </a:ext>
            </a:extLst>
          </p:cNvPr>
          <p:cNvSpPr txBox="1"/>
          <p:nvPr/>
        </p:nvSpPr>
        <p:spPr>
          <a:xfrm>
            <a:off x="215891" y="0"/>
            <a:ext cx="875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Market reach</a:t>
            </a:r>
          </a:p>
        </p:txBody>
      </p:sp>
      <p:pic>
        <p:nvPicPr>
          <p:cNvPr id="5" name="E44AD371-2877-443B-8B09-A923725ADEE1">
            <a:extLst>
              <a:ext uri="{FF2B5EF4-FFF2-40B4-BE49-F238E27FC236}">
                <a16:creationId xmlns:a16="http://schemas.microsoft.com/office/drawing/2014/main" id="{8916C0D5-14E8-4E25-9FE9-FDE131C59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7313" y="1942349"/>
            <a:ext cx="2927207" cy="549016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4466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1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08B23-EA76-42F3-A688-65D76596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78" y="803530"/>
            <a:ext cx="10972800" cy="5031954"/>
          </a:xfrm>
        </p:spPr>
        <p:txBody>
          <a:bodyPr>
            <a:noAutofit/>
          </a:bodyPr>
          <a:lstStyle/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NYA employs 60 full-time personnel</a:t>
            </a:r>
          </a:p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Average non-supervisory annual compensation for NYA is well above U.S. average</a:t>
            </a:r>
          </a:p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3+ years of training to become a locomotive engineer</a:t>
            </a:r>
          </a:p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Headcount has increased 38% in the last 10 years</a:t>
            </a:r>
          </a:p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Local workforce</a:t>
            </a:r>
          </a:p>
          <a:p>
            <a:pPr marL="285750" indent="-285750" algn="just">
              <a:tabLst>
                <a:tab pos="5368925" algn="l"/>
              </a:tabLst>
            </a:pPr>
            <a:r>
              <a:rPr lang="en-US" sz="1900" dirty="0">
                <a:latin typeface="Arial Narrow" panose="020B0606020202030204" pitchFamily="34" charset="0"/>
              </a:rPr>
              <a:t>Rigorous safety training and standards</a:t>
            </a:r>
          </a:p>
          <a:p>
            <a:pPr marL="285750" indent="-285750" algn="just">
              <a:tabLst>
                <a:tab pos="5368925" algn="l"/>
              </a:tabLst>
            </a:pPr>
            <a:endParaRPr lang="en-US" sz="1900" dirty="0">
              <a:latin typeface="Arial Narrow" panose="020B0606020202030204" pitchFamily="34" charset="0"/>
            </a:endParaRPr>
          </a:p>
          <a:p>
            <a:pPr marL="0" indent="0" algn="just">
              <a:buNone/>
              <a:tabLst>
                <a:tab pos="5368925" algn="l"/>
              </a:tabLst>
            </a:pPr>
            <a:endParaRPr lang="en-US" sz="1900" dirty="0">
              <a:latin typeface="Georgia" panose="02040502050405020303" pitchFamily="18" charset="0"/>
            </a:endParaRPr>
          </a:p>
          <a:p>
            <a:pPr algn="ctr"/>
            <a:endParaRPr lang="en-US" sz="19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49173-CC6B-4E41-A442-86FA6B8A6A1D}"/>
              </a:ext>
            </a:extLst>
          </p:cNvPr>
          <p:cNvSpPr txBox="1"/>
          <p:nvPr/>
        </p:nvSpPr>
        <p:spPr>
          <a:xfrm>
            <a:off x="340178" y="24790"/>
            <a:ext cx="79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Employees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4DBF8-E928-46A0-8342-78CCF94A9B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>
            <a:off x="4902941" y="2944832"/>
            <a:ext cx="6871855" cy="26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860AD-40DE-4119-98A2-9A2EADC8F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Partners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rgbClr val="007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410CA-27A3-4A7B-B513-20532DD469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06304" y="586822"/>
            <a:ext cx="6451486" cy="1731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3464"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>
                <a:latin typeface="Arial Narrow" panose="020B0606020202030204" pitchFamily="34" charset="0"/>
                <a:ea typeface="+mn-ea"/>
              </a:rPr>
              <a:t>Connects through Conrail to Norfolk Southern and CSX network</a:t>
            </a:r>
          </a:p>
          <a:p>
            <a:pPr marL="283464"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>
                <a:latin typeface="Arial Narrow" panose="020B0606020202030204" pitchFamily="34" charset="0"/>
                <a:ea typeface="+mn-ea"/>
              </a:rPr>
              <a:t>Wholly owned by PANYNJ</a:t>
            </a:r>
          </a:p>
          <a:p>
            <a:pPr marL="283464"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>
                <a:latin typeface="Arial Narrow" panose="020B0606020202030204" pitchFamily="34" charset="0"/>
                <a:ea typeface="+mn-ea"/>
              </a:rPr>
              <a:t>Vital connection for competitive access and network redundancy </a:t>
            </a:r>
          </a:p>
        </p:txBody>
      </p:sp>
      <p:pic>
        <p:nvPicPr>
          <p:cNvPr id="4" name="img423235" descr="d793d6b7-56d0-40f5-a341-e0615f86a48e">
            <a:extLst>
              <a:ext uri="{FF2B5EF4-FFF2-40B4-BE49-F238E27FC236}">
                <a16:creationId xmlns:a16="http://schemas.microsoft.com/office/drawing/2014/main" id="{06FAABAD-03B0-4EF2-B339-33D132BD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783" y="3052989"/>
            <a:ext cx="5481509" cy="283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g145378" descr="c330ac7e-5f39-4b5c-8d8d-d6875fc145df">
            <a:extLst>
              <a:ext uri="{FF2B5EF4-FFF2-40B4-BE49-F238E27FC236}">
                <a16:creationId xmlns:a16="http://schemas.microsoft.com/office/drawing/2014/main" id="{41841A10-7D9C-4535-AB73-71A348C2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81" y="3052990"/>
            <a:ext cx="5673360" cy="283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DC4FAD-F18C-4F08-A098-B20731DFD386}"/>
              </a:ext>
            </a:extLst>
          </p:cNvPr>
          <p:cNvGrpSpPr/>
          <p:nvPr/>
        </p:nvGrpSpPr>
        <p:grpSpPr>
          <a:xfrm>
            <a:off x="0" y="6240356"/>
            <a:ext cx="12192000" cy="617644"/>
            <a:chOff x="0" y="6240356"/>
            <a:chExt cx="9144000" cy="6176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18C910-2499-4DA9-A62B-4A86EF6198A1}"/>
                </a:ext>
              </a:extLst>
            </p:cNvPr>
            <p:cNvSpPr/>
            <p:nvPr userDrawn="1"/>
          </p:nvSpPr>
          <p:spPr>
            <a:xfrm>
              <a:off x="0" y="6516258"/>
              <a:ext cx="9144000" cy="113142"/>
            </a:xfrm>
            <a:prstGeom prst="rect">
              <a:avLst/>
            </a:prstGeom>
            <a:gradFill flip="none" rotWithShape="1">
              <a:gsLst>
                <a:gs pos="50000">
                  <a:srgbClr val="00734E"/>
                </a:gs>
                <a:gs pos="93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B66CE6-FB0F-4562-8B84-D22007CFA8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42538"/>
              <a:ext cx="617550" cy="6154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E75915-0228-4AC8-BBA0-6FDC3054A6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22" y="6240356"/>
              <a:ext cx="826477" cy="617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72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1E9373-C0E9-4ECF-BFAB-A3763BE2CD67}"/>
              </a:ext>
            </a:extLst>
          </p:cNvPr>
          <p:cNvSpPr txBox="1">
            <a:spLocks/>
          </p:cNvSpPr>
          <p:nvPr/>
        </p:nvSpPr>
        <p:spPr>
          <a:xfrm>
            <a:off x="8745165" y="539641"/>
            <a:ext cx="3062135" cy="168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A8A72-62E0-4821-9774-3B063A02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188394"/>
            <a:ext cx="8064847" cy="2399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FB1C2-6B33-455D-B239-46C78CEB3724}"/>
              </a:ext>
            </a:extLst>
          </p:cNvPr>
          <p:cNvSpPr txBox="1"/>
          <p:nvPr/>
        </p:nvSpPr>
        <p:spPr>
          <a:xfrm>
            <a:off x="321733" y="2587685"/>
            <a:ext cx="5057664" cy="3836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Partnering with LIRR to acquire lowest emission units available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Significantly less carbon footprint vs other transportation modes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A single freight train is equivalent to hundreds of trucks off the road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Rail moves 1/3 of export, yet accounts for only ~2% of emissions*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Railroads move one ton of freight an average of 470 miles on one gallon of fuel*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Arial Narrow" panose="020B0606020202030204" pitchFamily="34" charset="0"/>
              </a:rPr>
              <a:t>Moving 5% more freight from truck to rail would result in 9 million fewer tons of greenhouse gas emissions*</a:t>
            </a:r>
          </a:p>
          <a:p>
            <a:pPr marL="283464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54864" lvl="1">
              <a:lnSpc>
                <a:spcPct val="120000"/>
              </a:lnSpc>
              <a:spcAft>
                <a:spcPts val="600"/>
              </a:spcAft>
            </a:pPr>
            <a:r>
              <a:rPr lang="en-US" sz="1000">
                <a:solidFill>
                  <a:srgbClr val="000000"/>
                </a:solidFill>
                <a:latin typeface="Arial Narrow" panose="020B0606020202030204" pitchFamily="34" charset="0"/>
              </a:rPr>
              <a:t>         *American Association of Railroads,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C053D5-271E-4614-A91A-D5708F1BF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835" y="3079102"/>
            <a:ext cx="6038003" cy="2556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D0E21-5535-4BB4-8EE1-EFA463737CF5}"/>
              </a:ext>
            </a:extLst>
          </p:cNvPr>
          <p:cNvSpPr txBox="1"/>
          <p:nvPr/>
        </p:nvSpPr>
        <p:spPr>
          <a:xfrm>
            <a:off x="9744960" y="5365102"/>
            <a:ext cx="245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EPA, Inventory of U.S. Greenhouse Gas Emissions and Sinks: 1990-2016</a:t>
            </a:r>
          </a:p>
        </p:txBody>
      </p:sp>
    </p:spTree>
    <p:extLst>
      <p:ext uri="{BB962C8B-B14F-4D97-AF65-F5344CB8AC3E}">
        <p14:creationId xmlns:p14="http://schemas.microsoft.com/office/powerpoint/2010/main" val="689896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7B5BBFC-419C-4B88-B711-A17C4D5F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57" y="1602863"/>
            <a:ext cx="5033110" cy="4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2B5726-DAA4-4DF1-BB48-E5EFE69930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41000">
                <a:srgbClr val="72B29D"/>
              </a:gs>
              <a:gs pos="0">
                <a:srgbClr val="00734E"/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48793-1D24-4F33-A8D0-04471F703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9" b="-2836"/>
          <a:stretch/>
        </p:blipFill>
        <p:spPr>
          <a:xfrm>
            <a:off x="87548" y="1902889"/>
            <a:ext cx="6462809" cy="3999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164749-DA2E-4D40-BC15-544013DD00F5}"/>
              </a:ext>
            </a:extLst>
          </p:cNvPr>
          <p:cNvSpPr/>
          <p:nvPr/>
        </p:nvSpPr>
        <p:spPr>
          <a:xfrm>
            <a:off x="1524000" y="5638631"/>
            <a:ext cx="2710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>
                <a:latin typeface="Bahnschrift Light SemiCondensed" panose="020B0502040204020203" pitchFamily="34" charset="0"/>
              </a:rPr>
              <a:t>Federal Railroad Administration, </a:t>
            </a:r>
          </a:p>
          <a:p>
            <a:r>
              <a:rPr lang="en-US" sz="900">
                <a:latin typeface="Bahnschrift Light SemiCondensed" panose="020B0502040204020203" pitchFamily="34" charset="0"/>
              </a:rPr>
              <a:t>"</a:t>
            </a:r>
            <a:r>
              <a:rPr lang="en-US" sz="900" u="sng">
                <a:latin typeface="Bahnschrift Light SemiCondensed" panose="020B0502040204020203" pitchFamily="34" charset="0"/>
                <a:hlinkClick r:id="rId5" tooltip="National Rail Plan Progress Repor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National Rail Plan Progress Report</a:t>
            </a:r>
            <a:r>
              <a:rPr lang="en-US" sz="900">
                <a:latin typeface="Bahnschrift Light SemiCondensed" panose="020B0502040204020203" pitchFamily="34" charset="0"/>
              </a:rPr>
              <a:t>", September 2010</a:t>
            </a:r>
            <a:r>
              <a:rPr lang="en-US" sz="80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B346E-0E94-4A28-BFA4-4D5E90604A3F}"/>
              </a:ext>
            </a:extLst>
          </p:cNvPr>
          <p:cNvSpPr txBox="1"/>
          <p:nvPr/>
        </p:nvSpPr>
        <p:spPr>
          <a:xfrm>
            <a:off x="2681786" y="1292112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 Narrow" panose="020B0606020202030204" pitchFamily="34" charset="0"/>
              </a:rPr>
              <a:t>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ED9D9-8F55-4B5E-A8D6-785FD78A3030}"/>
              </a:ext>
            </a:extLst>
          </p:cNvPr>
          <p:cNvSpPr txBox="1"/>
          <p:nvPr/>
        </p:nvSpPr>
        <p:spPr>
          <a:xfrm>
            <a:off x="7123369" y="1292112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 Narrow" panose="020B0606020202030204" pitchFamily="34" charset="0"/>
              </a:rPr>
              <a:t>NYC Metropolitan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39E46-71C4-4597-9CA7-45B49010FE1D}"/>
              </a:ext>
            </a:extLst>
          </p:cNvPr>
          <p:cNvSpPr txBox="1"/>
          <p:nvPr/>
        </p:nvSpPr>
        <p:spPr>
          <a:xfrm>
            <a:off x="340178" y="24790"/>
            <a:ext cx="799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Market Share</a:t>
            </a:r>
          </a:p>
        </p:txBody>
      </p:sp>
    </p:spTree>
    <p:extLst>
      <p:ext uri="{BB962C8B-B14F-4D97-AF65-F5344CB8AC3E}">
        <p14:creationId xmlns:p14="http://schemas.microsoft.com/office/powerpoint/2010/main" val="33424885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2BF5820FD72C488EF676B76709756F" ma:contentTypeVersion="13" ma:contentTypeDescription="Create a new document." ma:contentTypeScope="" ma:versionID="998a3da5cbaf4f9fdf3316b2ab981b92">
  <xsd:schema xmlns:xsd="http://www.w3.org/2001/XMLSchema" xmlns:xs="http://www.w3.org/2001/XMLSchema" xmlns:p="http://schemas.microsoft.com/office/2006/metadata/properties" xmlns:ns3="5b5d7727-7f6f-4029-8559-cfda183a0197" xmlns:ns4="543af7ce-f203-43b9-865f-784fbda1ad57" targetNamespace="http://schemas.microsoft.com/office/2006/metadata/properties" ma:root="true" ma:fieldsID="79bde3ec48b8b5882f56fe9c1db1ec3b" ns3:_="" ns4:_="">
    <xsd:import namespace="5b5d7727-7f6f-4029-8559-cfda183a0197"/>
    <xsd:import namespace="543af7ce-f203-43b9-865f-784fbda1ad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d7727-7f6f-4029-8559-cfda183a0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af7ce-f203-43b9-865f-784fbda1ad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28AD05-6713-4098-B36E-CFFF92A6ECB8}">
  <ds:schemaRefs>
    <ds:schemaRef ds:uri="543af7ce-f203-43b9-865f-784fbda1ad57"/>
    <ds:schemaRef ds:uri="5b5d7727-7f6f-4029-8559-cfda183a01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D2D40D-3D72-4FA0-B332-CAD8BF1FB0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A4E999-CA54-49AC-8FAF-D90BB24A558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43af7ce-f203-43b9-865f-784fbda1ad57"/>
    <ds:schemaRef ds:uri="5b5d7727-7f6f-4029-8559-cfda183a019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309</Words>
  <Application>Microsoft Office PowerPoint</Application>
  <PresentationFormat>Widescreen</PresentationFormat>
  <Paragraphs>73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Batang</vt:lpstr>
      <vt:lpstr>Arial</vt:lpstr>
      <vt:lpstr>Arial Narrow</vt:lpstr>
      <vt:lpstr>Bahnschrift Light SemiCondensed</vt:lpstr>
      <vt:lpstr>Calibri</vt:lpstr>
      <vt:lpstr>Cambria Math</vt:lpstr>
      <vt:lpstr>Georgia</vt:lpstr>
      <vt:lpstr>Microsoft Sans Serif</vt:lpstr>
      <vt:lpstr>MoolBoran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Bonner</dc:creator>
  <cp:lastModifiedBy>Sailim</cp:lastModifiedBy>
  <cp:revision>3</cp:revision>
  <dcterms:created xsi:type="dcterms:W3CDTF">2019-12-05T15:49:35Z</dcterms:created>
  <dcterms:modified xsi:type="dcterms:W3CDTF">2021-12-21T17:56:26Z</dcterms:modified>
</cp:coreProperties>
</file>