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0" r:id="rId3"/>
    <p:sldId id="257" r:id="rId4"/>
    <p:sldId id="258" r:id="rId5"/>
    <p:sldId id="259" r:id="rId6"/>
    <p:sldId id="265" r:id="rId7"/>
    <p:sldId id="278" r:id="rId8"/>
    <p:sldId id="280" r:id="rId9"/>
    <p:sldId id="281" r:id="rId10"/>
    <p:sldId id="285" r:id="rId11"/>
    <p:sldId id="282" r:id="rId12"/>
    <p:sldId id="279" r:id="rId13"/>
    <p:sldId id="283" r:id="rId14"/>
    <p:sldId id="28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EAA82-F0E5-474B-985F-591F9363B35D}" type="datetimeFigureOut">
              <a:rPr lang="en-US" smtClean="0"/>
              <a:t>9/15/22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01997-3E6A-4401-B1DC-2A55C5676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068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589CA-AF53-E31B-DE7E-2305CF6E8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C9C894-4B37-AA4D-4339-849A435986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B922A-224E-ED6A-1F5A-E2825AF48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CF31-1625-479E-A010-35B565AC42AA}" type="datetime1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6E75B-E319-02B2-5D15-A57969132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Transportation Research Center CCNY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C30C1-DA9D-DC27-B5E5-5919CE813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B8C-0B37-4A4A-B475-FEA9711F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31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F4E83-D4F3-9632-CD5A-13027D8F9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6D4302-9CF7-0B19-DFB5-BCB12AF2A1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0F8EE-E4E1-8FE9-DF31-CD4598C59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E639-DEBD-4B07-9B8D-F38E2C89FFA8}" type="datetime1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FC4FD-C0C6-8CC2-7D0E-51FDD6148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Transportation Research Center CCNY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12F5B-FF96-927F-6D5F-F6FC949B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B8C-0B37-4A4A-B475-FEA9711F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21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F86AA6-8628-8DEC-A3B0-39E2E1D56A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C7560-D43A-1DB6-CA6E-A1995AEF0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C1767-9807-2B1E-F37F-6F860376E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8EE5-315E-45BA-8E23-74BDD41FBDDC}" type="datetime1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A89045-4D6F-67F4-4E78-A2E50F521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Transportation Research Center CCNY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917CB-6939-2C3A-5955-CA9B44CAC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B8C-0B37-4A4A-B475-FEA9711F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82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79BC6-CF23-18E0-F33C-5282658E1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B89B0-786B-4075-7D7D-A488F58AA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036A2-912D-2DCC-27C3-D15EC1AB9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0196-7BB5-4850-837D-F76C5F62BDBB}" type="datetime1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E2D1B-2AEB-7C72-A141-F17448635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Transportation Research Center CCNY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200C5-3B11-BB0D-8AD8-84C3C2EB8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B8C-0B37-4A4A-B475-FEA9711F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170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1A15F-21D1-0855-FC57-EB30BE7F8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E795EE-12BD-4C80-5C51-AA4B9F228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67293-C99C-1BC9-19B6-B73B2F408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6CBB-8C7C-4168-BF48-AE2139A9D8EB}" type="datetime1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EEF25-C4C4-191A-4E7E-95601F7F5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Transportation Research Center CCNY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7D338-8050-F9E6-595D-A394F8DB1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B8C-0B37-4A4A-B475-FEA9711F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07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276D9-F50E-54A9-8613-E9902E2C9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A711B-E305-3818-3D85-8A11C2928E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4631ED-C3C5-6653-450E-C3D49B8473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D367B4-98E7-9520-F3AE-95D3AEC38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ECE-FA63-4D65-A42A-2711C5FB2FBE}" type="datetime1">
              <a:rPr lang="en-US" smtClean="0"/>
              <a:t>9/15/22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E64D2-EBCF-FFCA-1C54-33B092975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Transportation Research Center CCNY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A00149-990C-5F84-F26E-3691A7062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B8C-0B37-4A4A-B475-FEA9711F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068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BAB65-0B90-B880-5AB0-E5EA327F6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0E836-6A6C-5F2E-B71E-2E7A19C6D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438028-BC89-FA63-0B16-50AC40EC7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CFC1A2-4746-84D7-7D19-ED0EF5AB27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1884A9-4491-57B5-FB94-71C6229D8C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A2B402-16D2-E1DA-FFF2-B49269B57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E8C3-F61C-4A8E-A2C8-D4FD65A07B68}" type="datetime1">
              <a:rPr lang="en-US" smtClean="0"/>
              <a:t>9/15/22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B3B390-1599-E060-03C8-4597D2384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Transportation Research Center CCNY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B3594C-422D-604F-AE6B-9FC7B3CF3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B8C-0B37-4A4A-B475-FEA9711F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5B0A2-230A-2BC6-9782-3241CA2A5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A7B413-9A02-47B8-39FA-C03FF60D4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2783-F60B-455D-9EDD-F20FC037EBE0}" type="datetime1">
              <a:rPr lang="en-US" smtClean="0"/>
              <a:t>9/15/22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2D685B-7E41-01A3-353D-1528AF62E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Transportation Research Center CCNY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B2F75F-6A2B-D08F-7AA0-63C2D3568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B8C-0B37-4A4A-B475-FEA9711F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1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21366F-6480-8609-B9C2-352FB2372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937B-638C-4B7B-BBFB-82D537F29218}" type="datetime1">
              <a:rPr lang="en-US" smtClean="0"/>
              <a:t>9/15/22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69831B-16BD-D04A-A17E-21BB85436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Transportation Research Center CCNY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F8C6CD-610C-092B-3A50-085C6798D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B8C-0B37-4A4A-B475-FEA9711F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960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33E58-9DCB-B22F-36BD-8196417C8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C11AB-FF21-0149-27FE-D6EBE921E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C0D0DA-C995-2ADF-1EC4-6B0A191115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0809D5-9F34-2868-2913-526DFFE10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19D4-2BFA-45DA-A514-4A0DF90468F1}" type="datetime1">
              <a:rPr lang="en-US" smtClean="0"/>
              <a:t>9/15/22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7504A9-7206-D9AC-BABA-5B6A254FF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Transportation Research Center CCNY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72523A-8011-1E5D-9DA9-3D25CD267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B8C-0B37-4A4A-B475-FEA9711F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53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17342-234F-CE55-E1DB-87A00CBEC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F063F1-9630-2DEB-25F2-BB1B1E550E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D56A64-6FE4-86B0-57AE-9188DD4608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EED676-5BAA-C491-AAC9-C266859FA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0BCB-C5FC-42D8-B1A4-142C45A7FF64}" type="datetime1">
              <a:rPr lang="en-US" smtClean="0"/>
              <a:t>9/15/22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5A1B2E-07BE-88AB-F996-8E210B5A4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Transportation Research Center CCNY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77442D-7920-52E5-67E4-D69EFAFCF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B8C-0B37-4A4A-B475-FEA9711F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6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B56311-50E7-7786-28FA-3F8330068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4A9831-CD2A-9FEA-3481-BE005D20E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E6647-FF44-6C73-D9DF-00B8366FDE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295E8-E292-4CEA-ABEA-E81E198EF8F8}" type="datetime1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1C1FC-5D06-6FA0-E645-6734E3EFB5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University Transportation Research Center CCNY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F3EDD-3877-3332-CDEE-EC3F7223A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30B8C-0B37-4A4A-B475-FEA9711F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68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63566-4554-B606-7A69-7A14258A73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65419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Arial Rounded MT Bold" panose="020F0704030504030204" pitchFamily="34" charset="0"/>
              </a:rPr>
              <a:t>TWO TRANSPORTATION PROJECTS THAT CAN CHANGE THE FACE OF </a:t>
            </a:r>
            <a:br>
              <a:rPr lang="en-US" sz="3600" dirty="0">
                <a:latin typeface="Arial Rounded MT Bold" panose="020F0704030504030204" pitchFamily="34" charset="0"/>
              </a:rPr>
            </a:br>
            <a:r>
              <a:rPr lang="en-US" sz="3600" dirty="0">
                <a:latin typeface="Arial Rounded MT Bold" panose="020F0704030504030204" pitchFamily="34" charset="0"/>
              </a:rPr>
              <a:t>NEW YORK CITY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A60920-2CF3-4796-730F-1C7E358489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86545"/>
            <a:ext cx="9144000" cy="2964873"/>
          </a:xfrm>
        </p:spPr>
        <p:txBody>
          <a:bodyPr/>
          <a:lstStyle/>
          <a:p>
            <a:r>
              <a:rPr lang="en-US" dirty="0"/>
              <a:t>Robert E Paaswell, D.M., ASCE</a:t>
            </a:r>
          </a:p>
          <a:p>
            <a:r>
              <a:rPr lang="en-US" dirty="0"/>
              <a:t>Distinguished Professor of Civil Engineering</a:t>
            </a:r>
          </a:p>
          <a:p>
            <a:r>
              <a:rPr lang="en-US" dirty="0"/>
              <a:t>City College of New York</a:t>
            </a:r>
          </a:p>
          <a:p>
            <a:endParaRPr lang="en-US" dirty="0"/>
          </a:p>
          <a:p>
            <a:r>
              <a:rPr lang="en-US" dirty="0"/>
              <a:t>TRF Meeting</a:t>
            </a:r>
          </a:p>
          <a:p>
            <a:r>
              <a:rPr lang="en-US" dirty="0"/>
              <a:t>September 16, 2022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271ED-8B32-D6F2-0F83-0C7CBA6A2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CAE5-DD90-4852-B0C5-B95671C23001}" type="datetime1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87594-EE09-AA15-54DA-0B4621399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Transportation Research Center CCNY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B0C8E-DB58-9C20-DDCB-5C1A55D97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B8C-0B37-4A4A-B475-FEA9711F67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87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8565C-565D-1A11-2E25-7FB055EBD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 Rounded MT Bold" panose="020F0704030504030204" pitchFamily="34" charset="0"/>
              </a:rPr>
              <a:t>Congestion Charges</a:t>
            </a:r>
            <a:br>
              <a:rPr lang="en-US" sz="3200" dirty="0">
                <a:latin typeface="Arial Rounded MT Bold" panose="020F0704030504030204" pitchFamily="34" charset="0"/>
              </a:rPr>
            </a:br>
            <a:r>
              <a:rPr lang="en-US" sz="3200" dirty="0">
                <a:latin typeface="Arial Rounded MT Bold" panose="020F0704030504030204" pitchFamily="34" charset="0"/>
              </a:rPr>
              <a:t>	</a:t>
            </a:r>
            <a:r>
              <a:rPr lang="en-US" sz="3200" i="1" dirty="0">
                <a:latin typeface="Arial Rounded MT Bold" panose="020F0704030504030204" pitchFamily="34" charset="0"/>
              </a:rPr>
              <a:t>Still to 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BE8BB-17ED-787F-9A6C-6FA837408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Actual charges and distribution of charges</a:t>
            </a:r>
          </a:p>
          <a:p>
            <a:r>
              <a:rPr lang="en-US" dirty="0"/>
              <a:t>Exemptions – if any</a:t>
            </a:r>
          </a:p>
          <a:p>
            <a:r>
              <a:rPr lang="en-US" dirty="0"/>
              <a:t>MTA (Subway, bus) readiness and attractiveness</a:t>
            </a:r>
          </a:p>
          <a:p>
            <a:r>
              <a:rPr lang="en-US" dirty="0"/>
              <a:t>Diversion – predicted vs. diversion revealed</a:t>
            </a:r>
          </a:p>
          <a:p>
            <a:pPr lvl="1"/>
            <a:r>
              <a:rPr lang="en-US" dirty="0"/>
              <a:t>History of inelasticity of price for auto drivers</a:t>
            </a:r>
          </a:p>
          <a:p>
            <a:r>
              <a:rPr lang="en-US" dirty="0"/>
              <a:t>Continuing impact of Covid workplace disruptions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F3FF2-0232-7774-1105-05211C9A2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0196-7BB5-4850-837D-F76C5F62BDBB}" type="datetime1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A674D5-8AC8-84CD-7649-B1DDC841D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Transportation Research Center CCNY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65D837-98DB-FCF4-8625-1A3C1C7EC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B8C-0B37-4A4A-B475-FEA9711F67F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24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C719-8106-ADA0-62BD-82CB042EB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Bahnschrift" panose="020B0502040204020203" pitchFamily="34" charset="0"/>
              </a:rPr>
              <a:t>The Analytics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BFE86-66AB-D9FF-8577-F2B12FB97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What level of funding is needed?</a:t>
            </a:r>
          </a:p>
          <a:p>
            <a:r>
              <a:rPr lang="en-US" dirty="0"/>
              <a:t>2. What level of traffic reduction is needed to achieve congestion relief?</a:t>
            </a:r>
          </a:p>
          <a:p>
            <a:r>
              <a:rPr lang="en-US" dirty="0"/>
              <a:t>3. What % of congestion relief must come from private autos, taxis and FHVs, trucks and vans?</a:t>
            </a:r>
          </a:p>
          <a:p>
            <a:r>
              <a:rPr lang="en-US" dirty="0"/>
              <a:t>4. How much must each vehicle be charged to achieve the level of desired relief AND meet the MTA needs?</a:t>
            </a:r>
          </a:p>
          <a:p>
            <a:r>
              <a:rPr lang="en-US" dirty="0"/>
              <a:t>What are the sources of data?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6A30F-243C-231F-4F40-66E698C9C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0196-7BB5-4850-837D-F76C5F62BDBB}" type="datetime1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5CCF8-29A9-F322-BB8A-416125A82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Transportation Research Center CCNY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22026-D905-6F07-44CE-3D2B42224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B8C-0B37-4A4A-B475-FEA9711F67F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18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79ABF-A009-36EA-EDA0-D00FFDF38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Penn Station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9E07C-BC99-50F9-8AA5-F3503F137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Penn Station needs modernization and improvement to circulation of both people and trains</a:t>
            </a:r>
          </a:p>
          <a:p>
            <a:pPr lvl="1"/>
            <a:r>
              <a:rPr lang="en-US" dirty="0"/>
              <a:t>Commuter rail spaces sub-optimal, AMTRAK has Moynihan Hall</a:t>
            </a:r>
          </a:p>
          <a:p>
            <a:r>
              <a:rPr lang="en-US" dirty="0"/>
              <a:t>Modernization must look forward to 2050 and beyond</a:t>
            </a:r>
          </a:p>
          <a:p>
            <a:pPr lvl="1"/>
            <a:r>
              <a:rPr lang="en-US" dirty="0"/>
              <a:t>And must be designed using advances in digital technology</a:t>
            </a:r>
          </a:p>
          <a:p>
            <a:r>
              <a:rPr lang="en-US" dirty="0"/>
              <a:t>The future of passenger rail</a:t>
            </a:r>
          </a:p>
          <a:p>
            <a:pPr lvl="1"/>
            <a:r>
              <a:rPr lang="en-US" dirty="0"/>
              <a:t>The role of High-Speed Rail (HSR)</a:t>
            </a:r>
          </a:p>
          <a:p>
            <a:pPr lvl="1"/>
            <a:r>
              <a:rPr lang="en-US" dirty="0"/>
              <a:t>Trips less than 500 mi., e.g., Trains carry 58% of the passengers in the NE Corridor*</a:t>
            </a:r>
          </a:p>
          <a:p>
            <a:pPr lvl="1"/>
            <a:r>
              <a:rPr lang="en-US" dirty="0"/>
              <a:t>Large success in EU, Asia strong economic benefits</a:t>
            </a:r>
          </a:p>
          <a:p>
            <a:pPr lvl="1"/>
            <a:r>
              <a:rPr lang="en-US" dirty="0"/>
              <a:t>Resistance- Cost, competition (air, road, Rail freight)</a:t>
            </a:r>
          </a:p>
          <a:p>
            <a:pPr lvl="1"/>
            <a:r>
              <a:rPr lang="en-US" dirty="0"/>
              <a:t>Impact on “Geography”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sz="1800" dirty="0"/>
              <a:t>*Cox, W. “New Geography”, 2022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7B2E6-8EC4-99F0-88E8-B14796C35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0196-7BB5-4850-837D-F76C5F62BDBB}" type="datetime1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54C8A-4423-CEAD-654F-C7F33F46B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Transportation Research Center CCNY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539A7-755D-97DD-43DC-E28E75DF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B8C-0B37-4A4A-B475-FEA9711F67F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34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4C589-E527-B676-61D6-421001C6F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Berlin Sans FB" panose="020E0602020502020306" pitchFamily="34" charset="0"/>
              </a:rPr>
              <a:t>Paying for Penn Station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E0BC2-E0FE-AAD4-BE5B-B5F4A2C41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New Tall Towers (8) on perimeter of 30-34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err="1"/>
              <a:t>Sts</a:t>
            </a:r>
            <a:r>
              <a:rPr lang="en-US" dirty="0"/>
              <a:t>, 6-9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err="1"/>
              <a:t>aves</a:t>
            </a:r>
            <a:endParaRPr lang="en-US" dirty="0"/>
          </a:p>
          <a:p>
            <a:pPr lvl="1"/>
            <a:r>
              <a:rPr lang="en-US" dirty="0"/>
              <a:t>Replacing “obsolete” structures</a:t>
            </a:r>
          </a:p>
          <a:p>
            <a:pPr lvl="1"/>
            <a:r>
              <a:rPr lang="en-US" dirty="0"/>
              <a:t>Use PILOTs</a:t>
            </a:r>
          </a:p>
          <a:p>
            <a:pPr lvl="1"/>
            <a:r>
              <a:rPr lang="en-US" dirty="0"/>
              <a:t>Total 19.6 m GSF (Class A office (80%), retail (5%), (hotel, </a:t>
            </a:r>
            <a:r>
              <a:rPr lang="en-US" dirty="0" err="1"/>
              <a:t>apts</a:t>
            </a:r>
            <a:r>
              <a:rPr lang="en-US" dirty="0"/>
              <a:t> (1,800 units/540 “affordable”)</a:t>
            </a:r>
          </a:p>
          <a:p>
            <a:pPr lvl="2"/>
            <a:r>
              <a:rPr lang="en-US" dirty="0"/>
              <a:t>Note – office rents in Manhattan &gt;$100/sf/</a:t>
            </a:r>
            <a:r>
              <a:rPr lang="en-US" dirty="0" err="1"/>
              <a:t>mo</a:t>
            </a:r>
            <a:r>
              <a:rPr lang="en-US" dirty="0"/>
              <a:t>; avg Manhattan rent $4,300/</a:t>
            </a:r>
            <a:r>
              <a:rPr lang="en-US" dirty="0" err="1"/>
              <a:t>mo</a:t>
            </a:r>
            <a:r>
              <a:rPr lang="en-US" dirty="0"/>
              <a:t> for 700sf)</a:t>
            </a:r>
          </a:p>
          <a:p>
            <a:pPr lvl="2"/>
            <a:r>
              <a:rPr lang="en-US" dirty="0"/>
              <a:t>1 proposed bldg. as tall as ESB</a:t>
            </a:r>
          </a:p>
          <a:p>
            <a:r>
              <a:rPr lang="en-US" dirty="0"/>
              <a:t>Not in current City Plan</a:t>
            </a:r>
          </a:p>
          <a:p>
            <a:r>
              <a:rPr lang="en-US" dirty="0"/>
              <a:t>Needs vetting</a:t>
            </a:r>
          </a:p>
          <a:p>
            <a:r>
              <a:rPr lang="en-US"/>
              <a:t>IMPACTS????</a:t>
            </a:r>
            <a:endParaRPr lang="en-US" dirty="0"/>
          </a:p>
          <a:p>
            <a:r>
              <a:rPr lang="en-US" dirty="0"/>
              <a:t>A global competition for core redesign would be appropriate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3C918-DDB7-4277-A313-E1A7C92F7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0196-7BB5-4850-837D-F76C5F62BDBB}" type="datetime1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B1096-F0A9-A727-90B3-DC4D10755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Transportation Research Center CCNY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47242-2F80-923E-C40A-1927D9BDE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B8C-0B37-4A4A-B475-FEA9711F67F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33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B180A-8762-9CE6-C2CA-54F022E40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Madrid Rail Station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34B40E-3867-8CB8-6369-222F4D8F2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2783-F60B-455D-9EDD-F20FC037EBE0}" type="datetime1">
              <a:rPr lang="en-US" smtClean="0"/>
              <a:t>9/15/22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3B3F3D-639E-3768-6F46-0BB128901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Transportation Research Center CCNY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BE9E20-D2A2-54E2-341A-FBA42B244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B8C-0B37-4A4A-B475-FEA9711F67FA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D8BCC45-F055-BE0D-C377-C90B8206BF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2364509"/>
            <a:ext cx="4572000" cy="2475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229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97EFC-4960-2783-47F6-617E49B7A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NYC - 2022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1D3DC-2451-164D-D81D-3A5B94214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we Post –Covid yet?</a:t>
            </a:r>
          </a:p>
          <a:p>
            <a:pPr lvl="1"/>
            <a:r>
              <a:rPr lang="en-US" dirty="0"/>
              <a:t>Why do we need NYC?, think of need </a:t>
            </a:r>
            <a:r>
              <a:rPr lang="en-US"/>
              <a:t>for urbanization</a:t>
            </a:r>
            <a:endParaRPr lang="en-US" dirty="0"/>
          </a:p>
          <a:p>
            <a:r>
              <a:rPr lang="en-US" dirty="0"/>
              <a:t>We have begun to quantify the impacts:</a:t>
            </a:r>
          </a:p>
          <a:p>
            <a:pPr lvl="1"/>
            <a:r>
              <a:rPr lang="en-US" dirty="0"/>
              <a:t>Office occupancy</a:t>
            </a:r>
          </a:p>
          <a:p>
            <a:pPr lvl="1"/>
            <a:r>
              <a:rPr lang="en-US" dirty="0"/>
              <a:t>Transit use</a:t>
            </a:r>
          </a:p>
          <a:p>
            <a:pPr lvl="1"/>
            <a:r>
              <a:rPr lang="en-US" dirty="0"/>
              <a:t>Real estate prices</a:t>
            </a:r>
          </a:p>
          <a:p>
            <a:pPr lvl="1"/>
            <a:r>
              <a:rPr lang="en-US" dirty="0"/>
              <a:t>Uneven distribution of impacts on population cohorts</a:t>
            </a:r>
          </a:p>
          <a:p>
            <a:r>
              <a:rPr lang="en-US" dirty="0"/>
              <a:t>What are the impacts of new disruptions?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348A6-6A97-8BD8-D05A-048911243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3D9D-AEA4-4C37-A9A1-C7A29DA5AA8B}" type="datetime1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89C72-8758-AB67-E7A5-CB68C4943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Transportation Research Center CCNY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EEA314-CF6E-3826-D0D5-657EB3D55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B8C-0B37-4A4A-B475-FEA9711F67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06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802F1-6C2F-95ED-2BD0-150B61B71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7E8D2-3ECC-3ED2-5A6B-6E842DC3A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Penn Station Renewal</a:t>
            </a:r>
          </a:p>
          <a:p>
            <a:r>
              <a:rPr lang="en-US" dirty="0"/>
              <a:t>Congestion Charges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5AE9A-AFA8-4AD3-E34A-C9F834486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DB5E-2109-4AA2-93A3-534B2E91F4EE}" type="datetime1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97962-E95D-A543-7F45-B25AA733B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Transportation Research Center CCNY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AE673-E94A-3B1D-BF24-EC319ED57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B8C-0B37-4A4A-B475-FEA9711F67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48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A6D41-8B29-733E-B414-048F7E9C4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that should be asked 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DF92C-10DF-0E16-9733-DD805FE8F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Penn Station</a:t>
            </a:r>
          </a:p>
          <a:p>
            <a:pPr lvl="1"/>
            <a:r>
              <a:rPr lang="en-US" dirty="0"/>
              <a:t>Why have we created a dependency of Penn Station renewal (modernization) on a Development Scheme</a:t>
            </a:r>
          </a:p>
          <a:p>
            <a:pPr lvl="1"/>
            <a:r>
              <a:rPr lang="en-US" dirty="0"/>
              <a:t>We should have 2 separate plans</a:t>
            </a:r>
          </a:p>
          <a:p>
            <a:pPr lvl="2"/>
            <a:r>
              <a:rPr lang="en-US" dirty="0"/>
              <a:t>(1) a last half of the 21</a:t>
            </a:r>
            <a:r>
              <a:rPr lang="en-US" baseline="30000" dirty="0"/>
              <a:t>st</a:t>
            </a:r>
            <a:r>
              <a:rPr lang="en-US" dirty="0"/>
              <a:t> C. scope and plan for a major rail station in the core of Manhattan</a:t>
            </a:r>
          </a:p>
          <a:p>
            <a:pPr lvl="2"/>
            <a:r>
              <a:rPr lang="en-US" dirty="0"/>
              <a:t>(2)  a set of concepts or designs for the core of Manhattan around the Penn Station area that may or may not include towers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351CC-94FE-6949-851C-7D6847C81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AEC9-54CF-415C-91DA-14EAE0CD73EF}" type="datetime1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5767B-D518-6F31-8090-DEDE0BBC2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Transportation Research Center CCNY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797FA-9E08-1315-6B5C-10225BE64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B8C-0B37-4A4A-B475-FEA9711F67F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01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35B91-06E9-0505-7CCB-2C7B8F4FF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that should be asked 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5B6E7-D035-F75A-62F7-86722A69E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Congestion charges: 2 questions that must be asked</a:t>
            </a:r>
          </a:p>
          <a:p>
            <a:pPr lvl="1"/>
            <a:r>
              <a:rPr lang="en-US" dirty="0"/>
              <a:t>(1) – If it imperative that we reduce congestion in Manhattan’s core, is congestion charging the best way to achieve this?</a:t>
            </a:r>
          </a:p>
          <a:p>
            <a:pPr lvl="1"/>
            <a:r>
              <a:rPr lang="en-US" dirty="0"/>
              <a:t>(2) – If funding MTA is critical, is congestion charging the best solution?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B7749-5E03-CBD9-1059-30FACBAB8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8009-E51D-4E6E-AE1E-ACD0949B9F44}" type="datetime1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070A9-9EB8-FC89-AD04-F95BB12A8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Transportation Research Center CCNY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F97BB-E1DB-1BC1-1D2C-0B1D7396E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B8C-0B37-4A4A-B475-FEA9711F67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98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B951-713E-40F0-A119-A023C784DA2A}" type="datetime1">
              <a:rPr lang="en-US" altLang="en-US" smtClean="0"/>
              <a:t>9/15/22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University Transportation Research Center</a:t>
            </a:r>
          </a:p>
          <a:p>
            <a:r>
              <a:rPr lang="en-US" altLang="en-US"/>
              <a:t>CCNY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New York City – the Core – pre Covid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The Core – NYC below 60</a:t>
            </a:r>
            <a:r>
              <a:rPr lang="en-US" altLang="en-US" baseline="30000" dirty="0"/>
              <a:t>th</a:t>
            </a:r>
            <a:r>
              <a:rPr lang="en-US" altLang="en-US" dirty="0"/>
              <a:t> St</a:t>
            </a:r>
          </a:p>
          <a:p>
            <a:r>
              <a:rPr lang="en-US" altLang="en-US" dirty="0"/>
              <a:t>3.5 million weekday entries</a:t>
            </a:r>
          </a:p>
          <a:p>
            <a:r>
              <a:rPr lang="en-US" altLang="en-US" dirty="0"/>
              <a:t>1.8 million jobs</a:t>
            </a:r>
          </a:p>
          <a:p>
            <a:r>
              <a:rPr lang="en-US" altLang="en-US" dirty="0"/>
              <a:t>2 million enter by subway</a:t>
            </a:r>
          </a:p>
          <a:p>
            <a:r>
              <a:rPr lang="en-US" altLang="en-US" dirty="0"/>
              <a:t>180,000 enter by commuter rail</a:t>
            </a:r>
          </a:p>
          <a:p>
            <a:r>
              <a:rPr lang="en-US" altLang="en-US" dirty="0"/>
              <a:t>260,000 enter by bus</a:t>
            </a:r>
          </a:p>
          <a:p>
            <a:r>
              <a:rPr lang="en-US" altLang="en-US" dirty="0"/>
              <a:t>1.1 million enter by motor vehicle</a:t>
            </a:r>
          </a:p>
          <a:p>
            <a:r>
              <a:rPr lang="en-US" altLang="en-US" dirty="0"/>
              <a:t>800,000 motor vehicles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CBB1857-4385-6C7F-0D3A-F0F344590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B8C-0B37-4A4A-B475-FEA9711F67F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038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0468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Berlin Sans FB Demi" panose="020E0802020502020306" pitchFamily="34" charset="0"/>
              </a:rPr>
              <a:t>IMPACTS - Ridership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5594"/>
            <a:ext cx="10515600" cy="5071369"/>
          </a:xfrm>
        </p:spPr>
        <p:txBody>
          <a:bodyPr>
            <a:normAutofit/>
          </a:bodyPr>
          <a:lstStyle/>
          <a:p>
            <a:r>
              <a:rPr lang="en-US" dirty="0"/>
              <a:t>Subway ridership</a:t>
            </a:r>
          </a:p>
          <a:p>
            <a:pPr lvl="1"/>
            <a:r>
              <a:rPr lang="en-US" dirty="0"/>
              <a:t>Pre - pandemic (2019) average weekday – 5.5 million</a:t>
            </a:r>
          </a:p>
          <a:p>
            <a:pPr lvl="1"/>
            <a:r>
              <a:rPr lang="en-US" dirty="0"/>
              <a:t>2020 – 2.04 million</a:t>
            </a:r>
          </a:p>
          <a:p>
            <a:pPr lvl="1"/>
            <a:r>
              <a:rPr lang="en-US" dirty="0"/>
              <a:t>2022 (March) – 3.2 million</a:t>
            </a:r>
          </a:p>
          <a:p>
            <a:r>
              <a:rPr lang="en-US" dirty="0"/>
              <a:t>Bus Ridership</a:t>
            </a:r>
          </a:p>
          <a:p>
            <a:pPr lvl="1"/>
            <a:r>
              <a:rPr lang="en-US" dirty="0"/>
              <a:t>Pre - pandemic (2019) average weekday – 2.1 million</a:t>
            </a:r>
          </a:p>
          <a:p>
            <a:pPr lvl="1"/>
            <a:r>
              <a:rPr lang="en-US" dirty="0"/>
              <a:t>2020 – 1.2 million</a:t>
            </a:r>
          </a:p>
          <a:p>
            <a:pPr lvl="1"/>
            <a:r>
              <a:rPr lang="en-US" dirty="0"/>
              <a:t>March 2022 – 1.3 million</a:t>
            </a:r>
          </a:p>
          <a:p>
            <a:pPr lvl="1"/>
            <a:endParaRPr lang="en-US" dirty="0"/>
          </a:p>
          <a:p>
            <a:r>
              <a:rPr lang="en-US" dirty="0"/>
              <a:t>More riders from lower income areas (less able to work form home)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99320-A08D-0566-8480-2F9C1E310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85DF-1AFA-467F-B4C5-B76A3A1AA7CD}" type="datetime1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57B0A-8BAC-E19A-F07A-291625A44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Transportation Research Center CCNY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1B5CB-ECFE-BA5B-11F9-A0367A1E8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B8C-0B37-4A4A-B475-FEA9711F67F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1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A490B-E028-9017-AE15-8493982F2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35F29-AF8F-27CC-F6FC-7354B7CE9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is coming back to the core full time for work?</a:t>
            </a:r>
          </a:p>
          <a:p>
            <a:pPr lvl="1"/>
            <a:r>
              <a:rPr lang="en-US" dirty="0"/>
              <a:t>Is there a big split between white and blue collar jobs</a:t>
            </a:r>
          </a:p>
          <a:p>
            <a:pPr lvl="1"/>
            <a:r>
              <a:rPr lang="en-US" dirty="0"/>
              <a:t>What does the RE market tell us</a:t>
            </a:r>
          </a:p>
          <a:p>
            <a:pPr lvl="1"/>
            <a:r>
              <a:rPr lang="en-US" dirty="0"/>
              <a:t>Do we have reliable sources of data</a:t>
            </a:r>
          </a:p>
          <a:p>
            <a:r>
              <a:rPr lang="en-US" dirty="0"/>
              <a:t>Of those commuting to the core is the mode split now similar to pre covid</a:t>
            </a:r>
          </a:p>
          <a:p>
            <a:pPr lvl="1"/>
            <a:r>
              <a:rPr lang="en-US" dirty="0"/>
              <a:t>Fewer transit</a:t>
            </a:r>
          </a:p>
          <a:p>
            <a:pPr lvl="1"/>
            <a:r>
              <a:rPr lang="en-US" dirty="0"/>
              <a:t>Growing, but still small % private auto</a:t>
            </a:r>
          </a:p>
          <a:p>
            <a:r>
              <a:rPr lang="en-US" dirty="0"/>
              <a:t>Of those commuting to the core, what % are 5days/week</a:t>
            </a:r>
          </a:p>
          <a:p>
            <a:pPr lvl="1"/>
            <a:r>
              <a:rPr lang="en-US" dirty="0"/>
              <a:t>How does this impact transit?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37764-2A22-2814-5CE0-2402BA6F6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0196-7BB5-4850-837D-F76C5F62BDBB}" type="datetime1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EB231-B823-194F-49F5-99ABCA191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Transportation Research Center CCNY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A78C4-8960-1BC4-E463-3261C70E5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B8C-0B37-4A4A-B475-FEA9711F67F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69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54CB0-38DF-9809-50C5-EF6BEB1CC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 Rounded MT Bold" panose="020F0704030504030204" pitchFamily="34" charset="0"/>
              </a:rPr>
              <a:t>Congestion Charges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E79D9-D4D2-68A4-011F-F39FE3BDE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are 2 basic objectives for congestion charges:</a:t>
            </a:r>
          </a:p>
          <a:p>
            <a:pPr lvl="1"/>
            <a:r>
              <a:rPr lang="en-US" dirty="0"/>
              <a:t>1. Reduce congestion, and</a:t>
            </a:r>
          </a:p>
          <a:p>
            <a:pPr lvl="2"/>
            <a:r>
              <a:rPr lang="en-US" dirty="0"/>
              <a:t>Reduce VMT, inc. avg. speed, decrease no. of vehicles</a:t>
            </a:r>
          </a:p>
          <a:p>
            <a:pPr lvl="2"/>
            <a:r>
              <a:rPr lang="en-US" dirty="0"/>
              <a:t>Taxi/FHV – 14%, Trucks, 8-12%; 413k </a:t>
            </a:r>
            <a:r>
              <a:rPr lang="en-US"/>
              <a:t>private vehicles</a:t>
            </a:r>
            <a:endParaRPr lang="en-US" dirty="0"/>
          </a:p>
          <a:p>
            <a:pPr lvl="1"/>
            <a:r>
              <a:rPr lang="en-US" dirty="0"/>
              <a:t>2. Guarantee MTA annual funding, ~ $1B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From the </a:t>
            </a:r>
            <a:r>
              <a:rPr lang="en-US" dirty="0" err="1"/>
              <a:t>EIS:</a:t>
            </a:r>
            <a:r>
              <a:rPr lang="en-US" b="1" i="1" dirty="0" err="1"/>
              <a:t>The</a:t>
            </a:r>
            <a:r>
              <a:rPr lang="en-US" b="1" i="1" dirty="0"/>
              <a:t> Project purpose is to reduce traffic congestion in the Manhattan CBD in a manner that will generate revenue for future transportation improvements, pursuant to acceptance into FHWA’s VPPP.</a:t>
            </a:r>
          </a:p>
          <a:p>
            <a:r>
              <a:rPr lang="en-US" b="1" i="1" dirty="0"/>
              <a:t>A quick review- lessons from London</a:t>
            </a:r>
          </a:p>
          <a:p>
            <a:pPr lvl="1"/>
            <a:r>
              <a:rPr lang="en-US" b="1" i="1" dirty="0"/>
              <a:t>Major improvement in PT + 300 new busses, different street geometry from NYC, PT fares kept low </a:t>
            </a:r>
            <a:r>
              <a:rPr lang="en-US" b="1" i="1" u="sng" dirty="0"/>
              <a:t>and simple </a:t>
            </a:r>
            <a:r>
              <a:rPr lang="en-US" b="1" i="1" dirty="0"/>
              <a:t>for a beginning period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F2554-0D3C-456C-8BB3-F6475606E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0196-7BB5-4850-837D-F76C5F62BDBB}" type="datetime1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2BFDA-08D2-B385-E599-972EACC1A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Transportation Research Center CCNY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3D5DB-C677-DE27-60D1-6713C1292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B8C-0B37-4A4A-B475-FEA9711F67F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59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986</Words>
  <Application>Microsoft Macintosh PowerPoint</Application>
  <PresentationFormat>Widescreen</PresentationFormat>
  <Paragraphs>152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Arial Rounded MT Bold</vt:lpstr>
      <vt:lpstr>Bahnschrift</vt:lpstr>
      <vt:lpstr>Berlin Sans FB</vt:lpstr>
      <vt:lpstr>Berlin Sans FB Demi</vt:lpstr>
      <vt:lpstr>Calibri</vt:lpstr>
      <vt:lpstr>Calibri Light</vt:lpstr>
      <vt:lpstr>Office Theme</vt:lpstr>
      <vt:lpstr>TWO TRANSPORTATION PROJECTS THAT CAN CHANGE THE FACE OF  NEW YORK CITY</vt:lpstr>
      <vt:lpstr>NYC - 2022</vt:lpstr>
      <vt:lpstr>The 2 Projects</vt:lpstr>
      <vt:lpstr>Questions that should be asked -1</vt:lpstr>
      <vt:lpstr>Questions that should be asked -2</vt:lpstr>
      <vt:lpstr>New York City – the Core – pre Covid</vt:lpstr>
      <vt:lpstr>IMPACTS - Ridership</vt:lpstr>
      <vt:lpstr>The Big Questions</vt:lpstr>
      <vt:lpstr>Congestion Charges</vt:lpstr>
      <vt:lpstr>Congestion Charges  Still to come</vt:lpstr>
      <vt:lpstr>The Analytics</vt:lpstr>
      <vt:lpstr>Penn Station</vt:lpstr>
      <vt:lpstr>Paying for Penn Station</vt:lpstr>
      <vt:lpstr>Madrid Rail Station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TRANSPORTATION PROJECTS THAT CAN CHANGE THE FACE OF  NEW YORK CITY</dc:title>
  <dc:creator>Robert Paaswell</dc:creator>
  <cp:lastModifiedBy>Microsoft Office User</cp:lastModifiedBy>
  <cp:revision>17</cp:revision>
  <dcterms:created xsi:type="dcterms:W3CDTF">2022-09-01T17:58:15Z</dcterms:created>
  <dcterms:modified xsi:type="dcterms:W3CDTF">2022-09-16T00:10:33Z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a1855b2-0a05-4494-a903-f3f23f3f98e0_Enabled">
    <vt:lpwstr>true</vt:lpwstr>
  </property>
  <property fmtid="{D5CDD505-2E9C-101B-9397-08002B2CF9AE}" pid="3" name="MSIP_Label_fa1855b2-0a05-4494-a903-f3f23f3f98e0_SetDate">
    <vt:lpwstr>2022-09-01T18:04:22Z</vt:lpwstr>
  </property>
  <property fmtid="{D5CDD505-2E9C-101B-9397-08002B2CF9AE}" pid="4" name="MSIP_Label_fa1855b2-0a05-4494-a903-f3f23f3f98e0_Method">
    <vt:lpwstr>Standard</vt:lpwstr>
  </property>
  <property fmtid="{D5CDD505-2E9C-101B-9397-08002B2CF9AE}" pid="5" name="MSIP_Label_fa1855b2-0a05-4494-a903-f3f23f3f98e0_Name">
    <vt:lpwstr>defa4170-0d19-0005-0004-bc88714345d2</vt:lpwstr>
  </property>
  <property fmtid="{D5CDD505-2E9C-101B-9397-08002B2CF9AE}" pid="6" name="MSIP_Label_fa1855b2-0a05-4494-a903-f3f23f3f98e0_SiteId">
    <vt:lpwstr>6f60f0b3-5f06-4e09-9715-989dba8cc7d8</vt:lpwstr>
  </property>
  <property fmtid="{D5CDD505-2E9C-101B-9397-08002B2CF9AE}" pid="7" name="MSIP_Label_fa1855b2-0a05-4494-a903-f3f23f3f98e0_ActionId">
    <vt:lpwstr>bccd5b09-0894-421a-ad89-1540c6bdfdaa</vt:lpwstr>
  </property>
  <property fmtid="{D5CDD505-2E9C-101B-9397-08002B2CF9AE}" pid="8" name="MSIP_Label_fa1855b2-0a05-4494-a903-f3f23f3f98e0_ContentBits">
    <vt:lpwstr>0</vt:lpwstr>
  </property>
</Properties>
</file>